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8"/>
  </p:notesMasterIdLst>
  <p:handoutMasterIdLst>
    <p:handoutMasterId r:id="rId29"/>
  </p:handoutMasterIdLst>
  <p:sldIdLst>
    <p:sldId id="256" r:id="rId2"/>
    <p:sldId id="452" r:id="rId3"/>
    <p:sldId id="476" r:id="rId4"/>
    <p:sldId id="461" r:id="rId5"/>
    <p:sldId id="477" r:id="rId6"/>
    <p:sldId id="451" r:id="rId7"/>
    <p:sldId id="468" r:id="rId8"/>
    <p:sldId id="453" r:id="rId9"/>
    <p:sldId id="454" r:id="rId10"/>
    <p:sldId id="465" r:id="rId11"/>
    <p:sldId id="466" r:id="rId12"/>
    <p:sldId id="467" r:id="rId13"/>
    <p:sldId id="470" r:id="rId14"/>
    <p:sldId id="474" r:id="rId15"/>
    <p:sldId id="469" r:id="rId16"/>
    <p:sldId id="475" r:id="rId17"/>
    <p:sldId id="450" r:id="rId18"/>
    <p:sldId id="449" r:id="rId19"/>
    <p:sldId id="471" r:id="rId20"/>
    <p:sldId id="478" r:id="rId21"/>
    <p:sldId id="472" r:id="rId22"/>
    <p:sldId id="479" r:id="rId23"/>
    <p:sldId id="473" r:id="rId24"/>
    <p:sldId id="1001" r:id="rId25"/>
    <p:sldId id="1000" r:id="rId26"/>
    <p:sldId id="285" r:id="rId27"/>
  </p:sldIdLst>
  <p:sldSz cx="12192000" cy="6858000"/>
  <p:notesSz cx="6797675" cy="9929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DCB"/>
    <a:srgbClr val="B93439"/>
    <a:srgbClr val="EDE7BD"/>
    <a:srgbClr val="D8D2D2"/>
    <a:srgbClr val="928C8C"/>
    <a:srgbClr val="EAE8F4"/>
    <a:srgbClr val="BCCAE0"/>
    <a:srgbClr val="4C6691"/>
    <a:srgbClr val="152F5B"/>
    <a:srgbClr val="1D2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21" autoAdjust="0"/>
    <p:restoredTop sz="57885" autoAdjust="0"/>
  </p:normalViewPr>
  <p:slideViewPr>
    <p:cSldViewPr>
      <p:cViewPr varScale="1">
        <p:scale>
          <a:sx n="93" d="100"/>
          <a:sy n="93" d="100"/>
        </p:scale>
        <p:origin x="84" y="5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109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6674" cy="4962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02" y="2"/>
            <a:ext cx="2945586" cy="4962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3FF484F-9852-49C0-A3A9-CA070DC41F67}" type="datetimeFigureOut">
              <a:rPr lang="ru-RU" altLang="ru-RU"/>
              <a:pPr>
                <a:defRPr/>
              </a:pPr>
              <a:t>21.11.2018</a:t>
            </a:fld>
            <a:endParaRPr lang="ru-RU" altLang="ru-RU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238"/>
            <a:ext cx="2946674" cy="4962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02" y="9431238"/>
            <a:ext cx="2945586" cy="4962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386072A-C70C-4947-9EBA-08EFAF6B3A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3323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674" cy="49625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15" y="2"/>
            <a:ext cx="2946674" cy="4962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EE9188D-B427-4A0D-839B-1A563ACC4FBF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335" y="4716779"/>
            <a:ext cx="5439009" cy="44686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238"/>
            <a:ext cx="2946674" cy="49625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15" y="9431238"/>
            <a:ext cx="2946674" cy="49625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76BCBB-90C7-48F3-B37E-D21C3F39AB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1473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 начинается с кода.  Это не похоже на совпадение. Только несколько букв и чисел. Но это очень важный код, поскольку  речь идет о здоровье людей. Это беременность, рождение, болезнь или травма, вспышка и смерть. Это код, который проделывает длинный и извилистый путь. Он начинается с одного человека и одной больницы или клиники, но не заканчивается там. Он присоединяется к другим кодам, базам данных, городам, регионам и странам.</a:t>
            </a: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 становится небольшой, но важной частью большой картины. Он дал надежду населению, большому и маленькому, планирующему как оказывать услуги и выделять ресурсы на существующие болезни и выявлять изменения заболеваний.</a:t>
            </a: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Откуда пришел этот код?</a:t>
            </a: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Международная классификация болезней или </a:t>
            </a:r>
            <a:r>
              <a:rPr lang="ru-RU" sz="14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МКБ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r>
              <a:rPr lang="ru-RU" sz="14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МКБ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это общий язык, используемый по всему миру, врачами, медсестрами, политиками, исследователями и многими другими, для классификации заболеваний и условий, для наилучшего представления о здоровье каждого.</a:t>
            </a: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 всем мире, в более чем ста странах, используют код </a:t>
            </a:r>
            <a:r>
              <a:rPr lang="ru-RU" sz="14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МКБ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чтобы установить причину смерти людей, дать населению надежду, что будут приняты финансовые решения по системе здравоохранения.</a:t>
            </a: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Мир нуждается в лучшей базе данных о состоянии здоровья и </a:t>
            </a:r>
            <a:r>
              <a:rPr lang="ru-RU" sz="14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МКБ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участвует в этом.</a:t>
            </a: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Это еще один путь, по которому идет Всемирная Организация Здравоохранения для создания нового мира здоровья.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BCBB-90C7-48F3-B37E-D21C3F39ABF6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2617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731D2B1F-9F1E-40C0-94A8-E6B788D094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366072"/>
            <a:ext cx="12192000" cy="99603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</a:t>
            </a:r>
            <a:r>
              <a:rPr lang="ru-RU" altLang="ru-RU" sz="20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государственное бюджетное научное учреждение</a:t>
            </a:r>
            <a:br>
              <a:rPr lang="ru-RU" altLang="ru-RU" sz="20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«Научно-исследовательский институт медицины труда</a:t>
            </a:r>
            <a:b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Н.Ф. </a:t>
            </a:r>
            <a:r>
              <a:rPr lang="ru-RU" alt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Измерова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8409E-36A0-4FE7-9EBE-CC431CAECF9B}"/>
              </a:ext>
            </a:extLst>
          </p:cNvPr>
          <p:cNvSpPr txBox="1"/>
          <p:nvPr userDrawn="1"/>
        </p:nvSpPr>
        <p:spPr>
          <a:xfrm>
            <a:off x="203684" y="2420888"/>
            <a:ext cx="11784632" cy="1130291"/>
          </a:xfrm>
          <a:prstGeom prst="rect">
            <a:avLst/>
          </a:prstGeom>
          <a:noFill/>
        </p:spPr>
        <p:txBody>
          <a:bodyPr wrap="square" lIns="72000" tIns="72000" rIns="72000" bIns="72000" rtlCol="0" anchor="ctr" anchorCtr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dirty="0">
                <a:latin typeface="+mn-lt"/>
              </a:rPr>
              <a:t>Развитие концепции гармонизации</a:t>
            </a:r>
            <a:br>
              <a:rPr lang="ru-RU" altLang="ru-RU" sz="3200" b="1" dirty="0">
                <a:latin typeface="+mn-lt"/>
              </a:rPr>
            </a:br>
            <a:r>
              <a:rPr lang="ru-RU" altLang="ru-RU" sz="3200" b="1" dirty="0">
                <a:latin typeface="+mn-lt"/>
              </a:rPr>
              <a:t>международных списков </a:t>
            </a:r>
            <a:r>
              <a:rPr lang="ru-RU" altLang="ru-RU" sz="3200" b="1" dirty="0" err="1">
                <a:latin typeface="+mn-lt"/>
              </a:rPr>
              <a:t>профболезней</a:t>
            </a:r>
            <a:r>
              <a:rPr lang="ru-RU" altLang="ru-RU" sz="3200" b="1" dirty="0">
                <a:latin typeface="+mn-lt"/>
              </a:rPr>
              <a:t> и </a:t>
            </a:r>
            <a:r>
              <a:rPr lang="ru-RU" altLang="ru-RU" sz="3200" b="1" dirty="0" err="1">
                <a:latin typeface="+mn-lt"/>
              </a:rPr>
              <a:t>МКБ</a:t>
            </a:r>
            <a:r>
              <a:rPr lang="ru-RU" altLang="ru-RU" sz="3200" b="1" dirty="0">
                <a:latin typeface="+mn-lt"/>
              </a:rPr>
              <a:t> 10-11</a:t>
            </a:r>
            <a:endParaRPr lang="ru-RU" sz="32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B02FD-3AA6-47D7-B3E7-0EE15466D7B2}"/>
              </a:ext>
            </a:extLst>
          </p:cNvPr>
          <p:cNvSpPr txBox="1"/>
          <p:nvPr userDrawn="1"/>
        </p:nvSpPr>
        <p:spPr>
          <a:xfrm>
            <a:off x="1227722" y="4625031"/>
            <a:ext cx="9736556" cy="1068736"/>
          </a:xfrm>
          <a:prstGeom prst="rect">
            <a:avLst/>
          </a:prstGeom>
          <a:noFill/>
        </p:spPr>
        <p:txBody>
          <a:bodyPr wrap="square" lIns="72000" tIns="72000" rIns="72000" bIns="72000" rtlCol="0" anchor="ctr" anchorCtr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0" dirty="0" err="1">
                <a:latin typeface="+mn-lt"/>
              </a:rPr>
              <a:t>БУХТИЯРОВ</a:t>
            </a:r>
            <a:r>
              <a:rPr lang="ru-RU" altLang="ru-RU" sz="2000" b="0" dirty="0">
                <a:latin typeface="+mn-lt"/>
              </a:rPr>
              <a:t> ИГОРЬ ВАЛЕНТИНОВИЧ</a:t>
            </a:r>
            <a:br>
              <a:rPr lang="ru-RU" altLang="ru-RU" sz="2000" b="0" dirty="0">
                <a:latin typeface="+mn-lt"/>
              </a:rPr>
            </a:br>
            <a:r>
              <a:rPr lang="ru-RU" altLang="ru-RU" sz="2000" b="0" dirty="0">
                <a:latin typeface="+mn-lt"/>
              </a:rPr>
              <a:t>Директор </a:t>
            </a:r>
            <a:r>
              <a:rPr lang="ru-RU" altLang="ru-RU" sz="2000" b="0" dirty="0" err="1">
                <a:latin typeface="+mn-lt"/>
              </a:rPr>
              <a:t>ФГБНУ</a:t>
            </a:r>
            <a:r>
              <a:rPr lang="ru-RU" altLang="ru-RU" sz="2000" b="0" dirty="0">
                <a:latin typeface="+mn-lt"/>
              </a:rPr>
              <a:t> «НИИ МТ», главный внештатный специалист </a:t>
            </a:r>
            <a:r>
              <a:rPr lang="ru-RU" altLang="ru-RU" sz="2000" b="0" dirty="0" err="1">
                <a:latin typeface="+mn-lt"/>
              </a:rPr>
              <a:t>профпатолог</a:t>
            </a:r>
            <a:r>
              <a:rPr lang="ru-RU" altLang="ru-RU" sz="2000" b="0" dirty="0">
                <a:latin typeface="+mn-lt"/>
              </a:rPr>
              <a:t> Минздрава России, д.м.н., профессор, член-корреспондент РАН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1B98F2-9067-4D1B-A83C-2CC02CB53CB8}"/>
              </a:ext>
            </a:extLst>
          </p:cNvPr>
          <p:cNvSpPr/>
          <p:nvPr userDrawn="1"/>
        </p:nvSpPr>
        <p:spPr>
          <a:xfrm>
            <a:off x="0" y="6158596"/>
            <a:ext cx="12192000" cy="69940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XIII Национальный конгресс терапевтов</a:t>
            </a:r>
            <a:b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21-23 ноября 2018 года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МВЦ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«Крокус Экспо»</a:t>
            </a:r>
            <a:b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Симпозиум «Современные аспекты внутренних болезней, связанных с работой»</a:t>
            </a:r>
          </a:p>
        </p:txBody>
      </p:sp>
    </p:spTree>
    <p:extLst>
      <p:ext uri="{BB962C8B-B14F-4D97-AF65-F5344CB8AC3E}">
        <p14:creationId xmlns:p14="http://schemas.microsoft.com/office/powerpoint/2010/main" val="327233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731D2B1F-9F1E-40C0-94A8-E6B788D094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366072"/>
            <a:ext cx="12192000" cy="99603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</a:t>
            </a:r>
            <a:r>
              <a:rPr lang="ru-RU" altLang="ru-RU" sz="20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государственное бюджетное научное учреждение</a:t>
            </a:r>
            <a:br>
              <a:rPr lang="ru-RU" altLang="ru-RU" sz="20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«Научно-исследовательский институт медицины труда</a:t>
            </a:r>
            <a:b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Н.Ф. </a:t>
            </a:r>
            <a:r>
              <a:rPr lang="ru-RU" alt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Измерова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B02FD-3AA6-47D7-B3E7-0EE15466D7B2}"/>
              </a:ext>
            </a:extLst>
          </p:cNvPr>
          <p:cNvSpPr txBox="1"/>
          <p:nvPr userDrawn="1"/>
        </p:nvSpPr>
        <p:spPr>
          <a:xfrm>
            <a:off x="1227722" y="4625031"/>
            <a:ext cx="9736556" cy="1068736"/>
          </a:xfrm>
          <a:prstGeom prst="rect">
            <a:avLst/>
          </a:prstGeom>
          <a:noFill/>
        </p:spPr>
        <p:txBody>
          <a:bodyPr wrap="square" lIns="72000" tIns="72000" rIns="72000" bIns="72000" rtlCol="0" anchor="ctr" anchorCtr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0" dirty="0" err="1">
                <a:latin typeface="+mn-lt"/>
              </a:rPr>
              <a:t>БУХТИЯРОВ</a:t>
            </a:r>
            <a:r>
              <a:rPr lang="ru-RU" altLang="ru-RU" sz="2000" b="0" dirty="0">
                <a:latin typeface="+mn-lt"/>
              </a:rPr>
              <a:t> ИГОРЬ ВАЛЕНТИНОВИЧ</a:t>
            </a:r>
            <a:br>
              <a:rPr lang="ru-RU" altLang="ru-RU" sz="2000" b="0" dirty="0">
                <a:latin typeface="+mn-lt"/>
              </a:rPr>
            </a:br>
            <a:r>
              <a:rPr lang="ru-RU" altLang="ru-RU" sz="2000" b="0" dirty="0">
                <a:latin typeface="+mn-lt"/>
              </a:rPr>
              <a:t>Директор </a:t>
            </a:r>
            <a:r>
              <a:rPr lang="ru-RU" altLang="ru-RU" sz="2000" b="0" dirty="0" err="1">
                <a:latin typeface="+mn-lt"/>
              </a:rPr>
              <a:t>ФГБНУ</a:t>
            </a:r>
            <a:r>
              <a:rPr lang="ru-RU" altLang="ru-RU" sz="2000" b="0" dirty="0">
                <a:latin typeface="+mn-lt"/>
              </a:rPr>
              <a:t> «НИИ МТ», главный внештатный специалист </a:t>
            </a:r>
            <a:r>
              <a:rPr lang="ru-RU" altLang="ru-RU" sz="2000" b="0" dirty="0" err="1">
                <a:latin typeface="+mn-lt"/>
              </a:rPr>
              <a:t>профпатолог</a:t>
            </a:r>
            <a:r>
              <a:rPr lang="ru-RU" altLang="ru-RU" sz="2000" b="0" dirty="0">
                <a:latin typeface="+mn-lt"/>
              </a:rPr>
              <a:t> Минздрава России, д.м.н., профессор, член-корреспондент РАН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1B98F2-9067-4D1B-A83C-2CC02CB53CB8}"/>
              </a:ext>
            </a:extLst>
          </p:cNvPr>
          <p:cNvSpPr/>
          <p:nvPr userDrawn="1"/>
        </p:nvSpPr>
        <p:spPr>
          <a:xfrm>
            <a:off x="0" y="6158596"/>
            <a:ext cx="12192000" cy="69940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XIII Национальный конгресс терапевтов</a:t>
            </a:r>
            <a:b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21-23 ноября 2018 года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МВЦ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«Крокус Экспо»</a:t>
            </a:r>
            <a:b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Симпозиум «Современные аспекты внутренних болезней, связанных с работой»</a:t>
            </a:r>
          </a:p>
        </p:txBody>
      </p:sp>
    </p:spTree>
    <p:extLst>
      <p:ext uri="{BB962C8B-B14F-4D97-AF65-F5344CB8AC3E}">
        <p14:creationId xmlns:p14="http://schemas.microsoft.com/office/powerpoint/2010/main" val="267255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C44AA5A8-D420-489C-8D10-FCF3F33C1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2344" y="6453336"/>
            <a:ext cx="2844800" cy="288147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>
            <a:spAutoFit/>
          </a:bodyPr>
          <a:lstStyle>
            <a:lvl1pPr algn="r">
              <a:defRPr lang="ru-RU" altLang="ru-RU" sz="140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D9A4524-E6AD-4927-A6F7-1F139D6F61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EC655A-DAE2-4CD9-99B2-C26CCCF99E8E}"/>
              </a:ext>
            </a:extLst>
          </p:cNvPr>
          <p:cNvSpPr/>
          <p:nvPr userDrawn="1"/>
        </p:nvSpPr>
        <p:spPr>
          <a:xfrm>
            <a:off x="0" y="6343262"/>
            <a:ext cx="12192000" cy="514738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XIII Национальный конгресс терапевтов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21-23 ноября 2018 года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МВЦ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«Крокус Экспо»</a:t>
            </a:r>
            <a:b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Симпозиум «Современные аспекты внутренних болезней, связанных с работой»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341A93-AC70-4C0A-AB93-85F31924D5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" y="87491"/>
            <a:ext cx="618022" cy="57256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294EC71-F643-4183-9A78-C2A2DB7AABE5}"/>
              </a:ext>
            </a:extLst>
          </p:cNvPr>
          <p:cNvSpPr/>
          <p:nvPr userDrawn="1"/>
        </p:nvSpPr>
        <p:spPr>
          <a:xfrm>
            <a:off x="695400" y="54847"/>
            <a:ext cx="3384376" cy="637849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r>
              <a:rPr lang="ru-RU" sz="1600" dirty="0">
                <a:solidFill>
                  <a:srgbClr val="388DCB"/>
                </a:solidFill>
                <a:latin typeface="+mn-lt"/>
              </a:rPr>
              <a:t>Всемирная организация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1933193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C72DBEB3-65D7-4F45-A74E-C2AA1F5AE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2344" y="6453336"/>
            <a:ext cx="2844800" cy="288147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>
            <a:spAutoFit/>
          </a:bodyPr>
          <a:lstStyle>
            <a:lvl1pPr algn="r">
              <a:defRPr lang="ru-RU" altLang="ru-RU" sz="140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D9A4524-E6AD-4927-A6F7-1F139D6F61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8602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B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9" r:id="rId2"/>
    <p:sldLayoutId id="2147484108" r:id="rId3"/>
    <p:sldLayoutId id="2147484110" r:id="rId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1555A0-7374-497B-8629-4679C0544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E6936-7BA2-4DAC-A5FB-BF24C479A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3" y="1268837"/>
            <a:ext cx="3956060" cy="39598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4F216C-0D45-4549-A83F-709844D9E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28" y="1269329"/>
            <a:ext cx="3954798" cy="39588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CDC11B-9761-4CDB-9913-CEF0170F6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30" y="1269330"/>
            <a:ext cx="3954787" cy="395885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6C241B-36C4-46A3-8B4F-A94F91E7728A}"/>
              </a:ext>
            </a:extLst>
          </p:cNvPr>
          <p:cNvSpPr/>
          <p:nvPr/>
        </p:nvSpPr>
        <p:spPr>
          <a:xfrm>
            <a:off x="120957" y="846355"/>
            <a:ext cx="3956214" cy="422405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(Мозговой ишемический инсульт)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D9D0E4-9F97-46C4-A33A-C14A64AFC0AB}"/>
              </a:ext>
            </a:extLst>
          </p:cNvPr>
          <p:cNvSpPr/>
          <p:nvPr/>
        </p:nvSpPr>
        <p:spPr>
          <a:xfrm>
            <a:off x="120957" y="5228191"/>
            <a:ext cx="3956214" cy="976403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Теперь инсульт классифицируется скорее как заболевание мозга, а не сердечно-сосудистой системы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54C804E-5A9E-4EE0-9054-5B5797EF8D14}"/>
              </a:ext>
            </a:extLst>
          </p:cNvPr>
          <p:cNvSpPr/>
          <p:nvPr/>
        </p:nvSpPr>
        <p:spPr>
          <a:xfrm>
            <a:off x="4120714" y="844867"/>
            <a:ext cx="3956214" cy="422405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(Вирус иммунодефицита человека)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2458B7C-492F-46D0-8437-156FA7DA7BD4}"/>
              </a:ext>
            </a:extLst>
          </p:cNvPr>
          <p:cNvSpPr/>
          <p:nvPr/>
        </p:nvSpPr>
        <p:spPr>
          <a:xfrm>
            <a:off x="4123070" y="5228683"/>
            <a:ext cx="3956214" cy="113029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Новая </a:t>
            </a: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-11 лучше отражает современную действительность в отношении людей, живущих с вирусом иммунодефицита человека (ВИЧ)</a:t>
            </a:r>
            <a:endParaRPr lang="ru-RU" sz="16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02DF48-7CB4-4661-B9B3-AE450A67056D}"/>
              </a:ext>
            </a:extLst>
          </p:cNvPr>
          <p:cNvSpPr/>
          <p:nvPr/>
        </p:nvSpPr>
        <p:spPr>
          <a:xfrm>
            <a:off x="8110972" y="567868"/>
            <a:ext cx="3956214" cy="69940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(Проблемы, связанные с транспортировкой пациента)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5565C1-AFCE-4DEA-83E3-283BB1F205B9}"/>
              </a:ext>
            </a:extLst>
          </p:cNvPr>
          <p:cNvSpPr/>
          <p:nvPr/>
        </p:nvSpPr>
        <p:spPr>
          <a:xfrm>
            <a:off x="8110972" y="5228191"/>
            <a:ext cx="3956214" cy="1253402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–11 улучшила способность записывать информацию о качестве медицинской помощи и безопасности пациента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013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1555A0-7374-497B-8629-4679C0544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E6936-7BA2-4DAC-A5FB-BF24C479A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2" y="1269493"/>
            <a:ext cx="3962603" cy="39585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4F216C-0D45-4549-A83F-709844D9E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86" y="1269319"/>
            <a:ext cx="3958882" cy="3958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CDC11B-9761-4CDB-9913-CEF0170F6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783" y="1269319"/>
            <a:ext cx="3958882" cy="39588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820436-40ED-4323-A66F-CF236DF3FCDF}"/>
              </a:ext>
            </a:extLst>
          </p:cNvPr>
          <p:cNvSpPr/>
          <p:nvPr/>
        </p:nvSpPr>
        <p:spPr>
          <a:xfrm>
            <a:off x="120957" y="846355"/>
            <a:ext cx="3956214" cy="422405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(Гендерное несоответствие)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C5F4639-EA98-435E-9F82-4AD1A2F2300F}"/>
              </a:ext>
            </a:extLst>
          </p:cNvPr>
          <p:cNvSpPr/>
          <p:nvPr/>
        </p:nvSpPr>
        <p:spPr>
          <a:xfrm>
            <a:off x="120957" y="5228191"/>
            <a:ext cx="3956214" cy="113029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Гендерное несоответствие (транссексуал) больше не квалифицируется, как психическое расстройство в соответствии с </a:t>
            </a: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-11</a:t>
            </a:r>
            <a:endParaRPr lang="ru-RU" sz="16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827D0E-A8B9-4FD2-B93B-FE93064A4009}"/>
              </a:ext>
            </a:extLst>
          </p:cNvPr>
          <p:cNvSpPr/>
          <p:nvPr/>
        </p:nvSpPr>
        <p:spPr>
          <a:xfrm>
            <a:off x="4121813" y="620688"/>
            <a:ext cx="3956214" cy="69940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(Посттравматическое стрессовое расстройство)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9473FF8-A830-42CB-8A3D-99704519A7D5}"/>
              </a:ext>
            </a:extLst>
          </p:cNvPr>
          <p:cNvSpPr/>
          <p:nvPr/>
        </p:nvSpPr>
        <p:spPr>
          <a:xfrm>
            <a:off x="4121813" y="5228191"/>
            <a:ext cx="3956214" cy="884070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Чем меньше диагностических терминов будет использовано в </a:t>
            </a: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-11 для </a:t>
            </a: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ПТСР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, тем легче поставить диагноз</a:t>
            </a:r>
            <a:endParaRPr lang="ru-RU" sz="16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D6B2EB3-2C8D-4CB1-BABD-543AAF372CC3}"/>
              </a:ext>
            </a:extLst>
          </p:cNvPr>
          <p:cNvSpPr/>
          <p:nvPr/>
        </p:nvSpPr>
        <p:spPr>
          <a:xfrm>
            <a:off x="8122610" y="5228191"/>
            <a:ext cx="3956214" cy="100718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dirty="0">
                <a:solidFill>
                  <a:srgbClr val="3C4245"/>
                </a:solidFill>
                <a:latin typeface="Arial" panose="020B0604020202020204" pitchFamily="34" charset="0"/>
              </a:rPr>
              <a:t>Приведение этого в соответствие с наблюдениями ВОЗ, позволяет нам лучше отображать устойчивость к лекарственным препаратам по всему миру</a:t>
            </a:r>
            <a:endParaRPr lang="ru-RU" sz="14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D0871A-882B-48E9-86C7-E2C99CD9785D}"/>
              </a:ext>
            </a:extLst>
          </p:cNvPr>
          <p:cNvSpPr/>
          <p:nvPr/>
        </p:nvSpPr>
        <p:spPr>
          <a:xfrm>
            <a:off x="8112224" y="569356"/>
            <a:ext cx="3956214" cy="69940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(Бактерии, устойчивые к противомикробным препаратам)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34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1555A0-7374-497B-8629-4679C0544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E6936-7BA2-4DAC-A5FB-BF24C479A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4" y="1269387"/>
            <a:ext cx="3963238" cy="39587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4F216C-0D45-4549-A83F-709844D9E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27" y="1268760"/>
            <a:ext cx="3960000" cy="396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CDC11B-9761-4CDB-9913-CEF0170F6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551" y="1277209"/>
            <a:ext cx="3959346" cy="394310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5FCC11-2427-41F8-830F-D49D2BB1DC1A}"/>
              </a:ext>
            </a:extLst>
          </p:cNvPr>
          <p:cNvSpPr/>
          <p:nvPr/>
        </p:nvSpPr>
        <p:spPr>
          <a:xfrm>
            <a:off x="120957" y="846355"/>
            <a:ext cx="3956214" cy="422405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(Игровое расстройство)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39D361-DD89-4975-B530-8A183B36C98A}"/>
              </a:ext>
            </a:extLst>
          </p:cNvPr>
          <p:cNvSpPr/>
          <p:nvPr/>
        </p:nvSpPr>
        <p:spPr>
          <a:xfrm>
            <a:off x="120957" y="5228191"/>
            <a:ext cx="3956214" cy="100718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dirty="0">
                <a:solidFill>
                  <a:srgbClr val="3C4245"/>
                </a:solidFill>
                <a:latin typeface="Arial" panose="020B0604020202020204" pitchFamily="34" charset="0"/>
              </a:rPr>
              <a:t>Впервые  ВОЗ классифицирует игровое расстройство как </a:t>
            </a:r>
            <a:r>
              <a:rPr lang="ru-RU" sz="1400" dirty="0" err="1">
                <a:solidFill>
                  <a:srgbClr val="3C4245"/>
                </a:solidFill>
                <a:latin typeface="Arial" panose="020B0604020202020204" pitchFamily="34" charset="0"/>
              </a:rPr>
              <a:t>аддиктивное</a:t>
            </a:r>
            <a:r>
              <a:rPr lang="ru-RU" sz="1400" dirty="0">
                <a:solidFill>
                  <a:srgbClr val="3C4245"/>
                </a:solidFill>
                <a:latin typeface="Arial" panose="020B0604020202020204" pitchFamily="34" charset="0"/>
              </a:rPr>
              <a:t> поведение – сегодня мы можем измерить, сколько людей страдает данным расстройством</a:t>
            </a:r>
            <a:endParaRPr lang="ru-RU" sz="14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2B9E3FF-0F0D-460E-9A4D-8655A7B5FE53}"/>
              </a:ext>
            </a:extLst>
          </p:cNvPr>
          <p:cNvSpPr/>
          <p:nvPr/>
        </p:nvSpPr>
        <p:spPr>
          <a:xfrm>
            <a:off x="119336" y="846355"/>
            <a:ext cx="3956214" cy="422405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(Игровое расстройство)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DB63B60-DFED-49B3-8A46-81C051A57D63}"/>
              </a:ext>
            </a:extLst>
          </p:cNvPr>
          <p:cNvSpPr/>
          <p:nvPr/>
        </p:nvSpPr>
        <p:spPr>
          <a:xfrm>
            <a:off x="119336" y="5228191"/>
            <a:ext cx="3956214" cy="100718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dirty="0">
                <a:solidFill>
                  <a:srgbClr val="3C4245"/>
                </a:solidFill>
                <a:latin typeface="Arial" panose="020B0604020202020204" pitchFamily="34" charset="0"/>
              </a:rPr>
              <a:t>Впервые  ВОЗ классифицирует игровое расстройство как </a:t>
            </a:r>
            <a:r>
              <a:rPr lang="ru-RU" sz="1400" dirty="0" err="1">
                <a:solidFill>
                  <a:srgbClr val="3C4245"/>
                </a:solidFill>
                <a:latin typeface="Arial" panose="020B0604020202020204" pitchFamily="34" charset="0"/>
              </a:rPr>
              <a:t>аддиктивное</a:t>
            </a:r>
            <a:r>
              <a:rPr lang="ru-RU" sz="1400" dirty="0">
                <a:solidFill>
                  <a:srgbClr val="3C4245"/>
                </a:solidFill>
                <a:latin typeface="Arial" panose="020B0604020202020204" pitchFamily="34" charset="0"/>
              </a:rPr>
              <a:t> поведение – сегодня мы можем измерить, сколько людей страдает данным расстройством</a:t>
            </a:r>
            <a:endParaRPr lang="ru-RU" sz="14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8653A0-FEED-4E5A-B186-9EFBD9BDD164}"/>
              </a:ext>
            </a:extLst>
          </p:cNvPr>
          <p:cNvSpPr/>
          <p:nvPr/>
        </p:nvSpPr>
        <p:spPr>
          <a:xfrm>
            <a:off x="4139075" y="548680"/>
            <a:ext cx="3956214" cy="69940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(Иглоукалывание, обусловленное травмой)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9D9E1C4-5546-4A50-98B5-58C1B86C8BED}"/>
              </a:ext>
            </a:extLst>
          </p:cNvPr>
          <p:cNvSpPr/>
          <p:nvPr/>
        </p:nvSpPr>
        <p:spPr>
          <a:xfrm>
            <a:off x="4139075" y="5228191"/>
            <a:ext cx="3956214" cy="637849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Традиционная медицина входит в </a:t>
            </a: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, что позволяет вести учет лучше</a:t>
            </a:r>
            <a:endParaRPr lang="ru-RU" sz="16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4D3D6DF-BDFC-499D-8E6B-B6FEA6944B21}"/>
              </a:ext>
            </a:extLst>
          </p:cNvPr>
          <p:cNvSpPr/>
          <p:nvPr/>
        </p:nvSpPr>
        <p:spPr>
          <a:xfrm>
            <a:off x="8114829" y="846355"/>
            <a:ext cx="3956214" cy="422405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(Аллергии)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3860B2B-9E46-473C-9712-2458BBEC8B09}"/>
              </a:ext>
            </a:extLst>
          </p:cNvPr>
          <p:cNvSpPr/>
          <p:nvPr/>
        </p:nvSpPr>
        <p:spPr>
          <a:xfrm>
            <a:off x="8114829" y="5256991"/>
            <a:ext cx="3956214" cy="113029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Образование групп людей с болезнями иммунной системы, чтобы лучше понимать обстоятельства, которые вызывают реакцию человека</a:t>
            </a:r>
            <a:endParaRPr lang="ru-RU" sz="16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66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>
                <a:latin typeface="+mn-lt"/>
              </a:rPr>
              <a:pPr/>
              <a:t>13</a:t>
            </a:fld>
            <a:endParaRPr lang="ru-RU"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+mn-lt"/>
              </a:rPr>
              <a:t>Семейство международных классификаций ВОЗ</a:t>
            </a:r>
            <a:endParaRPr lang="ru-RU" sz="3000" b="1" dirty="0">
              <a:solidFill>
                <a:srgbClr val="3C4245"/>
              </a:solidFill>
              <a:effectLst/>
              <a:latin typeface="+mn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8F9F9B-8A1B-4B0D-9A91-0B986E11996C}"/>
              </a:ext>
            </a:extLst>
          </p:cNvPr>
          <p:cNvSpPr/>
          <p:nvPr/>
        </p:nvSpPr>
        <p:spPr>
          <a:xfrm>
            <a:off x="263352" y="1557014"/>
            <a:ext cx="3240000" cy="4500000"/>
          </a:xfrm>
          <a:prstGeom prst="rect">
            <a:avLst/>
          </a:prstGeom>
          <a:solidFill>
            <a:schemeClr val="bg2"/>
          </a:solidFill>
        </p:spPr>
        <p:txBody>
          <a:bodyPr wrap="square" lIns="72000" tIns="72000" rIns="72000" bIns="72000">
            <a:noAutofit/>
          </a:bodyPr>
          <a:lstStyle/>
          <a:p>
            <a:pPr algn="ctr">
              <a:spcAft>
                <a:spcPts val="1800"/>
              </a:spcAft>
            </a:pPr>
            <a:r>
              <a:rPr lang="ru-RU" sz="1600" u="sng" dirty="0">
                <a:latin typeface="+mn-lt"/>
              </a:rPr>
              <a:t>Связанные классификации</a:t>
            </a:r>
          </a:p>
          <a:p>
            <a:pPr algn="ctr">
              <a:spcAft>
                <a:spcPts val="1800"/>
              </a:spcAft>
            </a:pPr>
            <a:r>
              <a:rPr lang="ru-RU" sz="1600" dirty="0">
                <a:latin typeface="+mn-lt"/>
              </a:rPr>
              <a:t>Международная классификация первичного медицинского обслуживания</a:t>
            </a:r>
            <a:r>
              <a:rPr lang="en-US" sz="1600" dirty="0">
                <a:latin typeface="+mn-lt"/>
              </a:rPr>
              <a:t> (</a:t>
            </a:r>
            <a:r>
              <a:rPr lang="en-US" sz="1600" dirty="0" err="1">
                <a:latin typeface="+mn-lt"/>
              </a:rPr>
              <a:t>ICPC</a:t>
            </a:r>
            <a:r>
              <a:rPr lang="en-US" sz="1600" dirty="0">
                <a:latin typeface="+mn-lt"/>
              </a:rPr>
              <a:t>)</a:t>
            </a:r>
          </a:p>
          <a:p>
            <a:pPr algn="ctr">
              <a:spcAft>
                <a:spcPts val="1800"/>
              </a:spcAft>
            </a:pPr>
            <a:r>
              <a:rPr lang="ru-RU" sz="1600" dirty="0">
                <a:latin typeface="+mn-lt"/>
              </a:rPr>
              <a:t>Международная классификация внешних причин травм</a:t>
            </a:r>
            <a:r>
              <a:rPr lang="en-US" sz="1600" dirty="0">
                <a:latin typeface="+mn-lt"/>
              </a:rPr>
              <a:t> (</a:t>
            </a:r>
            <a:r>
              <a:rPr lang="en-US" sz="1600" dirty="0" err="1">
                <a:latin typeface="+mn-lt"/>
              </a:rPr>
              <a:t>ICECI</a:t>
            </a:r>
            <a:r>
              <a:rPr lang="en-US" sz="1600" dirty="0">
                <a:latin typeface="+mn-lt"/>
              </a:rPr>
              <a:t>)</a:t>
            </a:r>
          </a:p>
          <a:p>
            <a:pPr algn="ctr">
              <a:spcAft>
                <a:spcPts val="1800"/>
              </a:spcAft>
            </a:pPr>
            <a:r>
              <a:rPr lang="ru-RU" sz="1600" dirty="0">
                <a:latin typeface="+mn-lt"/>
              </a:rPr>
              <a:t>Анатомическая, терапевтическая, химическая</a:t>
            </a:r>
            <a:r>
              <a:rPr lang="en-US" sz="1600" dirty="0">
                <a:latin typeface="+mn-lt"/>
              </a:rPr>
              <a:t> (ATC) </a:t>
            </a:r>
            <a:r>
              <a:rPr lang="ru-RU" sz="1600" dirty="0">
                <a:latin typeface="+mn-lt"/>
              </a:rPr>
              <a:t>классификация системы с определенными суточными дозами</a:t>
            </a:r>
            <a:endParaRPr lang="en-US" sz="1600" dirty="0">
              <a:latin typeface="+mn-lt"/>
            </a:endParaRPr>
          </a:p>
          <a:p>
            <a:pPr algn="ctr">
              <a:spcAft>
                <a:spcPts val="1800"/>
              </a:spcAft>
            </a:pPr>
            <a:r>
              <a:rPr lang="en-US" sz="1600" dirty="0">
                <a:latin typeface="+mn-lt"/>
              </a:rPr>
              <a:t>ISO 9999 </a:t>
            </a:r>
            <a:r>
              <a:rPr lang="ru-RU" sz="1600" dirty="0">
                <a:latin typeface="+mn-lt"/>
              </a:rPr>
              <a:t>техническая помощь нетрудоспособным лицам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51154C1-385E-45F7-B7FA-392E0349EE11}"/>
              </a:ext>
            </a:extLst>
          </p:cNvPr>
          <p:cNvGrpSpPr/>
          <p:nvPr/>
        </p:nvGrpSpPr>
        <p:grpSpPr>
          <a:xfrm>
            <a:off x="4403992" y="1557014"/>
            <a:ext cx="3240000" cy="4500000"/>
            <a:chOff x="4508338" y="1663526"/>
            <a:chExt cx="3240000" cy="45000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8715F6C-710A-498F-AAA4-776FC806678B}"/>
                </a:ext>
              </a:extLst>
            </p:cNvPr>
            <p:cNvSpPr/>
            <p:nvPr/>
          </p:nvSpPr>
          <p:spPr>
            <a:xfrm>
              <a:off x="4508338" y="1663526"/>
              <a:ext cx="3240000" cy="450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72000" tIns="72000" rIns="72000" bIns="7200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ru-RU" sz="1600" u="sng" dirty="0">
                  <a:latin typeface="+mn-lt"/>
                </a:rPr>
                <a:t>Базовые классификации</a:t>
              </a:r>
              <a:endParaRPr lang="en-US" sz="1600" u="sng" dirty="0">
                <a:latin typeface="+mn-lt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7C234F7-F00E-43C0-8A91-12DBE9C8D704}"/>
                </a:ext>
              </a:extLst>
            </p:cNvPr>
            <p:cNvGrpSpPr/>
            <p:nvPr/>
          </p:nvGrpSpPr>
          <p:grpSpPr>
            <a:xfrm>
              <a:off x="4688338" y="2095352"/>
              <a:ext cx="2880000" cy="3968801"/>
              <a:chOff x="4728168" y="2095352"/>
              <a:chExt cx="2880000" cy="3968801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1E04ABEA-F408-4B75-9F0D-F6A5C092C3D9}"/>
                  </a:ext>
                </a:extLst>
              </p:cNvPr>
              <p:cNvSpPr/>
              <p:nvPr/>
            </p:nvSpPr>
            <p:spPr>
              <a:xfrm>
                <a:off x="4728168" y="2095352"/>
                <a:ext cx="2880000" cy="88407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72000" tIns="72000" rIns="72000" bIns="72000">
                <a:spAutoFit/>
              </a:bodyPr>
              <a:lstStyle/>
              <a:p>
                <a:pPr algn="ctr"/>
                <a:r>
                  <a:rPr lang="ru-RU" sz="1600" dirty="0">
                    <a:latin typeface="+mn-lt"/>
                  </a:rPr>
                  <a:t>Международная классификация болезней (</a:t>
                </a:r>
                <a:r>
                  <a:rPr lang="ru-RU" sz="1600" dirty="0" err="1">
                    <a:latin typeface="+mn-lt"/>
                  </a:rPr>
                  <a:t>МКБ</a:t>
                </a:r>
                <a:r>
                  <a:rPr lang="ru-RU" sz="1600" dirty="0">
                    <a:latin typeface="+mn-lt"/>
                  </a:rPr>
                  <a:t>)</a:t>
                </a:r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6AF9B2B-4B94-4DA1-B75E-6558D0A38130}"/>
                  </a:ext>
                </a:extLst>
              </p:cNvPr>
              <p:cNvSpPr/>
              <p:nvPr/>
            </p:nvSpPr>
            <p:spPr>
              <a:xfrm>
                <a:off x="4728168" y="3145274"/>
                <a:ext cx="2880000" cy="137651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72000" tIns="72000" rIns="72000" bIns="72000">
                <a:spAutoFit/>
              </a:bodyPr>
              <a:lstStyle/>
              <a:p>
                <a:pPr algn="ctr"/>
                <a:r>
                  <a:rPr lang="ru-RU" sz="1600" dirty="0">
                    <a:latin typeface="+mn-lt"/>
                  </a:rPr>
                  <a:t>Международная классификация работоспособности, инвалидности и здоровья</a:t>
                </a:r>
                <a:r>
                  <a:rPr lang="en-US" sz="1600" dirty="0">
                    <a:latin typeface="+mn-lt"/>
                  </a:rPr>
                  <a:t> (</a:t>
                </a:r>
                <a:r>
                  <a:rPr lang="en-US" sz="1600" dirty="0" err="1">
                    <a:latin typeface="+mn-lt"/>
                  </a:rPr>
                  <a:t>ICF</a:t>
                </a:r>
                <a:r>
                  <a:rPr lang="en-US" sz="1600" dirty="0">
                    <a:latin typeface="+mn-lt"/>
                  </a:rPr>
                  <a:t>)</a:t>
                </a:r>
                <a:endParaRPr lang="ru-RU" sz="1600" dirty="0">
                  <a:latin typeface="+mn-lt"/>
                </a:endParaRPr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407E00F7-AD04-4B5A-8BE8-819B1125EDCC}"/>
                  </a:ext>
                </a:extLst>
              </p:cNvPr>
              <p:cNvSpPr/>
              <p:nvPr/>
            </p:nvSpPr>
            <p:spPr>
              <a:xfrm>
                <a:off x="4728168" y="4687640"/>
                <a:ext cx="2880000" cy="137651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72000" tIns="72000" rIns="72000" bIns="72000">
                <a:spAutoFit/>
              </a:bodyPr>
              <a:lstStyle/>
              <a:p>
                <a:pPr algn="ctr"/>
                <a:r>
                  <a:rPr lang="ru-RU" sz="1600" dirty="0">
                    <a:latin typeface="+mn-lt"/>
                  </a:rPr>
                  <a:t>Международная классификация вмешательств в области здравоохранения</a:t>
                </a:r>
                <a:r>
                  <a:rPr lang="en-US" sz="1600" dirty="0">
                    <a:latin typeface="+mn-lt"/>
                  </a:rPr>
                  <a:t> (</a:t>
                </a:r>
                <a:r>
                  <a:rPr lang="en-US" sz="1600" dirty="0" err="1">
                    <a:latin typeface="+mn-lt"/>
                  </a:rPr>
                  <a:t>ICHI</a:t>
                </a:r>
                <a:r>
                  <a:rPr lang="en-US" sz="1600" dirty="0">
                    <a:latin typeface="+mn-lt"/>
                  </a:rPr>
                  <a:t>)</a:t>
                </a:r>
                <a:br>
                  <a:rPr lang="en-US" sz="1600" dirty="0">
                    <a:latin typeface="+mn-lt"/>
                  </a:rPr>
                </a:br>
                <a:r>
                  <a:rPr lang="en-US" sz="1600" dirty="0">
                    <a:latin typeface="+mn-lt"/>
                  </a:rPr>
                  <a:t>(</a:t>
                </a:r>
                <a:r>
                  <a:rPr lang="ru-RU" sz="1600" dirty="0">
                    <a:latin typeface="+mn-lt"/>
                  </a:rPr>
                  <a:t>в разработке</a:t>
                </a:r>
                <a:r>
                  <a:rPr lang="en-US" sz="1600" dirty="0">
                    <a:latin typeface="+mn-lt"/>
                  </a:rPr>
                  <a:t>)</a:t>
                </a:r>
                <a:endParaRPr lang="ru-RU" sz="1600" dirty="0">
                  <a:latin typeface="+mn-lt"/>
                </a:endParaRPr>
              </a:p>
            </p:txBody>
          </p:sp>
        </p:grp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9D14FFC-0743-4559-9DB6-028FD3B811B4}"/>
              </a:ext>
            </a:extLst>
          </p:cNvPr>
          <p:cNvSpPr/>
          <p:nvPr/>
        </p:nvSpPr>
        <p:spPr>
          <a:xfrm>
            <a:off x="8544632" y="1556791"/>
            <a:ext cx="3240000" cy="4499999"/>
          </a:xfrm>
          <a:prstGeom prst="rect">
            <a:avLst/>
          </a:prstGeom>
          <a:solidFill>
            <a:schemeClr val="bg2"/>
          </a:solidFill>
        </p:spPr>
        <p:txBody>
          <a:bodyPr wrap="square" lIns="72000" tIns="72000" rIns="72000" bIns="72000">
            <a:noAutofit/>
          </a:bodyPr>
          <a:lstStyle/>
          <a:p>
            <a:pPr algn="ctr">
              <a:spcAft>
                <a:spcPts val="1800"/>
              </a:spcAft>
            </a:pPr>
            <a:r>
              <a:rPr lang="ru-RU" sz="1600" u="sng" dirty="0">
                <a:latin typeface="+mn-lt"/>
              </a:rPr>
              <a:t>Производные классификации</a:t>
            </a:r>
            <a:endParaRPr lang="en-US" sz="1600" u="sng" dirty="0">
              <a:latin typeface="+mn-lt"/>
            </a:endParaRPr>
          </a:p>
          <a:p>
            <a:pPr algn="ctr">
              <a:spcAft>
                <a:spcPts val="1800"/>
              </a:spcAft>
            </a:pPr>
            <a:r>
              <a:rPr lang="ru-RU" sz="1400" dirty="0">
                <a:latin typeface="+mn-lt"/>
              </a:rPr>
              <a:t>Международная классификация онкологических заболеваний, третье издание</a:t>
            </a:r>
            <a:r>
              <a:rPr lang="en-US" sz="1400" dirty="0">
                <a:latin typeface="+mn-lt"/>
              </a:rPr>
              <a:t> (ICD-O-3)</a:t>
            </a:r>
          </a:p>
          <a:p>
            <a:pPr algn="ctr">
              <a:spcAft>
                <a:spcPts val="1800"/>
              </a:spcAft>
            </a:pPr>
            <a:r>
              <a:rPr lang="ru-RU" sz="1400" dirty="0" err="1">
                <a:latin typeface="+mn-lt"/>
              </a:rPr>
              <a:t>МКБ</a:t>
            </a:r>
            <a:r>
              <a:rPr lang="ru-RU" sz="1400" dirty="0">
                <a:latin typeface="+mn-lt"/>
              </a:rPr>
              <a:t>-10 Классификация психических и поведенческих расстройств</a:t>
            </a:r>
            <a:endParaRPr lang="en-US" sz="1400" dirty="0">
              <a:latin typeface="+mn-lt"/>
            </a:endParaRPr>
          </a:p>
          <a:p>
            <a:pPr algn="ctr">
              <a:spcAft>
                <a:spcPts val="1800"/>
              </a:spcAft>
            </a:pPr>
            <a:r>
              <a:rPr lang="ru-RU" sz="1400" dirty="0">
                <a:latin typeface="+mn-lt"/>
              </a:rPr>
              <a:t>Применение </a:t>
            </a:r>
            <a:r>
              <a:rPr lang="ru-RU" sz="1400" dirty="0" err="1">
                <a:latin typeface="+mn-lt"/>
              </a:rPr>
              <a:t>МКБ</a:t>
            </a:r>
            <a:r>
              <a:rPr lang="ru-RU" sz="1400" dirty="0">
                <a:latin typeface="+mn-lt"/>
              </a:rPr>
              <a:t> в стоматологии, третье издание </a:t>
            </a:r>
            <a:r>
              <a:rPr lang="en-US" sz="1400" dirty="0">
                <a:latin typeface="+mn-lt"/>
              </a:rPr>
              <a:t>(ICD-DA)</a:t>
            </a:r>
          </a:p>
          <a:p>
            <a:pPr algn="ctr">
              <a:spcAft>
                <a:spcPts val="1800"/>
              </a:spcAft>
            </a:pPr>
            <a:r>
              <a:rPr lang="ru-RU" sz="1400" dirty="0">
                <a:latin typeface="+mn-lt"/>
              </a:rPr>
              <a:t>Применение </a:t>
            </a:r>
            <a:r>
              <a:rPr lang="ru-RU" sz="1400" dirty="0" err="1">
                <a:latin typeface="+mn-lt"/>
              </a:rPr>
              <a:t>МКБ</a:t>
            </a:r>
            <a:r>
              <a:rPr lang="ru-RU" sz="1400" dirty="0">
                <a:latin typeface="+mn-lt"/>
              </a:rPr>
              <a:t> в неврологии</a:t>
            </a:r>
            <a:br>
              <a:rPr lang="ru-RU" sz="1400" dirty="0">
                <a:latin typeface="+mn-lt"/>
              </a:rPr>
            </a:br>
            <a:r>
              <a:rPr lang="en-US" sz="1400" dirty="0">
                <a:latin typeface="+mn-lt"/>
              </a:rPr>
              <a:t>(ICD-10-NA)</a:t>
            </a:r>
          </a:p>
          <a:p>
            <a:pPr algn="ctr">
              <a:spcAft>
                <a:spcPts val="1800"/>
              </a:spcAft>
            </a:pPr>
            <a:r>
              <a:rPr lang="ru-RU" sz="1400" dirty="0">
                <a:latin typeface="+mn-lt"/>
              </a:rPr>
              <a:t>Версия международной классификации работоспособности, инвалидности и здоровья для детей и молодежи</a:t>
            </a:r>
            <a:r>
              <a:rPr lang="en-US" sz="1400" dirty="0">
                <a:latin typeface="+mn-lt"/>
              </a:rPr>
              <a:t> (</a:t>
            </a:r>
            <a:r>
              <a:rPr lang="en-US" sz="1400" dirty="0" err="1">
                <a:latin typeface="+mn-lt"/>
              </a:rPr>
              <a:t>ICF</a:t>
            </a:r>
            <a:r>
              <a:rPr lang="en-US" sz="1400" dirty="0">
                <a:latin typeface="+mn-lt"/>
              </a:rPr>
              <a:t>-CY)</a:t>
            </a:r>
            <a:endParaRPr lang="ru-RU" sz="1400" dirty="0">
              <a:latin typeface="+mn-lt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938E798-33E3-408D-B53D-3A08ED41C0DC}"/>
              </a:ext>
            </a:extLst>
          </p:cNvPr>
          <p:cNvCxnSpPr>
            <a:stCxn id="4" idx="3"/>
            <a:endCxn id="8" idx="1"/>
          </p:cNvCxnSpPr>
          <p:nvPr/>
        </p:nvCxnSpPr>
        <p:spPr>
          <a:xfrm>
            <a:off x="3503352" y="3807014"/>
            <a:ext cx="90064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3963ABC-837D-4728-8413-8848B70B2826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 flipV="1">
            <a:off x="7643992" y="3806791"/>
            <a:ext cx="900640" cy="22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35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67AFBA-856A-494E-8774-3BD2938E39CA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Международное бюро труда МОТ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8D1C30-F7AA-426B-9421-8D252472E9AE}"/>
              </a:ext>
            </a:extLst>
          </p:cNvPr>
          <p:cNvSpPr/>
          <p:nvPr/>
        </p:nvSpPr>
        <p:spPr>
          <a:xfrm>
            <a:off x="317358" y="1327071"/>
            <a:ext cx="11557284" cy="3992613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</a:rPr>
              <a:t>- </a:t>
            </a:r>
            <a:r>
              <a:rPr lang="ru-RU" b="1" dirty="0">
                <a:latin typeface="Arial" panose="020B0604020202020204" pitchFamily="34" charset="0"/>
              </a:rPr>
              <a:t>в 1919 г.: </a:t>
            </a:r>
            <a:r>
              <a:rPr lang="ru-RU" dirty="0">
                <a:latin typeface="Arial" panose="020B0604020202020204" pitchFamily="34" charset="0"/>
              </a:rPr>
              <a:t>Международная организация труда заявила о том, что сибирская язва относится к</a:t>
            </a:r>
            <a:r>
              <a:rPr lang="en-US" dirty="0">
                <a:latin typeface="Arial" panose="020B0604020202020204" pitchFamily="34" charset="0"/>
              </a:rPr>
              <a:t> </a:t>
            </a:r>
            <a:r>
              <a:rPr lang="ru-RU" dirty="0">
                <a:latin typeface="Arial" panose="020B0604020202020204" pitchFamily="34" charset="0"/>
              </a:rPr>
              <a:t>профессиональным заболеваниям.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</a:rPr>
              <a:t>- </a:t>
            </a:r>
            <a:r>
              <a:rPr lang="ru-RU" b="1" dirty="0">
                <a:latin typeface="Arial" panose="020B0604020202020204" pitchFamily="34" charset="0"/>
              </a:rPr>
              <a:t>в 1925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</a:rPr>
              <a:t>г.: </a:t>
            </a:r>
            <a:r>
              <a:rPr lang="ru-RU" dirty="0">
                <a:latin typeface="Arial" panose="020B0604020202020204" pitchFamily="34" charset="0"/>
              </a:rPr>
              <a:t>первый список профессиональных заболеваний МОТ был утвержден Конвенцией о</a:t>
            </a:r>
            <a:r>
              <a:rPr lang="en-US" dirty="0">
                <a:latin typeface="Arial" panose="020B0604020202020204" pitchFamily="34" charset="0"/>
              </a:rPr>
              <a:t> </a:t>
            </a:r>
            <a:r>
              <a:rPr lang="ru-RU" dirty="0">
                <a:latin typeface="Arial" panose="020B0604020202020204" pitchFamily="34" charset="0"/>
              </a:rPr>
              <a:t>пособиях по нетрудоспособности (профессиональные заболевания) (№18). Было перечислено </a:t>
            </a:r>
            <a:r>
              <a:rPr lang="ru-RU" b="1" dirty="0">
                <a:latin typeface="Arial" panose="020B0604020202020204" pitchFamily="34" charset="0"/>
              </a:rPr>
              <a:t>три профессиональных заболевания</a:t>
            </a:r>
            <a:r>
              <a:rPr lang="ru-RU" dirty="0"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</a:rPr>
              <a:t>- </a:t>
            </a:r>
            <a:r>
              <a:rPr lang="ru-RU" b="1" dirty="0">
                <a:latin typeface="Arial" panose="020B0604020202020204" pitchFamily="34" charset="0"/>
              </a:rPr>
              <a:t>в 1934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</a:rPr>
              <a:t>г.:</a:t>
            </a:r>
            <a:r>
              <a:rPr lang="ru-RU" dirty="0">
                <a:latin typeface="Arial" panose="020B0604020202020204" pitchFamily="34" charset="0"/>
              </a:rPr>
              <a:t> Конвенция №42 (1934 г.) пересмотренная Конвенция № 18 с списком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из </a:t>
            </a:r>
            <a:r>
              <a:rPr lang="ru-RU" b="1" dirty="0">
                <a:latin typeface="Arial" panose="020B0604020202020204" pitchFamily="34" charset="0"/>
              </a:rPr>
              <a:t>10 профессиональных заболеваний</a:t>
            </a:r>
            <a:r>
              <a:rPr lang="ru-RU" dirty="0"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</a:rPr>
              <a:t>- </a:t>
            </a:r>
            <a:r>
              <a:rPr lang="ru-RU" b="1" dirty="0">
                <a:latin typeface="Arial" panose="020B0604020202020204" pitchFamily="34" charset="0"/>
              </a:rPr>
              <a:t>в 1946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</a:rPr>
              <a:t>г.: </a:t>
            </a:r>
            <a:r>
              <a:rPr lang="ru-RU" dirty="0">
                <a:latin typeface="Arial" panose="020B0604020202020204" pitchFamily="34" charset="0"/>
              </a:rPr>
              <a:t>Международная конференция по труду приняла Конвенцию о пособиях в связи с</a:t>
            </a:r>
            <a:r>
              <a:rPr lang="en-US" dirty="0">
                <a:latin typeface="Arial" panose="020B0604020202020204" pitchFamily="34" charset="0"/>
              </a:rPr>
              <a:t> </a:t>
            </a:r>
            <a:r>
              <a:rPr lang="ru-RU" dirty="0">
                <a:latin typeface="Arial" panose="020B0604020202020204" pitchFamily="34" charset="0"/>
              </a:rPr>
              <a:t>производственной травмой (№121), на этот раз отдельный список (</a:t>
            </a:r>
            <a:r>
              <a:rPr lang="ru-RU" b="1" dirty="0">
                <a:latin typeface="Arial" panose="020B0604020202020204" pitchFamily="34" charset="0"/>
              </a:rPr>
              <a:t>Список профессиональных заболеваний</a:t>
            </a:r>
            <a:r>
              <a:rPr lang="ru-RU" dirty="0">
                <a:latin typeface="Arial" panose="020B0604020202020204" pitchFamily="34" charset="0"/>
              </a:rPr>
              <a:t>) прилагаемый к Конвенции, что </a:t>
            </a:r>
            <a:r>
              <a:rPr lang="ru-RU" b="1" dirty="0">
                <a:latin typeface="Arial" panose="020B0604020202020204" pitchFamily="34" charset="0"/>
              </a:rPr>
              <a:t>позволяет вносить поправки</a:t>
            </a:r>
            <a:r>
              <a:rPr lang="ru-RU" dirty="0">
                <a:latin typeface="Arial" panose="020B0604020202020204" pitchFamily="34" charset="0"/>
              </a:rPr>
              <a:t> в список без необходимости принятия новой Конвенции (МОТ 1964 г.)</a:t>
            </a:r>
            <a:r>
              <a:rPr lang="en-US" dirty="0">
                <a:latin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EC8168-55EA-4607-8E60-0411BF310178}"/>
              </a:ext>
            </a:extLst>
          </p:cNvPr>
          <p:cNvSpPr/>
          <p:nvPr/>
        </p:nvSpPr>
        <p:spPr>
          <a:xfrm>
            <a:off x="317358" y="5733256"/>
            <a:ext cx="11557284" cy="453183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b="1" dirty="0">
                <a:latin typeface="Arial" panose="020B0604020202020204" pitchFamily="34" charset="0"/>
              </a:rPr>
              <a:t>Последний список профессиональных заболеваний МОТ (2009</a:t>
            </a:r>
            <a:r>
              <a:rPr lang="en-US" b="1" dirty="0">
                <a:latin typeface="Arial" panose="020B0604020202020204" pitchFamily="34" charset="0"/>
              </a:rPr>
              <a:t>-</a:t>
            </a:r>
            <a:r>
              <a:rPr lang="ru-RU" b="1" dirty="0">
                <a:latin typeface="Arial" panose="020B0604020202020204" pitchFamily="34" charset="0"/>
              </a:rPr>
              <a:t>2010 гг.)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59CB6647-B0F9-4DCD-8A69-9CDB7E444C12}"/>
              </a:ext>
            </a:extLst>
          </p:cNvPr>
          <p:cNvSpPr/>
          <p:nvPr/>
        </p:nvSpPr>
        <p:spPr>
          <a:xfrm>
            <a:off x="9192344" y="5280073"/>
            <a:ext cx="288032" cy="453183"/>
          </a:xfrm>
          <a:prstGeom prst="downArrow">
            <a:avLst>
              <a:gd name="adj1" fmla="val 50000"/>
              <a:gd name="adj2" fmla="val 659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12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>
                <a:latin typeface="+mn-lt"/>
              </a:rPr>
              <a:pPr/>
              <a:t>15</a:t>
            </a:fld>
            <a:endParaRPr lang="ru-RU"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+mn-lt"/>
              </a:rPr>
              <a:t>Ранняя разработка списка заболеваний МОТ</a:t>
            </a:r>
            <a:endParaRPr lang="ru-RU" sz="3000" b="1" dirty="0">
              <a:solidFill>
                <a:srgbClr val="3C4245"/>
              </a:solidFill>
              <a:effectLst/>
              <a:latin typeface="+mn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90DF06-F05D-4892-948F-A460FC72DF2A}"/>
              </a:ext>
            </a:extLst>
          </p:cNvPr>
          <p:cNvSpPr/>
          <p:nvPr/>
        </p:nvSpPr>
        <p:spPr>
          <a:xfrm>
            <a:off x="131676" y="5115152"/>
            <a:ext cx="11928648" cy="330072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r>
              <a:rPr lang="ru-RU" sz="1200" b="1" i="1" dirty="0">
                <a:solidFill>
                  <a:srgbClr val="333333"/>
                </a:solidFill>
                <a:latin typeface="+mn-lt"/>
              </a:rPr>
              <a:t>МОТ: Международная организация труда, </a:t>
            </a:r>
            <a:r>
              <a:rPr lang="ru-RU" sz="1200" b="1" i="1" dirty="0" err="1">
                <a:solidFill>
                  <a:srgbClr val="333333"/>
                </a:solidFill>
                <a:latin typeface="+mn-lt"/>
              </a:rPr>
              <a:t>R03</a:t>
            </a:r>
            <a:r>
              <a:rPr lang="ru-RU" sz="1200" b="1" i="1" dirty="0">
                <a:solidFill>
                  <a:srgbClr val="333333"/>
                </a:solidFill>
                <a:latin typeface="+mn-lt"/>
              </a:rPr>
              <a:t>: рекомендации МОТ №3 </a:t>
            </a:r>
            <a:r>
              <a:rPr lang="ru-RU" sz="1200" b="1" i="1" dirty="0" err="1">
                <a:solidFill>
                  <a:srgbClr val="333333"/>
                </a:solidFill>
                <a:latin typeface="+mn-lt"/>
              </a:rPr>
              <a:t>R04</a:t>
            </a:r>
            <a:r>
              <a:rPr lang="ru-RU" sz="1200" b="1" i="1" dirty="0">
                <a:solidFill>
                  <a:srgbClr val="333333"/>
                </a:solidFill>
                <a:latin typeface="+mn-lt"/>
              </a:rPr>
              <a:t>: рекомендации МОТ №4, </a:t>
            </a:r>
            <a:r>
              <a:rPr lang="ru-RU" sz="1200" b="1" i="1" dirty="0" err="1">
                <a:solidFill>
                  <a:srgbClr val="333333"/>
                </a:solidFill>
                <a:latin typeface="+mn-lt"/>
              </a:rPr>
              <a:t>С18</a:t>
            </a:r>
            <a:r>
              <a:rPr lang="ru-RU" sz="1200" b="1" i="1" dirty="0">
                <a:solidFill>
                  <a:srgbClr val="333333"/>
                </a:solidFill>
                <a:latin typeface="+mn-lt"/>
              </a:rPr>
              <a:t>: конвенция МОТ №18, </a:t>
            </a:r>
            <a:r>
              <a:rPr lang="ru-RU" sz="1200" b="1" i="1" dirty="0" err="1">
                <a:solidFill>
                  <a:srgbClr val="333333"/>
                </a:solidFill>
                <a:latin typeface="+mn-lt"/>
              </a:rPr>
              <a:t>С42</a:t>
            </a:r>
            <a:r>
              <a:rPr lang="ru-RU" sz="1200" b="1" i="1" dirty="0">
                <a:solidFill>
                  <a:srgbClr val="333333"/>
                </a:solidFill>
                <a:latin typeface="+mn-lt"/>
              </a:rPr>
              <a:t>: Конвенция МОТ №42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3D3A75-DBC9-4964-93B6-87AF4888B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57" y="5496550"/>
            <a:ext cx="3605215" cy="81277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CA3A362-7065-4DBC-9215-800B10E87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624309"/>
              </p:ext>
            </p:extLst>
          </p:nvPr>
        </p:nvGraphicFramePr>
        <p:xfrm>
          <a:off x="154856" y="1485203"/>
          <a:ext cx="11905468" cy="353682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28392">
                  <a:extLst>
                    <a:ext uri="{9D8B030D-6E8A-4147-A177-3AD203B41FA5}">
                      <a16:colId xmlns:a16="http://schemas.microsoft.com/office/drawing/2014/main" val="3653806383"/>
                    </a:ext>
                  </a:extLst>
                </a:gridCol>
                <a:gridCol w="1764971">
                  <a:extLst>
                    <a:ext uri="{9D8B030D-6E8A-4147-A177-3AD203B41FA5}">
                      <a16:colId xmlns:a16="http://schemas.microsoft.com/office/drawing/2014/main" val="2018116746"/>
                    </a:ext>
                  </a:extLst>
                </a:gridCol>
                <a:gridCol w="2109752">
                  <a:extLst>
                    <a:ext uri="{9D8B030D-6E8A-4147-A177-3AD203B41FA5}">
                      <a16:colId xmlns:a16="http://schemas.microsoft.com/office/drawing/2014/main" val="1492354050"/>
                    </a:ext>
                  </a:extLst>
                </a:gridCol>
                <a:gridCol w="5602353">
                  <a:extLst>
                    <a:ext uri="{9D8B030D-6E8A-4147-A177-3AD203B41FA5}">
                      <a16:colId xmlns:a16="http://schemas.microsoft.com/office/drawing/2014/main" val="3884899784"/>
                    </a:ext>
                  </a:extLst>
                </a:gridCol>
              </a:tblGrid>
              <a:tr h="244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Область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R03, R04</a:t>
                      </a:r>
                      <a:endParaRPr lang="ru-RU" sz="16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(1919)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C 18 (1925)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C42</a:t>
                      </a:r>
                      <a:r>
                        <a:rPr lang="en-US" sz="1600" b="1" dirty="0">
                          <a:effectLst/>
                        </a:rPr>
                        <a:t> (1934)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extLst>
                  <a:ext uri="{0D108BD9-81ED-4DB2-BD59-A6C34878D82A}">
                    <a16:rowId xmlns:a16="http://schemas.microsoft.com/office/drawing/2014/main" val="1579935506"/>
                  </a:ext>
                </a:extLst>
              </a:tr>
              <a:tr h="748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Химическая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1) свинец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2) ртуть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3) фосфористый 4) мышьяк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5) бензол и его гомологи, их нитро- и </a:t>
                      </a:r>
                      <a:r>
                        <a:rPr lang="ru-RU" sz="1600" dirty="0" err="1">
                          <a:effectLst/>
                        </a:rPr>
                        <a:t>амино</a:t>
                      </a:r>
                      <a:r>
                        <a:rPr lang="ru-RU" sz="1600" dirty="0">
                          <a:effectLst/>
                        </a:rPr>
                        <a:t>-производные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6) галогеновые производные углеводородов алифатической серии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extLst>
                  <a:ext uri="{0D108BD9-81ED-4DB2-BD59-A6C34878D82A}">
                    <a16:rowId xmlns:a16="http://schemas.microsoft.com/office/drawing/2014/main" val="3953425101"/>
                  </a:ext>
                </a:extLst>
              </a:tr>
              <a:tr h="2443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Физическая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1) радий и другие радиоактивные вещества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2) рентгеновские лучи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extLst>
                  <a:ext uri="{0D108BD9-81ED-4DB2-BD59-A6C34878D82A}">
                    <a16:rowId xmlns:a16="http://schemas.microsoft.com/office/drawing/2014/main" val="1602582874"/>
                  </a:ext>
                </a:extLst>
              </a:tr>
              <a:tr h="3704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Биологическая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1) сибирская язва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Без изменений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Без изменений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extLst>
                  <a:ext uri="{0D108BD9-81ED-4DB2-BD59-A6C34878D82A}">
                    <a16:rowId xmlns:a16="http://schemas.microsoft.com/office/drawing/2014/main" val="2261620346"/>
                  </a:ext>
                </a:extLst>
              </a:tr>
              <a:tr h="4966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Легочный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1) Силикоз с или без легочного туберкулеза, основной фактор в возникновении нетрудоспособности или смерти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extLst>
                  <a:ext uri="{0D108BD9-81ED-4DB2-BD59-A6C34878D82A}">
                    <a16:rowId xmlns:a16="http://schemas.microsoft.com/office/drawing/2014/main" val="2956542330"/>
                  </a:ext>
                </a:extLst>
              </a:tr>
              <a:tr h="2443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1) Первичный </a:t>
                      </a:r>
                      <a:r>
                        <a:rPr lang="ru-RU" sz="1600" dirty="0" err="1">
                          <a:effectLst/>
                        </a:rPr>
                        <a:t>эпителиоматозный</a:t>
                      </a:r>
                      <a:r>
                        <a:rPr lang="ru-RU" sz="1600" dirty="0">
                          <a:effectLst/>
                        </a:rPr>
                        <a:t> рак кожи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/>
                </a:tc>
                <a:extLst>
                  <a:ext uri="{0D108BD9-81ED-4DB2-BD59-A6C34878D82A}">
                    <a16:rowId xmlns:a16="http://schemas.microsoft.com/office/drawing/2014/main" val="2539930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0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79A84E-0A4C-46C6-ADB7-2F81F83A702C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Диагностика профессиональных заболеваний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F63514-0AFC-4EBD-ABC3-8F9C4E8A61B0}"/>
              </a:ext>
            </a:extLst>
          </p:cNvPr>
          <p:cNvSpPr/>
          <p:nvPr/>
        </p:nvSpPr>
        <p:spPr>
          <a:xfrm>
            <a:off x="6240016" y="1557143"/>
            <a:ext cx="5634626" cy="791737"/>
          </a:xfrm>
          <a:prstGeom prst="rect">
            <a:avLst/>
          </a:prstGeom>
          <a:solidFill>
            <a:srgbClr val="FFC000"/>
          </a:solidFill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b="1" dirty="0">
                <a:latin typeface="Arial" panose="020B0604020202020204" pitchFamily="34" charset="0"/>
              </a:rPr>
              <a:t>Клинические характеристики</a:t>
            </a:r>
          </a:p>
          <a:p>
            <a:pPr algn="ctr"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</a:rPr>
              <a:t>Признаки, симптомы, диагностические испытания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23EC40-E211-4FB0-8A88-9442EF61B134}"/>
              </a:ext>
            </a:extLst>
          </p:cNvPr>
          <p:cNvSpPr/>
          <p:nvPr/>
        </p:nvSpPr>
        <p:spPr>
          <a:xfrm>
            <a:off x="6240016" y="2832575"/>
            <a:ext cx="5634626" cy="1037958"/>
          </a:xfrm>
          <a:prstGeom prst="rect">
            <a:avLst/>
          </a:prstGeom>
          <a:solidFill>
            <a:srgbClr val="FFC000"/>
          </a:solidFill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b="1" dirty="0">
                <a:latin typeface="Arial" panose="020B0604020202020204" pitchFamily="34" charset="0"/>
              </a:rPr>
              <a:t>Профессиональное облучение</a:t>
            </a:r>
          </a:p>
          <a:p>
            <a:pPr algn="ctr"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</a:rPr>
              <a:t>Профессиональный анамнез, измерения, биологический контроль, учет происшествий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AA22-8EF5-4A91-8434-077AB1F95DE2}"/>
              </a:ext>
            </a:extLst>
          </p:cNvPr>
          <p:cNvSpPr/>
          <p:nvPr/>
        </p:nvSpPr>
        <p:spPr>
          <a:xfrm>
            <a:off x="6240016" y="4354228"/>
            <a:ext cx="5634626" cy="791737"/>
          </a:xfrm>
          <a:prstGeom prst="rect">
            <a:avLst/>
          </a:prstGeom>
          <a:solidFill>
            <a:srgbClr val="FFC000"/>
          </a:solidFill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b="1" dirty="0">
                <a:latin typeface="Arial" panose="020B0604020202020204" pitchFamily="34" charset="0"/>
              </a:rPr>
              <a:t>Временной период</a:t>
            </a:r>
          </a:p>
          <a:p>
            <a:pPr algn="ctr"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</a:rPr>
              <a:t>Естественный ход развития и прогрессирование болезни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70A78A-79E4-4FA3-922C-781D731882D1}"/>
              </a:ext>
            </a:extLst>
          </p:cNvPr>
          <p:cNvSpPr/>
          <p:nvPr/>
        </p:nvSpPr>
        <p:spPr>
          <a:xfrm>
            <a:off x="6240016" y="5629660"/>
            <a:ext cx="5634626" cy="391628"/>
          </a:xfrm>
          <a:prstGeom prst="rect">
            <a:avLst/>
          </a:prstGeom>
          <a:solidFill>
            <a:srgbClr val="FFC000"/>
          </a:solidFill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b="1" dirty="0">
                <a:latin typeface="Arial" panose="020B0604020202020204" pitchFamily="34" charset="0"/>
              </a:rPr>
              <a:t>Дифференциальная диагностика</a:t>
            </a:r>
            <a:endParaRPr lang="ru-RU" sz="1600" dirty="0">
              <a:latin typeface="Arial" panose="020B0604020202020204" pitchFamily="34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4BBCFEC6-516B-4A57-8837-1E1641A3372F}"/>
              </a:ext>
            </a:extLst>
          </p:cNvPr>
          <p:cNvSpPr/>
          <p:nvPr/>
        </p:nvSpPr>
        <p:spPr>
          <a:xfrm>
            <a:off x="8913313" y="2374704"/>
            <a:ext cx="288032" cy="432048"/>
          </a:xfrm>
          <a:prstGeom prst="downArrow">
            <a:avLst>
              <a:gd name="adj1" fmla="val 50000"/>
              <a:gd name="adj2" fmla="val 748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5EE7BA8A-4B15-4F62-B0DF-807D565C25AE}"/>
              </a:ext>
            </a:extLst>
          </p:cNvPr>
          <p:cNvSpPr/>
          <p:nvPr/>
        </p:nvSpPr>
        <p:spPr>
          <a:xfrm>
            <a:off x="8913313" y="3890406"/>
            <a:ext cx="288032" cy="432048"/>
          </a:xfrm>
          <a:prstGeom prst="downArrow">
            <a:avLst>
              <a:gd name="adj1" fmla="val 50000"/>
              <a:gd name="adj2" fmla="val 748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D69A2C9B-D719-4A4F-B5F2-0373A3CE086F}"/>
              </a:ext>
            </a:extLst>
          </p:cNvPr>
          <p:cNvSpPr/>
          <p:nvPr/>
        </p:nvSpPr>
        <p:spPr>
          <a:xfrm>
            <a:off x="8913313" y="5171788"/>
            <a:ext cx="288032" cy="432048"/>
          </a:xfrm>
          <a:prstGeom prst="downArrow">
            <a:avLst>
              <a:gd name="adj1" fmla="val 50000"/>
              <a:gd name="adj2" fmla="val 748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ED46E7F-AD32-4A69-A489-BC1FCDBE99F7}"/>
              </a:ext>
            </a:extLst>
          </p:cNvPr>
          <p:cNvSpPr/>
          <p:nvPr/>
        </p:nvSpPr>
        <p:spPr>
          <a:xfrm>
            <a:off x="278935" y="1790935"/>
            <a:ext cx="5634626" cy="3838725"/>
          </a:xfrm>
          <a:prstGeom prst="rect">
            <a:avLst/>
          </a:prstGeom>
          <a:solidFill>
            <a:srgbClr val="92D050"/>
          </a:solidFill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3600"/>
              </a:spcAft>
            </a:pPr>
            <a:r>
              <a:rPr lang="ru-RU" b="1" dirty="0">
                <a:latin typeface="Arial" panose="020B0604020202020204" pitchFamily="34" charset="0"/>
              </a:rPr>
              <a:t>Дополнительная информация</a:t>
            </a:r>
          </a:p>
          <a:p>
            <a:pPr algn="ctr">
              <a:spcAft>
                <a:spcPts val="3600"/>
              </a:spcAft>
            </a:pPr>
            <a:r>
              <a:rPr lang="ru-RU" dirty="0">
                <a:latin typeface="Arial" panose="020B0604020202020204" pitchFamily="34" charset="0"/>
              </a:rPr>
              <a:t>Воздействие минимальной интенсивности</a:t>
            </a:r>
          </a:p>
          <a:p>
            <a:pPr algn="ctr">
              <a:spcAft>
                <a:spcPts val="3600"/>
              </a:spcAft>
            </a:pPr>
            <a:r>
              <a:rPr lang="ru-RU" dirty="0">
                <a:latin typeface="Arial" panose="020B0604020202020204" pitchFamily="34" charset="0"/>
              </a:rPr>
              <a:t>Воздействие с минимальной продолжительностью</a:t>
            </a:r>
          </a:p>
          <a:p>
            <a:pPr algn="ctr">
              <a:spcAft>
                <a:spcPts val="3600"/>
              </a:spcAft>
            </a:pPr>
            <a:r>
              <a:rPr lang="ru-RU" dirty="0">
                <a:latin typeface="Arial" panose="020B0604020202020204" pitchFamily="34" charset="0"/>
              </a:rPr>
              <a:t>Максимальный инкубационный период</a:t>
            </a:r>
          </a:p>
          <a:p>
            <a:pPr algn="ctr">
              <a:spcAft>
                <a:spcPts val="3600"/>
              </a:spcAft>
            </a:pPr>
            <a:r>
              <a:rPr lang="ru-RU" dirty="0">
                <a:latin typeface="Arial" panose="020B0604020202020204" pitchFamily="34" charset="0"/>
              </a:rPr>
              <a:t>Минимальный индуктивный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375867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2">
            <a:extLst>
              <a:ext uri="{FF2B5EF4-FFF2-40B4-BE49-F238E27FC236}">
                <a16:creationId xmlns:a16="http://schemas.microsoft.com/office/drawing/2014/main" id="{57C28411-EC67-4A9F-B7AE-DF0465226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2D369A-EF90-4978-AE3E-7A18B09D349E}" type="slidenum">
              <a:rPr lang="ru-RU" altLang="ru-RU">
                <a:solidFill>
                  <a:srgbClr val="002060"/>
                </a:solidFill>
              </a:rPr>
              <a:pPr eaLnBrk="1" hangingPunct="1"/>
              <a:t>17</a:t>
            </a:fld>
            <a:endParaRPr lang="ru-RU" altLang="ru-RU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8358BD1C-80EB-4EA2-BED4-A4A6226FEB4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50662119"/>
              </p:ext>
            </p:extLst>
          </p:nvPr>
        </p:nvGraphicFramePr>
        <p:xfrm>
          <a:off x="119336" y="1772816"/>
          <a:ext cx="6480720" cy="4653288"/>
        </p:xfrm>
        <a:graphic>
          <a:graphicData uri="http://schemas.openxmlformats.org/drawingml/2006/table">
            <a:tbl>
              <a:tblPr/>
              <a:tblGrid>
                <a:gridCol w="4176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4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Список МОТ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нозологических форм</a:t>
                      </a:r>
                    </a:p>
                  </a:txBody>
                  <a:tcPr marL="72000" marR="72000" marT="71967" marB="7196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89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Профессиональные заболевания, </a:t>
                      </a:r>
                      <a:r>
                        <a:rPr kumimoji="0" lang="ru-RU" altLang="ru-RU" sz="12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вызванные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воздействием факторов, связанных с трудовой деятельностью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6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 Заболевания, </a:t>
                      </a:r>
                      <a:r>
                        <a:rPr kumimoji="0" lang="ru-RU" altLang="ru-RU" sz="12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вызванные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химическими факторами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72000" marR="72000" marT="71967" marB="7196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6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 Заболевания, </a:t>
                      </a:r>
                      <a:r>
                        <a:rPr kumimoji="0" lang="ru-RU" altLang="ru-RU" sz="1200" b="0" i="0" u="sng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вызванные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физическими факторами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2000" marR="72000" marT="71967" marB="7196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2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 Заболевания, </a:t>
                      </a:r>
                      <a:r>
                        <a:rPr kumimoji="0" lang="ru-RU" altLang="ru-RU" sz="1200" b="0" i="0" u="sng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вызванные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биологическими факторами, инфекционные и паразитарные заболевания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2000" marR="72000" marT="71967" marB="7196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91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Профессиональные заболевания отдельных систем и органов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9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2.1. Респираторные заболевания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2000" marR="72000" marT="71967" marB="7196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9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2.2. Заболевания кожи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2000" marR="72000" marT="71967" marB="7196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9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2.3. Мышечно-скелетные расстройства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2000" marR="72000" marT="71967" marB="7196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6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2.4. Психические и поведенческие расстройства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2000" marR="72000" marT="71967" marB="7196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Профессиональный рак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72000" marR="72000" marT="71967" marB="7196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9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Другие болезни</a:t>
                      </a:r>
                    </a:p>
                  </a:txBody>
                  <a:tcPr marL="72000" marR="72000" marT="71967" marB="71967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2000" marR="72000" marT="71967" marB="7196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6" name="Содержимое 3">
            <a:extLst>
              <a:ext uri="{FF2B5EF4-FFF2-40B4-BE49-F238E27FC236}">
                <a16:creationId xmlns:a16="http://schemas.microsoft.com/office/drawing/2014/main" id="{2379D065-E1E3-483C-9CBE-5E8B21FF176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4032054"/>
              </p:ext>
            </p:extLst>
          </p:nvPr>
        </p:nvGraphicFramePr>
        <p:xfrm>
          <a:off x="6628606" y="1772816"/>
          <a:ext cx="5444058" cy="3383202"/>
        </p:xfrm>
        <a:graphic>
          <a:graphicData uri="http://schemas.openxmlformats.org/drawingml/2006/table">
            <a:tbl>
              <a:tblPr/>
              <a:tblGrid>
                <a:gridCol w="3474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9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Национальный Перечень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нозологических форм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Заболевания (острые отравления, их последствия, хронические интоксикации), связанные с воздействием производственных химических факторов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(166)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Заболевания, их последствия, связанные с воздействием производственных физических факторов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(36)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Заболевания, связанные с воздействием производственных биологических факторов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(15)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Заболевания, связанные с физическими перегрузками и функциональным перенапряжением отдельных органов и систем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(28)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544" name="Rectangle 3">
            <a:extLst>
              <a:ext uri="{FF2B5EF4-FFF2-40B4-BE49-F238E27FC236}">
                <a16:creationId xmlns:a16="http://schemas.microsoft.com/office/drawing/2014/main" id="{FB87DBC0-C445-4304-947B-A0A739067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072"/>
            <a:ext cx="12192000" cy="10687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defPPr>
              <a:defRPr lang="ru-RU"/>
            </a:defPPr>
            <a:lvl1pPr algn="ctr">
              <a:defRPr sz="3000" b="1">
                <a:solidFill>
                  <a:srgbClr val="3C4245"/>
                </a:solidFill>
                <a:latin typeface="+mn-lt"/>
              </a:defRPr>
            </a:lvl1pPr>
            <a:lvl2pPr marL="908050" indent="-436563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304925" indent="-395288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93863" indent="-38735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93913" indent="-398463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51113" indent="-398463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008313" indent="-398463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65513" indent="-398463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22713" indent="-398463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Сравнительный анализ Списка </a:t>
            </a:r>
            <a:r>
              <a:rPr lang="ru-RU" altLang="ru-RU" dirty="0" err="1"/>
              <a:t>ПЗ</a:t>
            </a:r>
            <a:r>
              <a:rPr lang="ru-RU" altLang="ru-RU" dirty="0"/>
              <a:t> МОТ</a:t>
            </a:r>
            <a:br>
              <a:rPr lang="ru-RU" altLang="ru-RU" dirty="0"/>
            </a:br>
            <a:r>
              <a:rPr lang="ru-RU" altLang="ru-RU" dirty="0"/>
              <a:t>и Национальный перечень: сходства и различия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право с вырезом 14">
            <a:extLst>
              <a:ext uri="{FF2B5EF4-FFF2-40B4-BE49-F238E27FC236}">
                <a16:creationId xmlns:a16="http://schemas.microsoft.com/office/drawing/2014/main" id="{FD8D158C-9886-4177-B5D0-0AEBBE7242A9}"/>
              </a:ext>
            </a:extLst>
          </p:cNvPr>
          <p:cNvSpPr/>
          <p:nvPr/>
        </p:nvSpPr>
        <p:spPr>
          <a:xfrm>
            <a:off x="3579813" y="4155429"/>
            <a:ext cx="4248150" cy="1938338"/>
          </a:xfrm>
          <a:custGeom>
            <a:avLst/>
            <a:gdLst>
              <a:gd name="connsiteX0" fmla="*/ 0 w 1800200"/>
              <a:gd name="connsiteY0" fmla="*/ 198022 h 792088"/>
              <a:gd name="connsiteX1" fmla="*/ 1404156 w 1800200"/>
              <a:gd name="connsiteY1" fmla="*/ 198022 h 792088"/>
              <a:gd name="connsiteX2" fmla="*/ 1404156 w 1800200"/>
              <a:gd name="connsiteY2" fmla="*/ 0 h 792088"/>
              <a:gd name="connsiteX3" fmla="*/ 1800200 w 1800200"/>
              <a:gd name="connsiteY3" fmla="*/ 396044 h 792088"/>
              <a:gd name="connsiteX4" fmla="*/ 1404156 w 1800200"/>
              <a:gd name="connsiteY4" fmla="*/ 792088 h 792088"/>
              <a:gd name="connsiteX5" fmla="*/ 1404156 w 1800200"/>
              <a:gd name="connsiteY5" fmla="*/ 594066 h 792088"/>
              <a:gd name="connsiteX6" fmla="*/ 0 w 1800200"/>
              <a:gd name="connsiteY6" fmla="*/ 594066 h 792088"/>
              <a:gd name="connsiteX7" fmla="*/ 198022 w 1800200"/>
              <a:gd name="connsiteY7" fmla="*/ 396044 h 792088"/>
              <a:gd name="connsiteX8" fmla="*/ 0 w 1800200"/>
              <a:gd name="connsiteY8" fmla="*/ 198022 h 792088"/>
              <a:gd name="connsiteX0" fmla="*/ 781050 w 2581250"/>
              <a:gd name="connsiteY0" fmla="*/ 198022 h 1384641"/>
              <a:gd name="connsiteX1" fmla="*/ 2185206 w 2581250"/>
              <a:gd name="connsiteY1" fmla="*/ 198022 h 1384641"/>
              <a:gd name="connsiteX2" fmla="*/ 2185206 w 2581250"/>
              <a:gd name="connsiteY2" fmla="*/ 0 h 1384641"/>
              <a:gd name="connsiteX3" fmla="*/ 2581250 w 2581250"/>
              <a:gd name="connsiteY3" fmla="*/ 396044 h 1384641"/>
              <a:gd name="connsiteX4" fmla="*/ 2185206 w 2581250"/>
              <a:gd name="connsiteY4" fmla="*/ 792088 h 1384641"/>
              <a:gd name="connsiteX5" fmla="*/ 2185206 w 2581250"/>
              <a:gd name="connsiteY5" fmla="*/ 594066 h 1384641"/>
              <a:gd name="connsiteX6" fmla="*/ 0 w 2581250"/>
              <a:gd name="connsiteY6" fmla="*/ 1384641 h 1384641"/>
              <a:gd name="connsiteX7" fmla="*/ 979072 w 2581250"/>
              <a:gd name="connsiteY7" fmla="*/ 396044 h 1384641"/>
              <a:gd name="connsiteX8" fmla="*/ 781050 w 2581250"/>
              <a:gd name="connsiteY8" fmla="*/ 198022 h 1384641"/>
              <a:gd name="connsiteX0" fmla="*/ 0 w 4276700"/>
              <a:gd name="connsiteY0" fmla="*/ 0 h 1824794"/>
              <a:gd name="connsiteX1" fmla="*/ 3880656 w 4276700"/>
              <a:gd name="connsiteY1" fmla="*/ 638175 h 1824794"/>
              <a:gd name="connsiteX2" fmla="*/ 3880656 w 4276700"/>
              <a:gd name="connsiteY2" fmla="*/ 440153 h 1824794"/>
              <a:gd name="connsiteX3" fmla="*/ 4276700 w 4276700"/>
              <a:gd name="connsiteY3" fmla="*/ 836197 h 1824794"/>
              <a:gd name="connsiteX4" fmla="*/ 3880656 w 4276700"/>
              <a:gd name="connsiteY4" fmla="*/ 1232241 h 1824794"/>
              <a:gd name="connsiteX5" fmla="*/ 3880656 w 4276700"/>
              <a:gd name="connsiteY5" fmla="*/ 1034219 h 1824794"/>
              <a:gd name="connsiteX6" fmla="*/ 1695450 w 4276700"/>
              <a:gd name="connsiteY6" fmla="*/ 1824794 h 1824794"/>
              <a:gd name="connsiteX7" fmla="*/ 2674522 w 4276700"/>
              <a:gd name="connsiteY7" fmla="*/ 836197 h 1824794"/>
              <a:gd name="connsiteX8" fmla="*/ 0 w 4276700"/>
              <a:gd name="connsiteY8" fmla="*/ 0 h 1824794"/>
              <a:gd name="connsiteX0" fmla="*/ 0 w 4276700"/>
              <a:gd name="connsiteY0" fmla="*/ 0 h 1824794"/>
              <a:gd name="connsiteX1" fmla="*/ 3880656 w 4276700"/>
              <a:gd name="connsiteY1" fmla="*/ 638175 h 1824794"/>
              <a:gd name="connsiteX2" fmla="*/ 3880656 w 4276700"/>
              <a:gd name="connsiteY2" fmla="*/ 440153 h 1824794"/>
              <a:gd name="connsiteX3" fmla="*/ 4276700 w 4276700"/>
              <a:gd name="connsiteY3" fmla="*/ 836197 h 1824794"/>
              <a:gd name="connsiteX4" fmla="*/ 3880656 w 4276700"/>
              <a:gd name="connsiteY4" fmla="*/ 1232241 h 1824794"/>
              <a:gd name="connsiteX5" fmla="*/ 3880656 w 4276700"/>
              <a:gd name="connsiteY5" fmla="*/ 1034219 h 1824794"/>
              <a:gd name="connsiteX6" fmla="*/ 1695450 w 4276700"/>
              <a:gd name="connsiteY6" fmla="*/ 1824794 h 1824794"/>
              <a:gd name="connsiteX7" fmla="*/ 1998247 w 4276700"/>
              <a:gd name="connsiteY7" fmla="*/ 836197 h 1824794"/>
              <a:gd name="connsiteX8" fmla="*/ 0 w 4276700"/>
              <a:gd name="connsiteY8" fmla="*/ 0 h 1824794"/>
              <a:gd name="connsiteX0" fmla="*/ 0 w 4276700"/>
              <a:gd name="connsiteY0" fmla="*/ 0 h 1824794"/>
              <a:gd name="connsiteX1" fmla="*/ 3880656 w 4276700"/>
              <a:gd name="connsiteY1" fmla="*/ 638175 h 1824794"/>
              <a:gd name="connsiteX2" fmla="*/ 3880656 w 4276700"/>
              <a:gd name="connsiteY2" fmla="*/ 440153 h 1824794"/>
              <a:gd name="connsiteX3" fmla="*/ 4276700 w 4276700"/>
              <a:gd name="connsiteY3" fmla="*/ 836197 h 1824794"/>
              <a:gd name="connsiteX4" fmla="*/ 3880656 w 4276700"/>
              <a:gd name="connsiteY4" fmla="*/ 1232241 h 1824794"/>
              <a:gd name="connsiteX5" fmla="*/ 3880656 w 4276700"/>
              <a:gd name="connsiteY5" fmla="*/ 1034219 h 1824794"/>
              <a:gd name="connsiteX6" fmla="*/ 1695450 w 4276700"/>
              <a:gd name="connsiteY6" fmla="*/ 1824794 h 1824794"/>
              <a:gd name="connsiteX7" fmla="*/ 0 w 4276700"/>
              <a:gd name="connsiteY7" fmla="*/ 0 h 1824794"/>
              <a:gd name="connsiteX0" fmla="*/ 59071 w 4335771"/>
              <a:gd name="connsiteY0" fmla="*/ 0 h 1824794"/>
              <a:gd name="connsiteX1" fmla="*/ 3939727 w 4335771"/>
              <a:gd name="connsiteY1" fmla="*/ 638175 h 1824794"/>
              <a:gd name="connsiteX2" fmla="*/ 3939727 w 4335771"/>
              <a:gd name="connsiteY2" fmla="*/ 440153 h 1824794"/>
              <a:gd name="connsiteX3" fmla="*/ 4335771 w 4335771"/>
              <a:gd name="connsiteY3" fmla="*/ 836197 h 1824794"/>
              <a:gd name="connsiteX4" fmla="*/ 3939727 w 4335771"/>
              <a:gd name="connsiteY4" fmla="*/ 1232241 h 1824794"/>
              <a:gd name="connsiteX5" fmla="*/ 3939727 w 4335771"/>
              <a:gd name="connsiteY5" fmla="*/ 1034219 h 1824794"/>
              <a:gd name="connsiteX6" fmla="*/ 1754521 w 4335771"/>
              <a:gd name="connsiteY6" fmla="*/ 1824794 h 1824794"/>
              <a:gd name="connsiteX7" fmla="*/ 59071 w 4335771"/>
              <a:gd name="connsiteY7" fmla="*/ 0 h 1824794"/>
              <a:gd name="connsiteX0" fmla="*/ 29773 w 4306473"/>
              <a:gd name="connsiteY0" fmla="*/ 0 h 1824794"/>
              <a:gd name="connsiteX1" fmla="*/ 3910429 w 4306473"/>
              <a:gd name="connsiteY1" fmla="*/ 638175 h 1824794"/>
              <a:gd name="connsiteX2" fmla="*/ 3910429 w 4306473"/>
              <a:gd name="connsiteY2" fmla="*/ 440153 h 1824794"/>
              <a:gd name="connsiteX3" fmla="*/ 4306473 w 4306473"/>
              <a:gd name="connsiteY3" fmla="*/ 836197 h 1824794"/>
              <a:gd name="connsiteX4" fmla="*/ 3910429 w 4306473"/>
              <a:gd name="connsiteY4" fmla="*/ 1232241 h 1824794"/>
              <a:gd name="connsiteX5" fmla="*/ 3910429 w 4306473"/>
              <a:gd name="connsiteY5" fmla="*/ 1034219 h 1824794"/>
              <a:gd name="connsiteX6" fmla="*/ 1725223 w 4306473"/>
              <a:gd name="connsiteY6" fmla="*/ 1824794 h 1824794"/>
              <a:gd name="connsiteX7" fmla="*/ 29773 w 4306473"/>
              <a:gd name="connsiteY7" fmla="*/ 0 h 1824794"/>
              <a:gd name="connsiteX0" fmla="*/ 0 w 4276700"/>
              <a:gd name="connsiteY0" fmla="*/ 0 h 1824794"/>
              <a:gd name="connsiteX1" fmla="*/ 3880656 w 4276700"/>
              <a:gd name="connsiteY1" fmla="*/ 638175 h 1824794"/>
              <a:gd name="connsiteX2" fmla="*/ 3880656 w 4276700"/>
              <a:gd name="connsiteY2" fmla="*/ 440153 h 1824794"/>
              <a:gd name="connsiteX3" fmla="*/ 4276700 w 4276700"/>
              <a:gd name="connsiteY3" fmla="*/ 836197 h 1824794"/>
              <a:gd name="connsiteX4" fmla="*/ 3880656 w 4276700"/>
              <a:gd name="connsiteY4" fmla="*/ 1232241 h 1824794"/>
              <a:gd name="connsiteX5" fmla="*/ 3880656 w 4276700"/>
              <a:gd name="connsiteY5" fmla="*/ 1034219 h 1824794"/>
              <a:gd name="connsiteX6" fmla="*/ 1695450 w 4276700"/>
              <a:gd name="connsiteY6" fmla="*/ 1824794 h 1824794"/>
              <a:gd name="connsiteX7" fmla="*/ 0 w 4276700"/>
              <a:gd name="connsiteY7" fmla="*/ 0 h 1824794"/>
              <a:gd name="connsiteX0" fmla="*/ 0 w 4276700"/>
              <a:gd name="connsiteY0" fmla="*/ 0 h 1824794"/>
              <a:gd name="connsiteX1" fmla="*/ 3880656 w 4276700"/>
              <a:gd name="connsiteY1" fmla="*/ 638175 h 1824794"/>
              <a:gd name="connsiteX2" fmla="*/ 3871131 w 4276700"/>
              <a:gd name="connsiteY2" fmla="*/ 173453 h 1824794"/>
              <a:gd name="connsiteX3" fmla="*/ 4276700 w 4276700"/>
              <a:gd name="connsiteY3" fmla="*/ 836197 h 1824794"/>
              <a:gd name="connsiteX4" fmla="*/ 3880656 w 4276700"/>
              <a:gd name="connsiteY4" fmla="*/ 1232241 h 1824794"/>
              <a:gd name="connsiteX5" fmla="*/ 3880656 w 4276700"/>
              <a:gd name="connsiteY5" fmla="*/ 1034219 h 1824794"/>
              <a:gd name="connsiteX6" fmla="*/ 1695450 w 4276700"/>
              <a:gd name="connsiteY6" fmla="*/ 1824794 h 1824794"/>
              <a:gd name="connsiteX7" fmla="*/ 0 w 4276700"/>
              <a:gd name="connsiteY7" fmla="*/ 0 h 1824794"/>
              <a:gd name="connsiteX0" fmla="*/ 0 w 4276700"/>
              <a:gd name="connsiteY0" fmla="*/ 0 h 1824794"/>
              <a:gd name="connsiteX1" fmla="*/ 3880656 w 4276700"/>
              <a:gd name="connsiteY1" fmla="*/ 638175 h 1824794"/>
              <a:gd name="connsiteX2" fmla="*/ 3871131 w 4276700"/>
              <a:gd name="connsiteY2" fmla="*/ 173453 h 1824794"/>
              <a:gd name="connsiteX3" fmla="*/ 4276700 w 4276700"/>
              <a:gd name="connsiteY3" fmla="*/ 836197 h 1824794"/>
              <a:gd name="connsiteX4" fmla="*/ 3871131 w 4276700"/>
              <a:gd name="connsiteY4" fmla="*/ 1575141 h 1824794"/>
              <a:gd name="connsiteX5" fmla="*/ 3880656 w 4276700"/>
              <a:gd name="connsiteY5" fmla="*/ 1034219 h 1824794"/>
              <a:gd name="connsiteX6" fmla="*/ 1695450 w 4276700"/>
              <a:gd name="connsiteY6" fmla="*/ 1824794 h 1824794"/>
              <a:gd name="connsiteX7" fmla="*/ 0 w 4276700"/>
              <a:gd name="connsiteY7" fmla="*/ 0 h 1824794"/>
              <a:gd name="connsiteX0" fmla="*/ 0 w 5086325"/>
              <a:gd name="connsiteY0" fmla="*/ 0 h 1824794"/>
              <a:gd name="connsiteX1" fmla="*/ 3880656 w 5086325"/>
              <a:gd name="connsiteY1" fmla="*/ 638175 h 1824794"/>
              <a:gd name="connsiteX2" fmla="*/ 3871131 w 5086325"/>
              <a:gd name="connsiteY2" fmla="*/ 173453 h 1824794"/>
              <a:gd name="connsiteX3" fmla="*/ 5086325 w 5086325"/>
              <a:gd name="connsiteY3" fmla="*/ 769522 h 1824794"/>
              <a:gd name="connsiteX4" fmla="*/ 3871131 w 5086325"/>
              <a:gd name="connsiteY4" fmla="*/ 1575141 h 1824794"/>
              <a:gd name="connsiteX5" fmla="*/ 3880656 w 5086325"/>
              <a:gd name="connsiteY5" fmla="*/ 1034219 h 1824794"/>
              <a:gd name="connsiteX6" fmla="*/ 1695450 w 5086325"/>
              <a:gd name="connsiteY6" fmla="*/ 1824794 h 1824794"/>
              <a:gd name="connsiteX7" fmla="*/ 0 w 5086325"/>
              <a:gd name="connsiteY7" fmla="*/ 0 h 1824794"/>
              <a:gd name="connsiteX0" fmla="*/ 0 w 5086325"/>
              <a:gd name="connsiteY0" fmla="*/ 0 h 1824794"/>
              <a:gd name="connsiteX1" fmla="*/ 3099606 w 5086325"/>
              <a:gd name="connsiteY1" fmla="*/ 590550 h 1824794"/>
              <a:gd name="connsiteX2" fmla="*/ 3871131 w 5086325"/>
              <a:gd name="connsiteY2" fmla="*/ 173453 h 1824794"/>
              <a:gd name="connsiteX3" fmla="*/ 5086325 w 5086325"/>
              <a:gd name="connsiteY3" fmla="*/ 769522 h 1824794"/>
              <a:gd name="connsiteX4" fmla="*/ 3871131 w 5086325"/>
              <a:gd name="connsiteY4" fmla="*/ 1575141 h 1824794"/>
              <a:gd name="connsiteX5" fmla="*/ 3880656 w 5086325"/>
              <a:gd name="connsiteY5" fmla="*/ 1034219 h 1824794"/>
              <a:gd name="connsiteX6" fmla="*/ 1695450 w 5086325"/>
              <a:gd name="connsiteY6" fmla="*/ 1824794 h 1824794"/>
              <a:gd name="connsiteX7" fmla="*/ 0 w 5086325"/>
              <a:gd name="connsiteY7" fmla="*/ 0 h 1824794"/>
              <a:gd name="connsiteX0" fmla="*/ 0 w 5086325"/>
              <a:gd name="connsiteY0" fmla="*/ 0 h 1824794"/>
              <a:gd name="connsiteX1" fmla="*/ 3099606 w 5086325"/>
              <a:gd name="connsiteY1" fmla="*/ 590550 h 1824794"/>
              <a:gd name="connsiteX2" fmla="*/ 3871131 w 5086325"/>
              <a:gd name="connsiteY2" fmla="*/ 173453 h 1824794"/>
              <a:gd name="connsiteX3" fmla="*/ 5086325 w 5086325"/>
              <a:gd name="connsiteY3" fmla="*/ 769522 h 1824794"/>
              <a:gd name="connsiteX4" fmla="*/ 3871131 w 5086325"/>
              <a:gd name="connsiteY4" fmla="*/ 1575141 h 1824794"/>
              <a:gd name="connsiteX5" fmla="*/ 3223431 w 5086325"/>
              <a:gd name="connsiteY5" fmla="*/ 1158044 h 1824794"/>
              <a:gd name="connsiteX6" fmla="*/ 1695450 w 5086325"/>
              <a:gd name="connsiteY6" fmla="*/ 1824794 h 1824794"/>
              <a:gd name="connsiteX7" fmla="*/ 0 w 5086325"/>
              <a:gd name="connsiteY7" fmla="*/ 0 h 1824794"/>
              <a:gd name="connsiteX0" fmla="*/ 0 w 4238600"/>
              <a:gd name="connsiteY0" fmla="*/ 0 h 1824794"/>
              <a:gd name="connsiteX1" fmla="*/ 3099606 w 4238600"/>
              <a:gd name="connsiteY1" fmla="*/ 590550 h 1824794"/>
              <a:gd name="connsiteX2" fmla="*/ 3871131 w 4238600"/>
              <a:gd name="connsiteY2" fmla="*/ 173453 h 1824794"/>
              <a:gd name="connsiteX3" fmla="*/ 4238600 w 4238600"/>
              <a:gd name="connsiteY3" fmla="*/ 912397 h 1824794"/>
              <a:gd name="connsiteX4" fmla="*/ 3871131 w 4238600"/>
              <a:gd name="connsiteY4" fmla="*/ 1575141 h 1824794"/>
              <a:gd name="connsiteX5" fmla="*/ 3223431 w 4238600"/>
              <a:gd name="connsiteY5" fmla="*/ 1158044 h 1824794"/>
              <a:gd name="connsiteX6" fmla="*/ 1695450 w 4238600"/>
              <a:gd name="connsiteY6" fmla="*/ 1824794 h 1824794"/>
              <a:gd name="connsiteX7" fmla="*/ 0 w 4238600"/>
              <a:gd name="connsiteY7" fmla="*/ 0 h 1824794"/>
              <a:gd name="connsiteX0" fmla="*/ 0 w 4238600"/>
              <a:gd name="connsiteY0" fmla="*/ 0 h 1824794"/>
              <a:gd name="connsiteX1" fmla="*/ 3099606 w 4238600"/>
              <a:gd name="connsiteY1" fmla="*/ 590550 h 1824794"/>
              <a:gd name="connsiteX2" fmla="*/ 3080556 w 4238600"/>
              <a:gd name="connsiteY2" fmla="*/ 268703 h 1824794"/>
              <a:gd name="connsiteX3" fmla="*/ 4238600 w 4238600"/>
              <a:gd name="connsiteY3" fmla="*/ 912397 h 1824794"/>
              <a:gd name="connsiteX4" fmla="*/ 3871131 w 4238600"/>
              <a:gd name="connsiteY4" fmla="*/ 1575141 h 1824794"/>
              <a:gd name="connsiteX5" fmla="*/ 3223431 w 4238600"/>
              <a:gd name="connsiteY5" fmla="*/ 1158044 h 1824794"/>
              <a:gd name="connsiteX6" fmla="*/ 1695450 w 4238600"/>
              <a:gd name="connsiteY6" fmla="*/ 1824794 h 1824794"/>
              <a:gd name="connsiteX7" fmla="*/ 0 w 4238600"/>
              <a:gd name="connsiteY7" fmla="*/ 0 h 1824794"/>
              <a:gd name="connsiteX0" fmla="*/ 0 w 4238600"/>
              <a:gd name="connsiteY0" fmla="*/ 0 h 1824794"/>
              <a:gd name="connsiteX1" fmla="*/ 3099606 w 4238600"/>
              <a:gd name="connsiteY1" fmla="*/ 590550 h 1824794"/>
              <a:gd name="connsiteX2" fmla="*/ 3080556 w 4238600"/>
              <a:gd name="connsiteY2" fmla="*/ 268703 h 1824794"/>
              <a:gd name="connsiteX3" fmla="*/ 4238600 w 4238600"/>
              <a:gd name="connsiteY3" fmla="*/ 912397 h 1824794"/>
              <a:gd name="connsiteX4" fmla="*/ 3261531 w 4238600"/>
              <a:gd name="connsiteY4" fmla="*/ 1556091 h 1824794"/>
              <a:gd name="connsiteX5" fmla="*/ 3223431 w 4238600"/>
              <a:gd name="connsiteY5" fmla="*/ 1158044 h 1824794"/>
              <a:gd name="connsiteX6" fmla="*/ 1695450 w 4238600"/>
              <a:gd name="connsiteY6" fmla="*/ 1824794 h 1824794"/>
              <a:gd name="connsiteX7" fmla="*/ 0 w 4238600"/>
              <a:gd name="connsiteY7" fmla="*/ 0 h 1824794"/>
              <a:gd name="connsiteX0" fmla="*/ 0 w 4248125"/>
              <a:gd name="connsiteY0" fmla="*/ 0 h 1824794"/>
              <a:gd name="connsiteX1" fmla="*/ 3099606 w 4248125"/>
              <a:gd name="connsiteY1" fmla="*/ 590550 h 1824794"/>
              <a:gd name="connsiteX2" fmla="*/ 3080556 w 4248125"/>
              <a:gd name="connsiteY2" fmla="*/ 268703 h 1824794"/>
              <a:gd name="connsiteX3" fmla="*/ 4248125 w 4248125"/>
              <a:gd name="connsiteY3" fmla="*/ 712372 h 1824794"/>
              <a:gd name="connsiteX4" fmla="*/ 3261531 w 4248125"/>
              <a:gd name="connsiteY4" fmla="*/ 1556091 h 1824794"/>
              <a:gd name="connsiteX5" fmla="*/ 3223431 w 4248125"/>
              <a:gd name="connsiteY5" fmla="*/ 1158044 h 1824794"/>
              <a:gd name="connsiteX6" fmla="*/ 1695450 w 4248125"/>
              <a:gd name="connsiteY6" fmla="*/ 1824794 h 1824794"/>
              <a:gd name="connsiteX7" fmla="*/ 0 w 4248125"/>
              <a:gd name="connsiteY7" fmla="*/ 0 h 1824794"/>
              <a:gd name="connsiteX0" fmla="*/ 0 w 4248125"/>
              <a:gd name="connsiteY0" fmla="*/ 0 h 1939094"/>
              <a:gd name="connsiteX1" fmla="*/ 3099606 w 4248125"/>
              <a:gd name="connsiteY1" fmla="*/ 590550 h 1939094"/>
              <a:gd name="connsiteX2" fmla="*/ 3080556 w 4248125"/>
              <a:gd name="connsiteY2" fmla="*/ 268703 h 1939094"/>
              <a:gd name="connsiteX3" fmla="*/ 4248125 w 4248125"/>
              <a:gd name="connsiteY3" fmla="*/ 712372 h 1939094"/>
              <a:gd name="connsiteX4" fmla="*/ 3261531 w 4248125"/>
              <a:gd name="connsiteY4" fmla="*/ 1556091 h 1939094"/>
              <a:gd name="connsiteX5" fmla="*/ 3223431 w 4248125"/>
              <a:gd name="connsiteY5" fmla="*/ 1158044 h 1939094"/>
              <a:gd name="connsiteX6" fmla="*/ 1581150 w 4248125"/>
              <a:gd name="connsiteY6" fmla="*/ 1939094 h 1939094"/>
              <a:gd name="connsiteX7" fmla="*/ 0 w 4248125"/>
              <a:gd name="connsiteY7" fmla="*/ 0 h 19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8125" h="1939094">
                <a:moveTo>
                  <a:pt x="0" y="0"/>
                </a:moveTo>
                <a:lnTo>
                  <a:pt x="3099606" y="590550"/>
                </a:lnTo>
                <a:lnTo>
                  <a:pt x="3080556" y="268703"/>
                </a:lnTo>
                <a:lnTo>
                  <a:pt x="4248125" y="712372"/>
                </a:lnTo>
                <a:lnTo>
                  <a:pt x="3261531" y="1556091"/>
                </a:lnTo>
                <a:lnTo>
                  <a:pt x="3223431" y="1158044"/>
                </a:lnTo>
                <a:lnTo>
                  <a:pt x="1581150" y="1939094"/>
                </a:lnTo>
                <a:cubicBezTo>
                  <a:pt x="2639349" y="1033299"/>
                  <a:pt x="1016924" y="454945"/>
                  <a:pt x="0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07" name="Номер слайда 1">
            <a:extLst>
              <a:ext uri="{FF2B5EF4-FFF2-40B4-BE49-F238E27FC236}">
                <a16:creationId xmlns:a16="http://schemas.microsoft.com/office/drawing/2014/main" id="{5B41A979-D221-4D23-8982-114152A74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713F86-5FD2-4157-BEA8-8DA67205D94C}" type="slidenum">
              <a:rPr lang="ru-RU" altLang="ru-RU">
                <a:solidFill>
                  <a:srgbClr val="002060"/>
                </a:solidFill>
              </a:rPr>
              <a:pPr eaLnBrk="1" hangingPunct="1"/>
              <a:t>18</a:t>
            </a:fld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8027AA98-5D21-4DD0-BE78-D1A723D3412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766888" y="1412776"/>
            <a:ext cx="8658225" cy="2884487"/>
          </a:xfrm>
          <a:prstGeom prst="roundRect">
            <a:avLst/>
          </a:prstGeom>
          <a:noFill/>
        </p:spPr>
        <p:txBody>
          <a:bodyPr lIns="72000" tIns="72000" rIns="72000" bIns="72000" anchor="ctr" anchorCtr="1">
            <a:spAutoFit/>
          </a:bodyPr>
          <a:lstStyle/>
          <a:p>
            <a:pPr marL="0" indent="0" algn="ctr">
              <a:spcBef>
                <a:spcPts val="600"/>
              </a:spcBef>
              <a:buNone/>
              <a:defRPr/>
            </a:pPr>
            <a:r>
              <a:rPr lang="ru-RU" altLang="ru-RU" sz="1600" dirty="0">
                <a:cs typeface="Arial" charset="0"/>
              </a:rPr>
              <a:t>Для России принципиальной важной является</a:t>
            </a:r>
            <a:br>
              <a:rPr lang="ru-RU" altLang="ru-RU" sz="1600" dirty="0">
                <a:cs typeface="Arial" charset="0"/>
              </a:rPr>
            </a:br>
            <a:r>
              <a:rPr lang="ru-RU" altLang="ru-RU" sz="1600" b="1" dirty="0">
                <a:cs typeface="Arial" charset="0"/>
              </a:rPr>
              <a:t>рекомендация МОТ 121 к</a:t>
            </a:r>
            <a:r>
              <a:rPr lang="ru-RU" altLang="ru-RU" sz="1600" b="1" dirty="0">
                <a:ea typeface="Verdana" pitchFamily="34" charset="0"/>
                <a:cs typeface="Arial" charset="0"/>
              </a:rPr>
              <a:t> </a:t>
            </a:r>
            <a:r>
              <a:rPr lang="ru-RU" altLang="ru-RU" sz="1600" b="1" dirty="0">
                <a:cs typeface="Arial" charset="0"/>
              </a:rPr>
              <a:t>конвенции 121</a:t>
            </a:r>
            <a:r>
              <a:rPr lang="ru-RU" altLang="ru-RU" sz="1600" dirty="0">
                <a:cs typeface="Arial" charset="0"/>
              </a:rPr>
              <a:t>:</a:t>
            </a:r>
          </a:p>
          <a:p>
            <a:pPr marL="0" indent="457200" algn="just">
              <a:spcBef>
                <a:spcPts val="600"/>
              </a:spcBef>
              <a:buNone/>
              <a:defRPr/>
            </a:pPr>
            <a:r>
              <a:rPr lang="ru-RU" altLang="ru-RU" sz="1400" i="1" dirty="0">
                <a:cs typeface="Arial" charset="0"/>
              </a:rPr>
              <a:t>«…где  законодательство страны содержит перечень, устанавливающий презумпцию профессионального происхождения некоторых болезней, должно </a:t>
            </a:r>
            <a:r>
              <a:rPr lang="ru-RU" altLang="ru-RU" sz="1400" i="1" u="sng" dirty="0">
                <a:cs typeface="Arial" charset="0"/>
              </a:rPr>
              <a:t>допускаться доказательство профессионального происхождения болезней, не</a:t>
            </a:r>
            <a:r>
              <a:rPr lang="ru-RU" altLang="ru-RU" sz="1400" i="1" u="sng" dirty="0">
                <a:latin typeface="Verdana"/>
                <a:ea typeface="Verdana"/>
                <a:cs typeface="Verdana"/>
              </a:rPr>
              <a:t> </a:t>
            </a:r>
            <a:r>
              <a:rPr lang="ru-RU" altLang="ru-RU" sz="1400" i="1" u="sng" dirty="0">
                <a:cs typeface="Arial" charset="0"/>
              </a:rPr>
              <a:t>включенных в перечень, или болезней, включенных в перечень, когда они проявляются при других условиях,</a:t>
            </a:r>
            <a:r>
              <a:rPr lang="ru-RU" altLang="ru-RU" sz="1400" i="1" dirty="0">
                <a:cs typeface="Arial" charset="0"/>
              </a:rPr>
              <a:t> чем те, на которых основывается презумпция профессионального происхождения этих болезней».</a:t>
            </a:r>
            <a:endParaRPr lang="ru-RU" altLang="ru-RU" sz="1400" dirty="0">
              <a:cs typeface="Arial" charset="0"/>
            </a:endParaRP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ru-RU" altLang="ru-RU" sz="1400" b="1" dirty="0">
                <a:cs typeface="Arial" charset="0"/>
              </a:rPr>
              <a:t>Это положение по существу содержит принцип</a:t>
            </a:r>
            <a:br>
              <a:rPr lang="ru-RU" altLang="ru-RU" sz="1400" b="1" dirty="0">
                <a:cs typeface="Arial" charset="0"/>
              </a:rPr>
            </a:br>
            <a:r>
              <a:rPr lang="ru-RU" altLang="ru-RU" sz="1400" b="1" dirty="0">
                <a:cs typeface="Arial" charset="0"/>
              </a:rPr>
              <a:t>болезней, связанных с</a:t>
            </a:r>
            <a:r>
              <a:rPr lang="ru-RU" alt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altLang="ru-RU" sz="1400" b="1" dirty="0">
                <a:cs typeface="Arial" charset="0"/>
              </a:rPr>
              <a:t>работой (БСР),</a:t>
            </a:r>
            <a:br>
              <a:rPr lang="ru-RU" altLang="ru-RU" sz="1400" b="1" dirty="0">
                <a:cs typeface="Arial" charset="0"/>
              </a:rPr>
            </a:br>
            <a:r>
              <a:rPr lang="ru-RU" altLang="ru-RU" sz="1400" b="1" dirty="0">
                <a:cs typeface="Arial" charset="0"/>
              </a:rPr>
              <a:t>изложенных в Концепции ВОЗ, 1987 года.</a:t>
            </a:r>
          </a:p>
        </p:txBody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id="{5DF90CE1-AFDB-4061-8024-CF045634C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696"/>
            <a:ext cx="12192000" cy="6070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defPPr>
              <a:defRPr lang="ru-RU"/>
            </a:defPPr>
            <a:lvl1pPr algn="ctr">
              <a:defRPr sz="3000" b="1">
                <a:solidFill>
                  <a:srgbClr val="3C4245"/>
                </a:solidFill>
                <a:latin typeface="+mn-lt"/>
              </a:defRPr>
            </a:lvl1pPr>
            <a:lvl2pPr marL="908050" indent="-436563" defTabSz="957263" eaLnBrk="0" hangingPunct="0"/>
            <a:lvl3pPr marL="1304925" indent="-395288" defTabSz="957263" eaLnBrk="0" hangingPunct="0"/>
            <a:lvl4pPr marL="1693863" indent="-387350" defTabSz="957263" eaLnBrk="0" hangingPunct="0"/>
            <a:lvl5pPr marL="2093913" indent="-398463" defTabSz="957263" eaLnBrk="0" hangingPunct="0"/>
            <a:lvl6pPr marL="2551113" indent="-398463" defTabSz="957263" eaLnBrk="0" fontAlgn="base" hangingPunct="0">
              <a:spcBef>
                <a:spcPct val="0"/>
              </a:spcBef>
              <a:spcAft>
                <a:spcPct val="0"/>
              </a:spcAft>
            </a:lvl6pPr>
            <a:lvl7pPr marL="3008313" indent="-398463" defTabSz="957263" eaLnBrk="0" fontAlgn="base" hangingPunct="0">
              <a:spcBef>
                <a:spcPct val="0"/>
              </a:spcBef>
              <a:spcAft>
                <a:spcPct val="0"/>
              </a:spcAft>
            </a:lvl7pPr>
            <a:lvl8pPr marL="3465513" indent="-398463" defTabSz="957263" eaLnBrk="0" fontAlgn="base" hangingPunct="0">
              <a:spcBef>
                <a:spcPct val="0"/>
              </a:spcBef>
              <a:spcAft>
                <a:spcPct val="0"/>
              </a:spcAft>
            </a:lvl8pPr>
            <a:lvl9pPr marL="3922713" indent="-398463" defTabSz="95726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/>
              <a:t>Важные рекомендации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DE932DB-E43C-46DA-8444-8F9BF1AE0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9" y="4255442"/>
            <a:ext cx="2700337" cy="1624012"/>
          </a:xfrm>
          <a:prstGeom prst="rect">
            <a:avLst/>
          </a:prstGeom>
          <a:solidFill>
            <a:schemeClr val="bg1"/>
          </a:solidFill>
        </p:spPr>
        <p:txBody>
          <a:bodyPr lIns="72000" tIns="72000" rIns="72000" bIns="72000" anchor="ctr" anchorCtr="1"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  <a:defRPr/>
            </a:pPr>
            <a:r>
              <a:rPr lang="ru-RU" altLang="ru-RU" sz="1600" kern="0" dirty="0">
                <a:cs typeface="Arial" charset="0"/>
              </a:rPr>
              <a:t>отечественного порядка и</a:t>
            </a:r>
            <a:r>
              <a:rPr lang="ru-RU" altLang="ru-RU" sz="1600" kern="0" dirty="0">
                <a:latin typeface="Verdana"/>
                <a:ea typeface="Verdana"/>
                <a:cs typeface="Verdana"/>
              </a:rPr>
              <a:t> </a:t>
            </a:r>
            <a:r>
              <a:rPr lang="ru-RU" altLang="ru-RU" sz="1600" kern="0" dirty="0">
                <a:cs typeface="Arial" charset="0"/>
              </a:rPr>
              <a:t>перечня профзаболеваний в части учета болезней, связанных с работой (БСР).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4617311-0D93-4CB5-8CAE-825EC81D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451" y="4698355"/>
            <a:ext cx="22018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 anchorCtr="1"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  <a:defRPr/>
            </a:pPr>
            <a:r>
              <a:rPr lang="ru-RU" altLang="ru-RU" sz="1400" kern="0" dirty="0">
                <a:cs typeface="Arial" charset="0"/>
              </a:rPr>
              <a:t>возможности для совершенствования</a:t>
            </a:r>
          </a:p>
        </p:txBody>
      </p:sp>
      <p:grpSp>
        <p:nvGrpSpPr>
          <p:cNvPr id="21512" name="Группа 8">
            <a:extLst>
              <a:ext uri="{FF2B5EF4-FFF2-40B4-BE49-F238E27FC236}">
                <a16:creationId xmlns:a16="http://schemas.microsoft.com/office/drawing/2014/main" id="{E850072F-D969-4647-AB2F-63CE6892BA61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4149080"/>
            <a:ext cx="2133600" cy="1069975"/>
            <a:chOff x="206556" y="4849296"/>
            <a:chExt cx="2133195" cy="10700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9936E3-6EB8-4E24-A137-453D44BD0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556" y="4849296"/>
              <a:ext cx="2133195" cy="1070053"/>
            </a:xfrm>
            <a:prstGeom prst="ellipse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lIns="72000" tIns="72000" rIns="72000" bIns="72000" anchor="ctr" anchorCtr="1">
              <a:spAutoFit/>
            </a:bodyPr>
            <a:lstStyle>
              <a:lvl1pPr marL="469900" indent="-469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o"/>
                <a:defRPr sz="3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8050" indent="-436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304925" indent="-3952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o"/>
                <a:defRPr sz="23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93863" indent="-3873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93913" indent="-398463" algn="l" rtl="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51113" indent="-398463" algn="l" rtl="0" fontAlgn="base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3008313" indent="-398463" algn="l" rtl="0" fontAlgn="base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65513" indent="-398463" algn="l" rtl="0" fontAlgn="base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922713" indent="-398463" algn="l" rtl="0" fontAlgn="base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  <a:defRPr/>
              </a:pPr>
              <a:r>
                <a:rPr lang="ru-RU" altLang="ru-RU" sz="2000" kern="0" dirty="0">
                  <a:cs typeface="Arial" charset="0"/>
                </a:rPr>
                <a:t>Конвенция 121</a:t>
              </a:r>
            </a:p>
          </p:txBody>
        </p:sp>
        <p:pic>
          <p:nvPicPr>
            <p:cNvPr id="21517" name="Picture 4" descr="D:\Презентации\141223 Отчет Головкова\Vektorcdr-01.png">
              <a:extLst>
                <a:ext uri="{FF2B5EF4-FFF2-40B4-BE49-F238E27FC236}">
                  <a16:creationId xmlns:a16="http://schemas.microsoft.com/office/drawing/2014/main" id="{00BB6141-664B-456B-961C-4210B1080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61" y="5358550"/>
              <a:ext cx="441724" cy="409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3" name="Группа 1">
            <a:extLst>
              <a:ext uri="{FF2B5EF4-FFF2-40B4-BE49-F238E27FC236}">
                <a16:creationId xmlns:a16="http://schemas.microsoft.com/office/drawing/2014/main" id="{79CDA8B3-7735-4620-831C-F408B7193944}"/>
              </a:ext>
            </a:extLst>
          </p:cNvPr>
          <p:cNvGrpSpPr>
            <a:grpSpLocks/>
          </p:cNvGrpSpPr>
          <p:nvPr/>
        </p:nvGrpSpPr>
        <p:grpSpPr bwMode="auto">
          <a:xfrm>
            <a:off x="2355850" y="4992043"/>
            <a:ext cx="3024188" cy="1069975"/>
            <a:chOff x="827583" y="5561007"/>
            <a:chExt cx="3024336" cy="1070053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3DC9BFF7-6C22-4748-8DB5-489F97EFB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583" y="5561007"/>
              <a:ext cx="3024336" cy="1070053"/>
            </a:xfrm>
            <a:prstGeom prst="ellipse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lIns="72000" tIns="72000" rIns="72000" bIns="72000" anchor="ctr" anchorCtr="1">
              <a:spAutoFit/>
            </a:bodyPr>
            <a:lstStyle>
              <a:defPPr>
                <a:defRPr lang="ru-RU"/>
              </a:defPPr>
              <a:lvl1pPr marL="0" indent="0" algn="ctr" eaLnBrk="0" hangingPunct="0">
                <a:spcBef>
                  <a:spcPts val="600"/>
                </a:spcBef>
                <a:buClr>
                  <a:schemeClr val="accent2"/>
                </a:buClr>
                <a:buFontTx/>
                <a:buNone/>
                <a:defRPr sz="2000" kern="0">
                  <a:latin typeface="+mn-lt"/>
                </a:defRPr>
              </a:lvl1pPr>
              <a:lvl2pPr marL="908050" indent="-436563" eaLnBrk="0" hangingPunct="0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n"/>
                <a:defRPr sz="2600">
                  <a:latin typeface="+mn-lt"/>
                  <a:cs typeface="+mn-cs"/>
                </a:defRPr>
              </a:lvl2pPr>
              <a:lvl3pPr marL="1304925" indent="-395288" eaLnBrk="0" hangingPunct="0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o"/>
                <a:defRPr sz="2300">
                  <a:latin typeface="+mn-lt"/>
                  <a:cs typeface="+mn-cs"/>
                </a:defRPr>
              </a:lvl3pPr>
              <a:lvl4pPr marL="1693863" indent="-387350" eaLnBrk="0" hangingPunct="0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n"/>
                <a:defRPr sz="2000">
                  <a:latin typeface="+mn-lt"/>
                  <a:cs typeface="+mn-cs"/>
                </a:defRPr>
              </a:lvl4pPr>
              <a:lvl5pPr marL="2093913" indent="-398463" eaLnBrk="0" hangingPunct="0">
                <a:spcBef>
                  <a:spcPct val="25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2000">
                  <a:latin typeface="+mn-lt"/>
                  <a:cs typeface="+mn-cs"/>
                </a:defRPr>
              </a:lvl5pPr>
              <a:lvl6pPr marL="2551113" indent="-398463" fontAlgn="base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latin typeface="+mn-lt"/>
                  <a:cs typeface="+mn-cs"/>
                </a:defRPr>
              </a:lvl6pPr>
              <a:lvl7pPr marL="3008313" indent="-398463" fontAlgn="base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latin typeface="+mn-lt"/>
                  <a:cs typeface="+mn-cs"/>
                </a:defRPr>
              </a:lvl7pPr>
              <a:lvl8pPr marL="3465513" indent="-398463" fontAlgn="base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latin typeface="+mn-lt"/>
                  <a:cs typeface="+mn-cs"/>
                </a:defRPr>
              </a:lvl8pPr>
              <a:lvl9pPr marL="3922713" indent="-398463" fontAlgn="base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latin typeface="+mn-lt"/>
                  <a:cs typeface="+mn-cs"/>
                </a:defRPr>
              </a:lvl9pPr>
            </a:lstStyle>
            <a:p>
              <a:pPr>
                <a:defRPr/>
              </a:pPr>
              <a:r>
                <a:rPr lang="ru-RU" altLang="ru-RU" dirty="0">
                  <a:cs typeface="Arial" charset="0"/>
                </a:rPr>
                <a:t>Рекомендации 121</a:t>
              </a:r>
            </a:p>
          </p:txBody>
        </p:sp>
        <p:pic>
          <p:nvPicPr>
            <p:cNvPr id="21515" name="Picture 5" descr="D:\Презентации\141223 Отчет Головкова\Vektorcdr-02.png">
              <a:extLst>
                <a:ext uri="{FF2B5EF4-FFF2-40B4-BE49-F238E27FC236}">
                  <a16:creationId xmlns:a16="http://schemas.microsoft.com/office/drawing/2014/main" id="{155F0906-046C-4197-B17E-CD19B2D67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6067149"/>
              <a:ext cx="504056" cy="42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>
                <a:latin typeface="+mn-lt"/>
              </a:rPr>
              <a:pPr/>
              <a:t>19</a:t>
            </a:fld>
            <a:endParaRPr lang="ru-RU"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+mn-lt"/>
              </a:rPr>
              <a:t>Глава Х – коды расширений</a:t>
            </a:r>
            <a:endParaRPr lang="ru-RU" sz="3000" b="1" dirty="0">
              <a:solidFill>
                <a:srgbClr val="3C4245"/>
              </a:solidFill>
              <a:effectLst/>
              <a:latin typeface="+mn-lt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57F1474-EE9A-428A-AD51-F719F2E81B12}"/>
              </a:ext>
            </a:extLst>
          </p:cNvPr>
          <p:cNvSpPr/>
          <p:nvPr/>
        </p:nvSpPr>
        <p:spPr>
          <a:xfrm>
            <a:off x="4655840" y="0"/>
            <a:ext cx="7536160" cy="514738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r"/>
            <a:r>
              <a:rPr lang="ru-RU" sz="2400" b="1" dirty="0" err="1">
                <a:solidFill>
                  <a:srgbClr val="3C4245"/>
                </a:solidFill>
                <a:latin typeface="+mn-lt"/>
              </a:rPr>
              <a:t>МКБ</a:t>
            </a:r>
            <a:r>
              <a:rPr lang="ru-RU" sz="2400" b="1" dirty="0">
                <a:solidFill>
                  <a:srgbClr val="3C4245"/>
                </a:solidFill>
                <a:latin typeface="+mn-lt"/>
              </a:rPr>
              <a:t>-11 </a:t>
            </a:r>
            <a:r>
              <a:rPr lang="en-US" sz="2400" b="1" dirty="0">
                <a:solidFill>
                  <a:srgbClr val="3C4245"/>
                </a:solidFill>
                <a:latin typeface="+mn-lt"/>
              </a:rPr>
              <a:t>Beta</a:t>
            </a:r>
            <a:r>
              <a:rPr lang="ru-RU" sz="2400" b="1" dirty="0">
                <a:solidFill>
                  <a:srgbClr val="3C4245"/>
                </a:solidFill>
                <a:latin typeface="+mn-lt"/>
              </a:rPr>
              <a:t>-версия </a:t>
            </a:r>
            <a:r>
              <a:rPr lang="ru-RU" sz="2400" dirty="0">
                <a:solidFill>
                  <a:srgbClr val="3C4245"/>
                </a:solidFill>
                <a:latin typeface="+mn-lt"/>
              </a:rPr>
              <a:t>(основа)</a:t>
            </a:r>
            <a:endParaRPr lang="ru-RU" sz="2400" dirty="0">
              <a:solidFill>
                <a:srgbClr val="3C4245"/>
              </a:solidFill>
              <a:effectLst/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6F6D00B-D5EB-4C67-AE42-FC7031D757F4}"/>
              </a:ext>
            </a:extLst>
          </p:cNvPr>
          <p:cNvSpPr/>
          <p:nvPr/>
        </p:nvSpPr>
        <p:spPr>
          <a:xfrm>
            <a:off x="262273" y="1484784"/>
            <a:ext cx="11667454" cy="1838177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В этой главе 7064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четырехсимвольных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 категорий</a:t>
            </a:r>
          </a:p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Диапазон кода начинается с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XS8H</a:t>
            </a:r>
            <a:endParaRPr lang="ru-RU" sz="1800" dirty="0">
              <a:solidFill>
                <a:srgbClr val="3C4245"/>
              </a:solidFill>
              <a:latin typeface="Arial" panose="020B0604020202020204" pitchFamily="34" charset="0"/>
            </a:endParaRPr>
          </a:p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Данные категории никогда не должны использоваться в первичном кодировании. Они предусмотрены для использования в качестве дополнительных кодов, когда желательно узнать более подробную информацию о болезнях, классифицированных в других местах.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68B25C8-9309-4DA4-91D1-3395AE141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10846"/>
              </p:ext>
            </p:extLst>
          </p:nvPr>
        </p:nvGraphicFramePr>
        <p:xfrm>
          <a:off x="295920" y="3429000"/>
          <a:ext cx="11056663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5544">
                  <a:extLst>
                    <a:ext uri="{9D8B030D-6E8A-4147-A177-3AD203B41FA5}">
                      <a16:colId xmlns:a16="http://schemas.microsoft.com/office/drawing/2014/main" val="2103743536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651578604"/>
                    </a:ext>
                  </a:extLst>
                </a:gridCol>
                <a:gridCol w="9793087">
                  <a:extLst>
                    <a:ext uri="{9D8B030D-6E8A-4147-A177-3AD203B41FA5}">
                      <a16:colId xmlns:a16="http://schemas.microsoft.com/office/drawing/2014/main" val="2473492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XB4Q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Окружающая среда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6604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XB0A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Профессиональная значимость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0563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XB17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Род занятий как основной фактор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803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XB5G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Род занятий как кофактор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4060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XB</a:t>
                      </a:r>
                      <a:r>
                        <a:rPr lang="ru-RU" dirty="0"/>
                        <a:t>8</a:t>
                      </a:r>
                      <a:r>
                        <a:rPr lang="en-US" dirty="0"/>
                        <a:t>0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 связанные с занятостью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9791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XB72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Профессиональная значимость неизвестна или не установлена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5550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XB5W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Образ жизни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1425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28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70CE2BF-0356-4CC7-99D2-1384057A6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0"/>
          <a:stretch/>
        </p:blipFill>
        <p:spPr>
          <a:xfrm>
            <a:off x="72008" y="1327071"/>
            <a:ext cx="6096000" cy="492144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Сотрудничающие центры ВОЗ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D459F5-974C-4D84-A9BD-5E3AFB5A4DDE}"/>
              </a:ext>
            </a:extLst>
          </p:cNvPr>
          <p:cNvSpPr/>
          <p:nvPr/>
        </p:nvSpPr>
        <p:spPr>
          <a:xfrm>
            <a:off x="6345664" y="1321949"/>
            <a:ext cx="5774328" cy="4885165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Сотрудничающие центры ВОЗ — это назначенные Генеральным директором учреждения, осуществляющие на региональном уровне проведение различных программ ВОЗ.</a:t>
            </a:r>
          </a:p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Сотрудничающие центры ВОЗ являются важным и экономически эффективным механизмом сотрудничества, который дает Организации возможность выполнять свои уставные обязанности и использовать ресурсы, намного превышающие ее собственные.</a:t>
            </a:r>
          </a:p>
          <a:p>
            <a:pPr algn="ctr">
              <a:spcAft>
                <a:spcPts val="1200"/>
              </a:spcAft>
            </a:pPr>
            <a:r>
              <a:rPr lang="ru-RU" sz="1800" b="1" dirty="0">
                <a:solidFill>
                  <a:srgbClr val="3C4245"/>
                </a:solidFill>
                <a:latin typeface="Arial" panose="020B0604020202020204" pitchFamily="34" charset="0"/>
              </a:rPr>
              <a:t>18 июня 2018 года</a:t>
            </a:r>
            <a:br>
              <a:rPr lang="en-US" sz="1800" b="1" dirty="0">
                <a:solidFill>
                  <a:srgbClr val="3C4245"/>
                </a:solidFill>
                <a:latin typeface="Arial" panose="020B0604020202020204" pitchFamily="34" charset="0"/>
              </a:rPr>
            </a:br>
            <a:r>
              <a:rPr lang="ru-RU" sz="1800" b="1" dirty="0" err="1">
                <a:solidFill>
                  <a:srgbClr val="3C4245"/>
                </a:solidFill>
                <a:latin typeface="Arial" panose="020B0604020202020204" pitchFamily="34" charset="0"/>
              </a:rPr>
              <a:t>ФГБНУ</a:t>
            </a:r>
            <a:r>
              <a:rPr lang="ru-RU" sz="1800" b="1" dirty="0">
                <a:solidFill>
                  <a:srgbClr val="3C4245"/>
                </a:solidFill>
                <a:latin typeface="Arial" panose="020B0604020202020204" pitchFamily="34" charset="0"/>
              </a:rPr>
              <a:t> «НИИ медицины труда имени академика </a:t>
            </a:r>
            <a:r>
              <a:rPr lang="ru-RU" sz="1800" b="1" dirty="0" err="1">
                <a:solidFill>
                  <a:srgbClr val="3C4245"/>
                </a:solidFill>
                <a:latin typeface="Arial" panose="020B0604020202020204" pitchFamily="34" charset="0"/>
              </a:rPr>
              <a:t>Н.Ф</a:t>
            </a:r>
            <a:r>
              <a:rPr lang="ru-RU" sz="1800" b="1" dirty="0">
                <a:solidFill>
                  <a:srgbClr val="3C4245"/>
                </a:solidFill>
                <a:latin typeface="Arial" panose="020B0604020202020204" pitchFamily="34" charset="0"/>
              </a:rPr>
              <a:t>. Измерова» введен в электронную систему ВОЗ как сотрудничающий центр</a:t>
            </a:r>
            <a:br>
              <a:rPr lang="ru-RU" sz="1800" b="1" dirty="0">
                <a:solidFill>
                  <a:srgbClr val="3C4245"/>
                </a:solidFill>
                <a:latin typeface="Arial" panose="020B0604020202020204" pitchFamily="34" charset="0"/>
              </a:rPr>
            </a:br>
            <a:r>
              <a:rPr lang="ru-RU" sz="1800" b="1" dirty="0">
                <a:solidFill>
                  <a:srgbClr val="3C4245"/>
                </a:solidFill>
                <a:latin typeface="Arial" panose="020B0604020202020204" pitchFamily="34" charset="0"/>
              </a:rPr>
              <a:t>по МЕДИЦИНЕ ТРУДА</a:t>
            </a:r>
            <a:br>
              <a:rPr lang="ru-RU" sz="1800" b="1" dirty="0">
                <a:solidFill>
                  <a:srgbClr val="3C4245"/>
                </a:solidFill>
                <a:latin typeface="Arial" panose="020B0604020202020204" pitchFamily="34" charset="0"/>
              </a:rPr>
            </a:br>
            <a:r>
              <a:rPr lang="en-US" sz="1800" dirty="0">
                <a:solidFill>
                  <a:srgbClr val="3C4245"/>
                </a:solidFill>
                <a:latin typeface="Arial" panose="020B0604020202020204" pitchFamily="34" charset="0"/>
              </a:rPr>
              <a:t>(Occupation Health)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92E6E1-2C31-4A79-9D71-BCAFDEC9E8B0}"/>
              </a:ext>
            </a:extLst>
          </p:cNvPr>
          <p:cNvSpPr/>
          <p:nvPr/>
        </p:nvSpPr>
        <p:spPr>
          <a:xfrm>
            <a:off x="1300624" y="1437412"/>
            <a:ext cx="3816424" cy="9790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Сотрудничающие центры ВОЗ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(815)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F28DC47-FB19-4CC1-BAA6-AEC603C0ED97}"/>
              </a:ext>
            </a:extLst>
          </p:cNvPr>
          <p:cNvSpPr/>
          <p:nvPr/>
        </p:nvSpPr>
        <p:spPr>
          <a:xfrm>
            <a:off x="191344" y="2919452"/>
            <a:ext cx="2963702" cy="131762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Сотрудничающие центры всех направлений медицины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на территории РФ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b="1" dirty="0">
                <a:solidFill>
                  <a:schemeClr val="bg1"/>
                </a:solidFill>
              </a:rPr>
              <a:t>20 </a:t>
            </a:r>
            <a:r>
              <a:rPr lang="ru-RU" sz="1600" dirty="0">
                <a:solidFill>
                  <a:schemeClr val="bg1"/>
                </a:solidFill>
              </a:rPr>
              <a:t>+ 5</a:t>
            </a:r>
            <a:r>
              <a:rPr lang="ru-RU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B1D058A-728F-4A48-86C6-65FBDD1594FF}"/>
              </a:ext>
            </a:extLst>
          </p:cNvPr>
          <p:cNvSpPr/>
          <p:nvPr/>
        </p:nvSpPr>
        <p:spPr>
          <a:xfrm>
            <a:off x="688556" y="4938695"/>
            <a:ext cx="5040560" cy="11637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Сотрудничающий центр ВОЗ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>по медицине труда на территории РФ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2EB3AC-59B2-4C8F-98FB-6645F49839DB}"/>
              </a:ext>
            </a:extLst>
          </p:cNvPr>
          <p:cNvSpPr/>
          <p:nvPr/>
        </p:nvSpPr>
        <p:spPr>
          <a:xfrm>
            <a:off x="3316416" y="2919451"/>
            <a:ext cx="2748547" cy="131762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Сотрудничающие центры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по медицине труда в мире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b="1" dirty="0">
                <a:solidFill>
                  <a:schemeClr val="bg1"/>
                </a:solidFill>
              </a:rPr>
              <a:t>45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3F0EADF4-FFF3-4524-9903-AA2A7E083253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2189531" y="1900146"/>
            <a:ext cx="502971" cy="1535641"/>
          </a:xfrm>
          <a:prstGeom prst="bentConnector3">
            <a:avLst/>
          </a:prstGeom>
          <a:ln w="349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A49FEA4B-5EEB-4E43-9FE7-5AE56C771A75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rot="16200000" flipH="1">
            <a:off x="3698278" y="1927039"/>
            <a:ext cx="502970" cy="1481854"/>
          </a:xfrm>
          <a:prstGeom prst="bentConnector3">
            <a:avLst>
              <a:gd name="adj1" fmla="val 50000"/>
            </a:avLst>
          </a:prstGeom>
          <a:ln w="349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id="{A5657E7B-4BAA-4DFE-A854-D1A964094F5E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rot="16200000" flipV="1">
            <a:off x="2090206" y="3820064"/>
            <a:ext cx="701620" cy="1535641"/>
          </a:xfrm>
          <a:prstGeom prst="bentConnector3">
            <a:avLst>
              <a:gd name="adj1" fmla="val 50000"/>
            </a:avLst>
          </a:prstGeom>
          <a:ln w="349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: уступ 22">
            <a:extLst>
              <a:ext uri="{FF2B5EF4-FFF2-40B4-BE49-F238E27FC236}">
                <a16:creationId xmlns:a16="http://schemas.microsoft.com/office/drawing/2014/main" id="{A6CA7394-7968-493B-84ED-3F104FAFA532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rot="5400000" flipH="1" flipV="1">
            <a:off x="3598953" y="3846958"/>
            <a:ext cx="701621" cy="1481854"/>
          </a:xfrm>
          <a:prstGeom prst="bentConnector3">
            <a:avLst>
              <a:gd name="adj1" fmla="val 50000"/>
            </a:avLst>
          </a:prstGeom>
          <a:ln w="349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075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>
                <a:latin typeface="+mn-lt"/>
              </a:rPr>
              <a:pPr/>
              <a:t>20</a:t>
            </a:fld>
            <a:endParaRPr lang="ru-RU"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+mn-lt"/>
              </a:rPr>
              <a:t>Глава Х – коды расширений включают:</a:t>
            </a:r>
            <a:endParaRPr lang="ru-RU" sz="3000" b="1" dirty="0">
              <a:solidFill>
                <a:srgbClr val="3C4245"/>
              </a:solidFill>
              <a:effectLst/>
              <a:latin typeface="+mn-lt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57F1474-EE9A-428A-AD51-F719F2E81B12}"/>
              </a:ext>
            </a:extLst>
          </p:cNvPr>
          <p:cNvSpPr/>
          <p:nvPr/>
        </p:nvSpPr>
        <p:spPr>
          <a:xfrm>
            <a:off x="4655840" y="0"/>
            <a:ext cx="7536160" cy="514738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r"/>
            <a:r>
              <a:rPr lang="ru-RU" sz="2400" b="1" dirty="0" err="1">
                <a:solidFill>
                  <a:srgbClr val="3C4245"/>
                </a:solidFill>
                <a:latin typeface="+mn-lt"/>
              </a:rPr>
              <a:t>МКБ</a:t>
            </a:r>
            <a:r>
              <a:rPr lang="ru-RU" sz="2400" b="1" dirty="0">
                <a:solidFill>
                  <a:srgbClr val="3C4245"/>
                </a:solidFill>
                <a:latin typeface="+mn-lt"/>
              </a:rPr>
              <a:t>-11 </a:t>
            </a:r>
            <a:r>
              <a:rPr lang="en-US" sz="2400" b="1" dirty="0">
                <a:solidFill>
                  <a:srgbClr val="3C4245"/>
                </a:solidFill>
                <a:latin typeface="+mn-lt"/>
              </a:rPr>
              <a:t>Beta</a:t>
            </a:r>
            <a:r>
              <a:rPr lang="ru-RU" sz="2400" b="1" dirty="0">
                <a:solidFill>
                  <a:srgbClr val="3C4245"/>
                </a:solidFill>
                <a:latin typeface="+mn-lt"/>
              </a:rPr>
              <a:t>-версия </a:t>
            </a:r>
            <a:r>
              <a:rPr lang="ru-RU" sz="2400" dirty="0">
                <a:solidFill>
                  <a:srgbClr val="3C4245"/>
                </a:solidFill>
                <a:latin typeface="+mn-lt"/>
              </a:rPr>
              <a:t>(основа)</a:t>
            </a:r>
            <a:endParaRPr lang="ru-RU" sz="2400" dirty="0">
              <a:solidFill>
                <a:srgbClr val="3C4245"/>
              </a:solidFill>
              <a:effectLst/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6F6D00B-D5EB-4C67-AE42-FC7031D757F4}"/>
              </a:ext>
            </a:extLst>
          </p:cNvPr>
          <p:cNvSpPr/>
          <p:nvPr/>
        </p:nvSpPr>
        <p:spPr>
          <a:xfrm>
            <a:off x="3719736" y="1654600"/>
            <a:ext cx="4752529" cy="451070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Степень тяжести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Характер заболевания по времени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Этиология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Топологическая шкала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Указание анатомической локализации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Гистопатология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Размеры внешних причин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Размеры травмы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Уровень сознания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Вещества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Дескрипторы кодов диагнозов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4245"/>
                </a:solidFill>
                <a:latin typeface="Arial" panose="020B0604020202020204" pitchFamily="34" charset="0"/>
              </a:rPr>
              <a:t>Вместимость или контекст</a:t>
            </a:r>
          </a:p>
        </p:txBody>
      </p:sp>
    </p:spTree>
    <p:extLst>
      <p:ext uri="{BB962C8B-B14F-4D97-AF65-F5344CB8AC3E}">
        <p14:creationId xmlns:p14="http://schemas.microsoft.com/office/powerpoint/2010/main" val="3516912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>
                <a:latin typeface="+mn-lt"/>
              </a:rPr>
              <a:pPr/>
              <a:t>21</a:t>
            </a:fld>
            <a:endParaRPr lang="ru-RU" dirty="0"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+mn-lt"/>
              </a:rPr>
              <a:t>Глава 12 – Болезни респираторной системы</a:t>
            </a:r>
            <a:endParaRPr lang="ru-RU" sz="3000" b="1" dirty="0">
              <a:solidFill>
                <a:srgbClr val="3C4245"/>
              </a:solidFill>
              <a:effectLst/>
              <a:latin typeface="+mn-lt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57F1474-EE9A-428A-AD51-F719F2E81B12}"/>
              </a:ext>
            </a:extLst>
          </p:cNvPr>
          <p:cNvSpPr/>
          <p:nvPr/>
        </p:nvSpPr>
        <p:spPr>
          <a:xfrm>
            <a:off x="4655840" y="0"/>
            <a:ext cx="7536160" cy="514738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r"/>
            <a:r>
              <a:rPr lang="ru-RU" sz="2400" b="1" dirty="0" err="1">
                <a:solidFill>
                  <a:srgbClr val="3C4245"/>
                </a:solidFill>
                <a:latin typeface="+mn-lt"/>
              </a:rPr>
              <a:t>МКБ</a:t>
            </a:r>
            <a:r>
              <a:rPr lang="ru-RU" sz="2400" b="1" dirty="0">
                <a:solidFill>
                  <a:srgbClr val="3C4245"/>
                </a:solidFill>
                <a:latin typeface="+mn-lt"/>
              </a:rPr>
              <a:t>-11 </a:t>
            </a:r>
            <a:r>
              <a:rPr lang="en-US" sz="2400" b="1" dirty="0">
                <a:solidFill>
                  <a:srgbClr val="3C4245"/>
                </a:solidFill>
                <a:latin typeface="+mn-lt"/>
              </a:rPr>
              <a:t>Beta-</a:t>
            </a:r>
            <a:r>
              <a:rPr lang="ru-RU" sz="2400" b="1" dirty="0">
                <a:solidFill>
                  <a:srgbClr val="3C4245"/>
                </a:solidFill>
                <a:latin typeface="+mn-lt"/>
              </a:rPr>
              <a:t>версия </a:t>
            </a:r>
            <a:r>
              <a:rPr lang="ru-RU" sz="2400" dirty="0">
                <a:solidFill>
                  <a:srgbClr val="3C4245"/>
                </a:solidFill>
                <a:latin typeface="+mn-lt"/>
              </a:rPr>
              <a:t>(основа)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6F6D00B-D5EB-4C67-AE42-FC7031D757F4}"/>
              </a:ext>
            </a:extLst>
          </p:cNvPr>
          <p:cNvSpPr/>
          <p:nvPr/>
        </p:nvSpPr>
        <p:spPr>
          <a:xfrm>
            <a:off x="308236" y="3803326"/>
            <a:ext cx="11575528" cy="214595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2400" dirty="0">
                <a:solidFill>
                  <a:srgbClr val="3C4245"/>
                </a:solidFill>
                <a:latin typeface="Arial" panose="020B0604020202020204" pitchFamily="34" charset="0"/>
              </a:rPr>
              <a:t>Для улучшения классификации болезней респираторной системы согласно их этиологии, был добавлен новый раздел – профессиональных заболеваний легких.</a:t>
            </a:r>
          </a:p>
          <a:p>
            <a:pPr indent="457200">
              <a:spcAft>
                <a:spcPts val="1200"/>
              </a:spcAft>
            </a:pPr>
            <a:r>
              <a:rPr lang="ru-RU" sz="2400" dirty="0">
                <a:solidFill>
                  <a:srgbClr val="3C4245"/>
                </a:solidFill>
                <a:latin typeface="Arial" panose="020B0604020202020204" pitchFamily="34" charset="0"/>
              </a:rPr>
              <a:t>Раздел, посвященный профессиональным и экологическим заболеваниям легких был основан на базе подразделения ВОЗ, отделения гигиены труда.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DBA426-D923-4067-95AD-8869F44CE556}"/>
              </a:ext>
            </a:extLst>
          </p:cNvPr>
          <p:cNvSpPr/>
          <p:nvPr/>
        </p:nvSpPr>
        <p:spPr>
          <a:xfrm>
            <a:off x="137096" y="1615103"/>
            <a:ext cx="5310832" cy="122262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b="1" dirty="0">
                <a:solidFill>
                  <a:srgbClr val="3C4245"/>
                </a:solidFill>
                <a:latin typeface="Arial" panose="020B0604020202020204" pitchFamily="34" charset="0"/>
              </a:rPr>
              <a:t>Было</a:t>
            </a:r>
          </a:p>
          <a:p>
            <a:pPr algn="ctr">
              <a:spcAft>
                <a:spcPts val="1200"/>
              </a:spcAft>
            </a:pPr>
            <a:r>
              <a:rPr lang="ru-RU" dirty="0">
                <a:solidFill>
                  <a:srgbClr val="3C4245"/>
                </a:solidFill>
                <a:latin typeface="Arial" panose="020B0604020202020204" pitchFamily="34" charset="0"/>
              </a:rPr>
              <a:t>Болезни легкого, вызванные внешними агентами (</a:t>
            </a:r>
            <a:r>
              <a:rPr lang="en-US" dirty="0">
                <a:solidFill>
                  <a:srgbClr val="3C4245"/>
                </a:solidFill>
                <a:latin typeface="Arial" panose="020B0604020202020204" pitchFamily="34" charset="0"/>
              </a:rPr>
              <a:t>J</a:t>
            </a:r>
            <a:r>
              <a:rPr lang="ru-RU" dirty="0">
                <a:solidFill>
                  <a:srgbClr val="3C4245"/>
                </a:solidFill>
                <a:latin typeface="Arial" panose="020B0604020202020204" pitchFamily="34" charset="0"/>
              </a:rPr>
              <a:t>60-</a:t>
            </a:r>
            <a:r>
              <a:rPr lang="en-US" dirty="0">
                <a:solidFill>
                  <a:srgbClr val="3C4245"/>
                </a:solidFill>
                <a:latin typeface="Arial" panose="020B0604020202020204" pitchFamily="34" charset="0"/>
              </a:rPr>
              <a:t>J</a:t>
            </a:r>
            <a:r>
              <a:rPr lang="ru-RU" dirty="0">
                <a:solidFill>
                  <a:srgbClr val="3C4245"/>
                </a:solidFill>
                <a:latin typeface="Arial" panose="020B0604020202020204" pitchFamily="34" charset="0"/>
              </a:rPr>
              <a:t>70)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A7A528-D031-45D0-814C-D3D159842548}"/>
              </a:ext>
            </a:extLst>
          </p:cNvPr>
          <p:cNvSpPr/>
          <p:nvPr/>
        </p:nvSpPr>
        <p:spPr>
          <a:xfrm>
            <a:off x="6726312" y="1615103"/>
            <a:ext cx="5310832" cy="1838177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b="1" dirty="0">
                <a:solidFill>
                  <a:srgbClr val="3C4245"/>
                </a:solidFill>
                <a:latin typeface="Arial" panose="020B0604020202020204" pitchFamily="34" charset="0"/>
              </a:rPr>
              <a:t>Станет</a:t>
            </a:r>
          </a:p>
          <a:p>
            <a:pPr algn="ctr">
              <a:spcAft>
                <a:spcPts val="1200"/>
              </a:spcAft>
            </a:pPr>
            <a:r>
              <a:rPr lang="ru-RU" dirty="0">
                <a:solidFill>
                  <a:srgbClr val="3C4245"/>
                </a:solidFill>
                <a:latin typeface="Arial" panose="020B0604020202020204" pitchFamily="34" charset="0"/>
              </a:rPr>
              <a:t>Заболевания легких, вызванные вдыханием внешних агентов, профессиональными вредностями и экологическими условиями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140E730-4457-4C18-9C91-C12CCF27EB6A}"/>
              </a:ext>
            </a:extLst>
          </p:cNvPr>
          <p:cNvCxnSpPr>
            <a:cxnSpLocks/>
          </p:cNvCxnSpPr>
          <p:nvPr/>
        </p:nvCxnSpPr>
        <p:spPr>
          <a:xfrm flipV="1">
            <a:off x="5015880" y="1844824"/>
            <a:ext cx="2589542" cy="1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665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>
                <a:latin typeface="+mn-lt"/>
              </a:rPr>
              <a:pPr/>
              <a:t>22</a:t>
            </a:fld>
            <a:endParaRPr lang="ru-RU" dirty="0"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+mn-lt"/>
              </a:rPr>
              <a:t>Глава 12 – Болезни респираторной системы</a:t>
            </a:r>
            <a:endParaRPr lang="ru-RU" sz="3000" b="1" dirty="0">
              <a:solidFill>
                <a:srgbClr val="3C4245"/>
              </a:solidFill>
              <a:effectLst/>
              <a:latin typeface="+mn-lt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57F1474-EE9A-428A-AD51-F719F2E81B12}"/>
              </a:ext>
            </a:extLst>
          </p:cNvPr>
          <p:cNvSpPr/>
          <p:nvPr/>
        </p:nvSpPr>
        <p:spPr>
          <a:xfrm>
            <a:off x="4655840" y="0"/>
            <a:ext cx="7536160" cy="514738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r"/>
            <a:r>
              <a:rPr lang="ru-RU" sz="2400" b="1" dirty="0" err="1">
                <a:solidFill>
                  <a:srgbClr val="3C4245"/>
                </a:solidFill>
                <a:latin typeface="+mn-lt"/>
              </a:rPr>
              <a:t>МКБ</a:t>
            </a:r>
            <a:r>
              <a:rPr lang="ru-RU" sz="2400" b="1" dirty="0">
                <a:solidFill>
                  <a:srgbClr val="3C4245"/>
                </a:solidFill>
                <a:latin typeface="+mn-lt"/>
              </a:rPr>
              <a:t>-11 </a:t>
            </a:r>
            <a:r>
              <a:rPr lang="en-US" sz="2400" b="1" dirty="0">
                <a:solidFill>
                  <a:srgbClr val="3C4245"/>
                </a:solidFill>
                <a:latin typeface="+mn-lt"/>
              </a:rPr>
              <a:t>Beta-</a:t>
            </a:r>
            <a:r>
              <a:rPr lang="ru-RU" sz="2400" b="1" dirty="0">
                <a:solidFill>
                  <a:srgbClr val="3C4245"/>
                </a:solidFill>
                <a:latin typeface="+mn-lt"/>
              </a:rPr>
              <a:t>версия </a:t>
            </a:r>
            <a:r>
              <a:rPr lang="ru-RU" sz="2400" dirty="0">
                <a:solidFill>
                  <a:srgbClr val="3C4245"/>
                </a:solidFill>
                <a:latin typeface="+mn-lt"/>
              </a:rPr>
              <a:t>(основа)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6F6D00B-D5EB-4C67-AE42-FC7031D757F4}"/>
              </a:ext>
            </a:extLst>
          </p:cNvPr>
          <p:cNvSpPr/>
          <p:nvPr/>
        </p:nvSpPr>
        <p:spPr>
          <a:xfrm>
            <a:off x="1509930" y="1916832"/>
            <a:ext cx="9172140" cy="402339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400" b="1" dirty="0">
                <a:solidFill>
                  <a:srgbClr val="3C4245"/>
                </a:solidFill>
                <a:latin typeface="Arial" panose="020B0604020202020204" pitchFamily="34" charset="0"/>
              </a:rPr>
              <a:t>Отдельно будут выделены: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3C4245"/>
                </a:solidFill>
                <a:latin typeface="Arial" panose="020B0604020202020204" pitchFamily="34" charset="0"/>
              </a:rPr>
              <a:t>Алюминоз</a:t>
            </a:r>
            <a:r>
              <a:rPr lang="ru-RU" sz="2400" dirty="0">
                <a:solidFill>
                  <a:srgbClr val="3C4245"/>
                </a:solidFill>
                <a:latin typeface="Arial" panose="020B0604020202020204" pitchFamily="34" charset="0"/>
              </a:rPr>
              <a:t> легких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C4245"/>
                </a:solidFill>
                <a:latin typeface="Arial" panose="020B0604020202020204" pitchFamily="34" charset="0"/>
              </a:rPr>
              <a:t>Бокситовый фиброз легких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C4245"/>
                </a:solidFill>
                <a:latin typeface="Arial" panose="020B0604020202020204" pitchFamily="34" charset="0"/>
              </a:rPr>
              <a:t>Графитовый фиброз легких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3C4245"/>
                </a:solidFill>
                <a:latin typeface="Arial" panose="020B0604020202020204" pitchFamily="34" charset="0"/>
              </a:rPr>
              <a:t>Станос</a:t>
            </a:r>
            <a:endParaRPr lang="ru-RU" sz="2400" dirty="0">
              <a:solidFill>
                <a:srgbClr val="3C4245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C4245"/>
                </a:solidFill>
                <a:latin typeface="Arial" panose="020B0604020202020204" pitchFamily="34" charset="0"/>
              </a:rPr>
              <a:t>Болезни легких, связанные с работой кондиционеров и увлажнителями воздуха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C4245"/>
                </a:solidFill>
                <a:latin typeface="Arial" panose="020B0604020202020204" pitchFamily="34" charset="0"/>
              </a:rPr>
              <a:t>и другие…</a:t>
            </a:r>
          </a:p>
        </p:txBody>
      </p:sp>
    </p:spTree>
    <p:extLst>
      <p:ext uri="{BB962C8B-B14F-4D97-AF65-F5344CB8AC3E}">
        <p14:creationId xmlns:p14="http://schemas.microsoft.com/office/powerpoint/2010/main" val="4283330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E0C46E-3724-4253-8D7E-D456764C1D78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Мир ООН (МОТ и ВОЗ) объединился на благо человека труда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CAE5F7-80C4-43C0-B3E1-DF4DA1DA07B6}"/>
              </a:ext>
            </a:extLst>
          </p:cNvPr>
          <p:cNvSpPr/>
          <p:nvPr/>
        </p:nvSpPr>
        <p:spPr>
          <a:xfrm>
            <a:off x="0" y="1532409"/>
            <a:ext cx="12192000" cy="101173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Гармонизация списка профессиональных заболеваний МОТ и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новой редакции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МКБ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-11 ВОЗ</a:t>
            </a:r>
            <a:endParaRPr lang="ru-RU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94D846-A8A0-4713-876A-0FA5AFBA3014}"/>
              </a:ext>
            </a:extLst>
          </p:cNvPr>
          <p:cNvSpPr/>
          <p:nvPr/>
        </p:nvSpPr>
        <p:spPr>
          <a:xfrm>
            <a:off x="16942" y="2967336"/>
            <a:ext cx="3877197" cy="1992066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Профессиональное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заболевание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(ILO-list of occupational disease)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Приказ </a:t>
            </a:r>
            <a:r>
              <a:rPr lang="ru-RU" dirty="0" err="1">
                <a:latin typeface="Arial" panose="020B0604020202020204" pitchFamily="34" charset="0"/>
              </a:rPr>
              <a:t>МЗ</a:t>
            </a:r>
            <a:r>
              <a:rPr lang="ru-RU" dirty="0">
                <a:latin typeface="Arial" panose="020B0604020202020204" pitchFamily="34" charset="0"/>
              </a:rPr>
              <a:t> РФ №417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от 27 апреля 2012 г.</a:t>
            </a:r>
          </a:p>
          <a:p>
            <a:pPr algn="ctr"/>
            <a:r>
              <a:rPr lang="ru-RU" dirty="0">
                <a:latin typeface="Arial" panose="020B0604020202020204" pitchFamily="34" charset="0"/>
              </a:rPr>
              <a:t>Проект приказа </a:t>
            </a:r>
            <a:r>
              <a:rPr lang="ru-RU" dirty="0" err="1">
                <a:latin typeface="Arial" panose="020B0604020202020204" pitchFamily="34" charset="0"/>
              </a:rPr>
              <a:t>302н</a:t>
            </a: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F075066-82AD-4363-80AA-79E5C66A71DC}"/>
              </a:ext>
            </a:extLst>
          </p:cNvPr>
          <p:cNvSpPr/>
          <p:nvPr/>
        </p:nvSpPr>
        <p:spPr>
          <a:xfrm>
            <a:off x="5296336" y="3582889"/>
            <a:ext cx="1599329" cy="760959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Критерии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диагностики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9FADA1-45A7-4782-A366-61C2A1AF547E}"/>
              </a:ext>
            </a:extLst>
          </p:cNvPr>
          <p:cNvSpPr/>
          <p:nvPr/>
        </p:nvSpPr>
        <p:spPr>
          <a:xfrm>
            <a:off x="9485207" y="3429000"/>
            <a:ext cx="1027251" cy="1068736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Коды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 err="1">
                <a:latin typeface="Arial" panose="020B0604020202020204" pitchFamily="34" charset="0"/>
              </a:rPr>
              <a:t>МКБ</a:t>
            </a:r>
            <a:r>
              <a:rPr lang="ru-RU" dirty="0">
                <a:latin typeface="Arial" panose="020B0604020202020204" pitchFamily="34" charset="0"/>
              </a:rPr>
              <a:t>-11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ВОЗ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48D91BD-52C7-48E1-BE74-2AD4193F5C4D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3894139" y="3963369"/>
            <a:ext cx="1402197" cy="0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F6B8CBB-8630-46E1-AB32-7EE1343FED86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6895665" y="3963368"/>
            <a:ext cx="2589542" cy="1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: изогнутая вверх 14">
            <a:extLst>
              <a:ext uri="{FF2B5EF4-FFF2-40B4-BE49-F238E27FC236}">
                <a16:creationId xmlns:a16="http://schemas.microsoft.com/office/drawing/2014/main" id="{BA65868A-EE8C-4768-BA28-AC29B305C093}"/>
              </a:ext>
            </a:extLst>
          </p:cNvPr>
          <p:cNvSpPr/>
          <p:nvPr/>
        </p:nvSpPr>
        <p:spPr>
          <a:xfrm>
            <a:off x="1955540" y="4878215"/>
            <a:ext cx="8280920" cy="1259779"/>
          </a:xfrm>
          <a:prstGeom prst="curvedUpArrow">
            <a:avLst>
              <a:gd name="adj1" fmla="val 22683"/>
              <a:gd name="adj2" fmla="val 111469"/>
              <a:gd name="adj3" fmla="val 56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55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19A8D2B-546B-4A75-A2DD-BFC281668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757434"/>
            <a:ext cx="12192000" cy="334313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85000"/>
                </a:schemeClr>
              </a:gs>
              <a:gs pos="100000">
                <a:schemeClr val="accent2">
                  <a:lumMod val="20000"/>
                  <a:lumOff val="80000"/>
                  <a:alpha val="85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lIns="180000" tIns="360000" rIns="180000" bIns="36000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4 декабря 2018 года</a:t>
            </a:r>
            <a:endParaRPr lang="en-US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>
              <a:spcAft>
                <a:spcPts val="2400"/>
              </a:spcAft>
            </a:pPr>
            <a:r>
              <a:rPr lang="ru-RU" sz="3000" b="1" dirty="0">
                <a:solidFill>
                  <a:schemeClr val="tx1"/>
                </a:solidFill>
              </a:rPr>
              <a:t>Международный семинар</a:t>
            </a:r>
            <a:br>
              <a:rPr lang="en-US" sz="3000" b="1" dirty="0">
                <a:solidFill>
                  <a:schemeClr val="tx1"/>
                </a:solidFill>
              </a:rPr>
            </a:br>
            <a:r>
              <a:rPr lang="ru-RU" sz="3000" b="1" dirty="0">
                <a:solidFill>
                  <a:schemeClr val="tx1"/>
                </a:solidFill>
              </a:rPr>
              <a:t>«Гармонизация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ru-RU" sz="3000" b="1" dirty="0">
                <a:solidFill>
                  <a:schemeClr val="tx1"/>
                </a:solidFill>
              </a:rPr>
              <a:t>Списка профессиональных заболеваний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ru-RU" sz="3000" b="1" dirty="0">
                <a:solidFill>
                  <a:schemeClr val="tx1"/>
                </a:solidFill>
              </a:rPr>
              <a:t>МОТ</a:t>
            </a:r>
            <a:br>
              <a:rPr lang="en-US" sz="3000" b="1" dirty="0">
                <a:solidFill>
                  <a:schemeClr val="tx1"/>
                </a:solidFill>
              </a:rPr>
            </a:br>
            <a:r>
              <a:rPr lang="ru-RU" sz="3000" b="1" dirty="0">
                <a:solidFill>
                  <a:schemeClr val="tx1"/>
                </a:solidFill>
              </a:rPr>
              <a:t>с </a:t>
            </a:r>
            <a:r>
              <a:rPr lang="ru-RU" sz="3000" b="1" dirty="0" err="1">
                <a:solidFill>
                  <a:schemeClr val="tx1"/>
                </a:solidFill>
              </a:rPr>
              <a:t>МКБ</a:t>
            </a:r>
            <a:r>
              <a:rPr lang="ru-RU" sz="3000" b="1" dirty="0">
                <a:solidFill>
                  <a:schemeClr val="tx1"/>
                </a:solidFill>
              </a:rPr>
              <a:t> </a:t>
            </a:r>
            <a:r>
              <a:rPr lang="ru-RU" sz="3000" b="1" dirty="0" err="1">
                <a:solidFill>
                  <a:schemeClr val="tx1"/>
                </a:solidFill>
              </a:rPr>
              <a:t>10-ого</a:t>
            </a:r>
            <a:r>
              <a:rPr lang="ru-RU" sz="3000" b="1" dirty="0">
                <a:solidFill>
                  <a:schemeClr val="tx1"/>
                </a:solidFill>
              </a:rPr>
              <a:t> и </a:t>
            </a:r>
            <a:r>
              <a:rPr lang="ru-RU" sz="3000" b="1" dirty="0" err="1">
                <a:solidFill>
                  <a:schemeClr val="tx1"/>
                </a:solidFill>
              </a:rPr>
              <a:t>11-ого</a:t>
            </a:r>
            <a:r>
              <a:rPr lang="ru-RU" sz="3000" b="1" dirty="0">
                <a:solidFill>
                  <a:schemeClr val="tx1"/>
                </a:solidFill>
              </a:rPr>
              <a:t> пересмотров:</a:t>
            </a:r>
            <a:br>
              <a:rPr lang="en-US" sz="3000" b="1" dirty="0">
                <a:solidFill>
                  <a:schemeClr val="tx1"/>
                </a:solidFill>
              </a:rPr>
            </a:br>
            <a:r>
              <a:rPr lang="ru-RU" sz="3000" b="1" dirty="0">
                <a:solidFill>
                  <a:schemeClr val="tx1"/>
                </a:solidFill>
              </a:rPr>
              <a:t>настоящее и будущее»</a:t>
            </a:r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363B8AB2-D3D4-4B5B-901F-4776C8A5F6F0}"/>
              </a:ext>
            </a:extLst>
          </p:cNvPr>
          <p:cNvSpPr txBox="1">
            <a:spLocks/>
          </p:cNvSpPr>
          <p:nvPr/>
        </p:nvSpPr>
        <p:spPr>
          <a:xfrm>
            <a:off x="9192344" y="6453336"/>
            <a:ext cx="2844800" cy="288147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>
            <a:spAutoFit/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ru-RU" altLang="ru-RU" sz="1400" kern="120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3D9A4524-E6AD-4927-A6F7-1F139D6F613F}" type="slidenum">
              <a:rPr lang="ru-RU" smtClean="0">
                <a:solidFill>
                  <a:schemeClr val="bg1"/>
                </a:solidFill>
              </a:rPr>
              <a:pPr/>
              <a:t>24</a:t>
            </a:fld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40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2922AE-3104-410A-A268-ACB2782CF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>
                <a:solidFill>
                  <a:schemeClr val="bg1"/>
                </a:solidFill>
              </a:rPr>
              <a:pPr/>
              <a:t>25</a:t>
            </a:fld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29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Текст 3"/>
          <p:cNvSpPr>
            <a:spLocks noGrp="1"/>
          </p:cNvSpPr>
          <p:nvPr>
            <p:ph type="body" sz="quarter" idx="4294967295"/>
          </p:nvPr>
        </p:nvSpPr>
        <p:spPr bwMode="auto">
          <a:xfrm>
            <a:off x="1702594" y="3644900"/>
            <a:ext cx="878681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altLang="ru-RU" sz="3600" b="1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</a:t>
            </a:r>
            <a:r>
              <a:rPr altLang="ru-RU" sz="36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altLang="ru-RU" sz="3600" b="1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</a:t>
            </a:r>
            <a:r>
              <a:rPr altLang="ru-RU" sz="36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altLang="ru-RU" sz="3600" b="1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внимание</a:t>
            </a:r>
            <a:r>
              <a:rPr lang="en-US" altLang="ru-RU" sz="36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altLang="ru-RU" sz="36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К </a:t>
            </a:r>
            <a:r>
              <a:rPr lang="en-US" sz="3000" b="1" dirty="0">
                <a:solidFill>
                  <a:srgbClr val="3C4245"/>
                </a:solidFill>
                <a:latin typeface="Arial" panose="020B0604020202020204" pitchFamily="34" charset="0"/>
              </a:rPr>
              <a:t>XXI </a:t>
            </a:r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веку готовы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D459F5-974C-4D84-A9BD-5E3AFB5A4DDE}"/>
              </a:ext>
            </a:extLst>
          </p:cNvPr>
          <p:cNvSpPr/>
          <p:nvPr/>
        </p:nvSpPr>
        <p:spPr>
          <a:xfrm>
            <a:off x="262273" y="1412776"/>
            <a:ext cx="11667454" cy="4762055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18 июня 2018 года, спустя 18 лет после запуска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-10, ВОЗ выпустила версию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-11, чтобы дать государствам-членам спланировать</a:t>
            </a:r>
            <a:r>
              <a:rPr lang="en-US" sz="1800" dirty="0">
                <a:solidFill>
                  <a:srgbClr val="3C4245"/>
                </a:solidFill>
                <a:latin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ее внедрение. Это предполагает представление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-11 Всемирной ассамблее здравоохранения в 2019 году для принятия странами. За десятилетие разработки, эта версия будет содержать многочисленные изменения в сравнении с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-10.</a:t>
            </a:r>
          </a:p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Во-первых,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-11 обновлена в 21 веке и отражает критические успехи в науке и медицине.</a:t>
            </a:r>
          </a:p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Во-вторых, теперь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-11 хорошо интегрирована с электронными приложениями для здравоохранения и информационными системами. Новая версия полностью электронная, значительно проще реализовывается, что приведет к меньшему количеству ошибок, позволит записывать больше деталей, что сделает инструмент намного более доступным, особенно для настроек с низким уровнем ресурсов.</a:t>
            </a:r>
          </a:p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Третья, важная особенность заключается в том, что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-11 создавалась в совместной гласной форме, масштаб которой беспрецедентен в ее истории. Сложность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 иногда приводила к тому, что она казалась эзотерическим медицинским инструментом, требующим месячного обучения – из общего количества смертей, зарегистрированных в мире, правильно закодированных - около одной трети. Главным мотивом в этом пересмотре было упрощение использования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 на практике.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1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История </a:t>
            </a:r>
            <a:r>
              <a:rPr lang="ru-RU" sz="3000" b="1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D459F5-974C-4D84-A9BD-5E3AFB5A4DDE}"/>
              </a:ext>
            </a:extLst>
          </p:cNvPr>
          <p:cNvSpPr/>
          <p:nvPr/>
        </p:nvSpPr>
        <p:spPr>
          <a:xfrm>
            <a:off x="4156165" y="1412776"/>
            <a:ext cx="7880979" cy="4792832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История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 восходит к Англии XVI века. Каждую неделю Лондонские счета смертности объявляли о смерти от явно средневековых причин: цинга, проказы и большой убийцы - чумы.</a:t>
            </a:r>
          </a:p>
          <a:p>
            <a:pPr indent="457200">
              <a:spcAft>
                <a:spcPts val="1200"/>
              </a:spcAft>
            </a:pP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Только в конце 19-го века, когда Флоренс Найтингейл, только что вернувшийся с Крымской войны, выступал за необходимость сбора статистических данных о причинах болезней и смертей, которые стали собираться более систематически.</a:t>
            </a:r>
          </a:p>
          <a:p>
            <a:pPr indent="457200">
              <a:spcAft>
                <a:spcPts val="1200"/>
              </a:spcAft>
            </a:pP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Примерно в то же время французский статистик Жак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Бертиллон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 представил классификацию смертей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Бертиллона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, которая была принята несколькими странами.</a:t>
            </a:r>
          </a:p>
          <a:p>
            <a:pPr indent="457200">
              <a:spcAft>
                <a:spcPts val="1200"/>
              </a:spcAft>
            </a:pP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В 1940-х годах Всемирная организация здравоохранения приняла систему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Бертиллона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 и расширила ее, включив статистические данные о причинах травм и болезней, выпустив первый вариант Международной статистической классификации болезней, травм и причин смерти (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). Это позволило впервые собрать данные о заболеваемости и смертности для сопоставления тенденций болезни и причин смерти.</a:t>
            </a:r>
            <a:endParaRPr lang="ru-RU" sz="17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2199F7-1ED1-4ED8-A95B-EC4503194C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5" y="1590636"/>
            <a:ext cx="332739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7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549659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Процесс пересмотра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D459F5-974C-4D84-A9BD-5E3AFB5A4DDE}"/>
              </a:ext>
            </a:extLst>
          </p:cNvPr>
          <p:cNvSpPr/>
          <p:nvPr/>
        </p:nvSpPr>
        <p:spPr>
          <a:xfrm>
            <a:off x="262273" y="1263831"/>
            <a:ext cx="11667454" cy="1607345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Решение о подготовке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 к XXI веку было принято в 2000 году на Всемирной ассамблее здравоохранения. До этого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 пересматривался каждые десять лет (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-10, был выпущен в 1990 году).</a:t>
            </a:r>
          </a:p>
          <a:p>
            <a:pPr indent="457200">
              <a:spcAft>
                <a:spcPts val="1200"/>
              </a:spcAft>
            </a:pP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Запуск пересмотра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-11 состоялся в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Тойко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, и с тех пор ВОЗ сотрудничала с Объединенной целевой группой для подготовки версии, готовой к выпуску в страны. В результате пересмотра заинтересованным сторонам было предложено направить предложения, а ВОЗ получила их более 10 000</a:t>
            </a:r>
            <a:r>
              <a:rPr lang="en-US" sz="1700" dirty="0">
                <a:solidFill>
                  <a:srgbClr val="3C4245"/>
                </a:solidFill>
                <a:latin typeface="Arial" panose="020B0604020202020204" pitchFamily="34" charset="0"/>
              </a:rPr>
              <a:t>.</a:t>
            </a:r>
            <a:endParaRPr lang="ru-RU" sz="17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8EDE4C-09A6-4BE6-805B-B76C3BA311A0}"/>
              </a:ext>
            </a:extLst>
          </p:cNvPr>
          <p:cNvSpPr/>
          <p:nvPr/>
        </p:nvSpPr>
        <p:spPr>
          <a:xfrm>
            <a:off x="0" y="2978277"/>
            <a:ext cx="12192000" cy="607071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Переход на новую </a:t>
            </a:r>
            <a:r>
              <a:rPr lang="ru-RU" sz="3000" b="1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9D086F-BE09-4004-896E-95AC96F40FF5}"/>
              </a:ext>
            </a:extLst>
          </p:cNvPr>
          <p:cNvSpPr/>
          <p:nvPr/>
        </p:nvSpPr>
        <p:spPr>
          <a:xfrm>
            <a:off x="154856" y="3692449"/>
            <a:ext cx="11667454" cy="2653785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Версия, которую представят Всемирной ассамблее здравоохранения в 2019 году, вступит в силу 1 января 2022 года. Однако, учитывая обширную техническую и технологическую адаптацию и подготовку, необходимые для перехода на новую систему - тысячи кодеров из небольших клиник первичной медико-санитарной помощи в крупные больницы потребуется переподготовка - переход от использования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-10 к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-11 вряд ли произойдет в одночасье.</a:t>
            </a:r>
          </a:p>
          <a:p>
            <a:pPr indent="457200">
              <a:spcAft>
                <a:spcPts val="1200"/>
              </a:spcAft>
            </a:pP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Хотя и будет несколько первых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пользователй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, не многие страны, скорее всего, быстро адаптируются — некоторые страны все еще используют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-9, а некоторые даже используют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-8.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-10, который был выпущен в 1990 году, впервые был осуществлен Таиландом в 1994 году; США только переключились на него в 2015 году.</a:t>
            </a:r>
            <a:endParaRPr lang="ru-RU" sz="17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30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944BE6F-D363-4136-8B02-B306D12A0637}" type="slidenum">
              <a:rPr lang="ru-RU" altLang="ru-RU" smtClean="0">
                <a:latin typeface="+mn-lt"/>
              </a:rPr>
              <a:pPr/>
              <a:t>6</a:t>
            </a:fld>
            <a:endParaRPr lang="ru-RU" altLang="ru-RU">
              <a:latin typeface="+mn-lt"/>
            </a:endParaRPr>
          </a:p>
        </p:txBody>
      </p:sp>
      <p:pic>
        <p:nvPicPr>
          <p:cNvPr id="3" name="WHO_ The International Classification of Diseases">
            <a:hlinkClick r:id="" action="ppaction://media"/>
            <a:extLst>
              <a:ext uri="{FF2B5EF4-FFF2-40B4-BE49-F238E27FC236}">
                <a16:creationId xmlns:a16="http://schemas.microsoft.com/office/drawing/2014/main" id="{3F7A02FB-B338-4E9B-9C05-0278669B13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990" y="861182"/>
            <a:ext cx="9130020" cy="51356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1068736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ВОЗ выпускает новый пересмотр Международной классификации болезней (</a:t>
            </a:r>
            <a:r>
              <a:rPr lang="ru-RU" sz="3000" b="1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-11)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D459F5-974C-4D84-A9BD-5E3AFB5A4DDE}"/>
              </a:ext>
            </a:extLst>
          </p:cNvPr>
          <p:cNvSpPr/>
          <p:nvPr/>
        </p:nvSpPr>
        <p:spPr>
          <a:xfrm>
            <a:off x="4943872" y="1872000"/>
            <a:ext cx="6985854" cy="3007728"/>
          </a:xfrm>
          <a:custGeom>
            <a:avLst/>
            <a:gdLst>
              <a:gd name="connsiteX0" fmla="*/ 0 w 11667454"/>
              <a:gd name="connsiteY0" fmla="*/ 0 h 4054169"/>
              <a:gd name="connsiteX1" fmla="*/ 11667454 w 11667454"/>
              <a:gd name="connsiteY1" fmla="*/ 0 h 4054169"/>
              <a:gd name="connsiteX2" fmla="*/ 11667454 w 11667454"/>
              <a:gd name="connsiteY2" fmla="*/ 4054169 h 4054169"/>
              <a:gd name="connsiteX3" fmla="*/ 0 w 11667454"/>
              <a:gd name="connsiteY3" fmla="*/ 4054169 h 4054169"/>
              <a:gd name="connsiteX4" fmla="*/ 0 w 11667454"/>
              <a:gd name="connsiteY4" fmla="*/ 0 h 4054169"/>
              <a:gd name="connsiteX0" fmla="*/ 8273 w 11675727"/>
              <a:gd name="connsiteY0" fmla="*/ 0 h 4054169"/>
              <a:gd name="connsiteX1" fmla="*/ 11675727 w 11675727"/>
              <a:gd name="connsiteY1" fmla="*/ 0 h 4054169"/>
              <a:gd name="connsiteX2" fmla="*/ 11675727 w 11675727"/>
              <a:gd name="connsiteY2" fmla="*/ 4054169 h 4054169"/>
              <a:gd name="connsiteX3" fmla="*/ 8273 w 11675727"/>
              <a:gd name="connsiteY3" fmla="*/ 4054169 h 4054169"/>
              <a:gd name="connsiteX4" fmla="*/ 0 w 11675727"/>
              <a:gd name="connsiteY4" fmla="*/ 3157200 h 4054169"/>
              <a:gd name="connsiteX5" fmla="*/ 8273 w 11675727"/>
              <a:gd name="connsiteY5" fmla="*/ 0 h 405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75727" h="4054169">
                <a:moveTo>
                  <a:pt x="8273" y="0"/>
                </a:moveTo>
                <a:lnTo>
                  <a:pt x="11675727" y="0"/>
                </a:lnTo>
                <a:lnTo>
                  <a:pt x="11675727" y="4054169"/>
                </a:lnTo>
                <a:lnTo>
                  <a:pt x="8273" y="4054169"/>
                </a:lnTo>
                <a:cubicBezTo>
                  <a:pt x="5515" y="3755179"/>
                  <a:pt x="2758" y="3456190"/>
                  <a:pt x="0" y="3157200"/>
                </a:cubicBezTo>
                <a:cubicBezTo>
                  <a:pt x="2758" y="2104800"/>
                  <a:pt x="5515" y="1052400"/>
                  <a:pt x="8273" y="0"/>
                </a:cubicBezTo>
                <a:close/>
              </a:path>
            </a:pathLst>
          </a:cu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 служит основой для отслеживания тенденций и ведения статистики в области здравоохранения во всем мире и содержит примерно 55 000 уникальных кодов травм, болезней и причин смертности. Благодаря ей специалисты здравоохранения всей планеты имеют общий язык, позволяющий им обмениваться информацией по вопросам здоровья. </a:t>
            </a:r>
          </a:p>
          <a:p>
            <a:pPr indent="457200">
              <a:spcAft>
                <a:spcPts val="1200"/>
              </a:spcAft>
            </a:pP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«</a:t>
            </a: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 – продукт, которым ВОЗ по праву гордится, – отметил Генеральный директор ВОЗ д-р </a:t>
            </a: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Тедрос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Адханом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Гебрейесус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. – Она дает нам возможность понимать многообразие причин, по которым люди болеют и умирают, и принимать меры для предотвращения страданий и спасения жизней».</a:t>
            </a:r>
            <a:endParaRPr lang="ru-RU" sz="16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0B99D1-FC80-4904-BA31-D43855555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1872000"/>
            <a:ext cx="4587172" cy="2996952"/>
          </a:xfrm>
          <a:prstGeom prst="rect">
            <a:avLst/>
          </a:prstGeom>
        </p:spPr>
      </p:pic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F7654F97-3104-48C7-9274-5C1EE3D183CF}"/>
              </a:ext>
            </a:extLst>
          </p:cNvPr>
          <p:cNvSpPr/>
          <p:nvPr/>
        </p:nvSpPr>
        <p:spPr>
          <a:xfrm>
            <a:off x="253998" y="4921118"/>
            <a:ext cx="11675727" cy="1376513"/>
          </a:xfrm>
          <a:custGeom>
            <a:avLst/>
            <a:gdLst>
              <a:gd name="connsiteX0" fmla="*/ 0 w 11667454"/>
              <a:gd name="connsiteY0" fmla="*/ 0 h 4054169"/>
              <a:gd name="connsiteX1" fmla="*/ 11667454 w 11667454"/>
              <a:gd name="connsiteY1" fmla="*/ 0 h 4054169"/>
              <a:gd name="connsiteX2" fmla="*/ 11667454 w 11667454"/>
              <a:gd name="connsiteY2" fmla="*/ 4054169 h 4054169"/>
              <a:gd name="connsiteX3" fmla="*/ 0 w 11667454"/>
              <a:gd name="connsiteY3" fmla="*/ 4054169 h 4054169"/>
              <a:gd name="connsiteX4" fmla="*/ 0 w 11667454"/>
              <a:gd name="connsiteY4" fmla="*/ 0 h 4054169"/>
              <a:gd name="connsiteX0" fmla="*/ 8273 w 11675727"/>
              <a:gd name="connsiteY0" fmla="*/ 0 h 4054169"/>
              <a:gd name="connsiteX1" fmla="*/ 11675727 w 11675727"/>
              <a:gd name="connsiteY1" fmla="*/ 0 h 4054169"/>
              <a:gd name="connsiteX2" fmla="*/ 11675727 w 11675727"/>
              <a:gd name="connsiteY2" fmla="*/ 4054169 h 4054169"/>
              <a:gd name="connsiteX3" fmla="*/ 8273 w 11675727"/>
              <a:gd name="connsiteY3" fmla="*/ 4054169 h 4054169"/>
              <a:gd name="connsiteX4" fmla="*/ 0 w 11675727"/>
              <a:gd name="connsiteY4" fmla="*/ 3157200 h 4054169"/>
              <a:gd name="connsiteX5" fmla="*/ 8273 w 11675727"/>
              <a:gd name="connsiteY5" fmla="*/ 0 h 405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75727" h="4054169">
                <a:moveTo>
                  <a:pt x="8273" y="0"/>
                </a:moveTo>
                <a:lnTo>
                  <a:pt x="11675727" y="0"/>
                </a:lnTo>
                <a:lnTo>
                  <a:pt x="11675727" y="4054169"/>
                </a:lnTo>
                <a:lnTo>
                  <a:pt x="8273" y="4054169"/>
                </a:lnTo>
                <a:cubicBezTo>
                  <a:pt x="5515" y="3755179"/>
                  <a:pt x="2758" y="3456190"/>
                  <a:pt x="0" y="3157200"/>
                </a:cubicBezTo>
                <a:cubicBezTo>
                  <a:pt x="2758" y="2104800"/>
                  <a:pt x="5515" y="1052400"/>
                  <a:pt x="8273" y="0"/>
                </a:cubicBezTo>
                <a:close/>
              </a:path>
            </a:pathLst>
          </a:cu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-11, подготовка которой продолжалась свыше десяти лет, отличается от предыдущих версий целым рядом важных улучшений. Она впервые выходит в полностью электронном виде и имеет гораздо более удобный для читателя формат. Кроме того, в ее составление внесло вклад беспрецедентное число работников здравоохранения, которые участвовали в совместных совещаниях и выдвигали свои предложения. Группа по </a:t>
            </a:r>
            <a:r>
              <a:rPr lang="ru-RU" sz="16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600" dirty="0">
                <a:solidFill>
                  <a:srgbClr val="3C4245"/>
                </a:solidFill>
                <a:latin typeface="Arial" panose="020B0604020202020204" pitchFamily="34" charset="0"/>
              </a:rPr>
              <a:t> при штаб-квартире ВОЗ получила более 10 000 предложений о внесении изменений в Классификацию.</a:t>
            </a:r>
            <a:endParaRPr lang="ru-RU" sz="16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58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1068736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ВОЗ выпускает новый пересмотр Международной классификации болезней (</a:t>
            </a:r>
            <a:r>
              <a:rPr lang="ru-RU" sz="3000" b="1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-11)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D459F5-974C-4D84-A9BD-5E3AFB5A4DDE}"/>
              </a:ext>
            </a:extLst>
          </p:cNvPr>
          <p:cNvSpPr/>
          <p:nvPr/>
        </p:nvSpPr>
        <p:spPr>
          <a:xfrm>
            <a:off x="262273" y="1977572"/>
            <a:ext cx="11667454" cy="411572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-11 будет представлена для принятия государствами-членами на сессии Всемирной ассамблеи здравоохранения в мае 2019 г. и вступит в силу 1 января 2022 года. Данный выпуск носит предварительный и ознакомительный характер и позволит странам выработать планы по использованию новой версии, подготовить ее переводы и провести общенациональную подготовку специалистов здравоохранения. </a:t>
            </a:r>
          </a:p>
          <a:p>
            <a:pPr indent="457200">
              <a:spcAft>
                <a:spcPts val="1200"/>
              </a:spcAft>
            </a:pP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 используется также медицинскими страховыми компаниями, которые на основании кодов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 определяют компенсационные выплаты; руководителями национальных программ здравоохранения; специалистами по сбору данных; и всеми, кто отслеживает тенденции в области глобального здравоохранения и принимает решения о распределении ресурсов в этой сфере.</a:t>
            </a:r>
          </a:p>
          <a:p>
            <a:pPr indent="457200">
              <a:spcAft>
                <a:spcPts val="1200"/>
              </a:spcAft>
            </a:pP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Новая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-11 отражает прогресс в медицине и достижения научной мысли. Так, коды, касающиеся устойчивости к противомикробным препаратам, теперь больше соответствуют критериям Глобальной системы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эпиднадзора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 за устойчивостью к противомикробным препаратам (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GLASS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). </a:t>
            </a:r>
            <a:r>
              <a:rPr lang="ru-RU" sz="17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700" dirty="0">
                <a:solidFill>
                  <a:srgbClr val="3C4245"/>
                </a:solidFill>
                <a:latin typeface="Arial" panose="020B0604020202020204" pitchFamily="34" charset="0"/>
              </a:rPr>
              <a:t>-11 также позволяет более эффективно регистрировать данные, касающиеся безопасности в области здравоохранения, и, соответственно, идентифицировать и предупреждать нежелательные события, которые могут наносить вред здоровью, например небезопасные методы работы в больницах.</a:t>
            </a:r>
            <a:endParaRPr lang="ru-RU" sz="17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5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4E4571-ECDB-4037-8606-1C26EA26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9A4524-E6AD-4927-A6F7-1F139D6F613F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0B45F7-8880-4B2F-AEDE-3C50EB1DA69E}"/>
              </a:ext>
            </a:extLst>
          </p:cNvPr>
          <p:cNvSpPr/>
          <p:nvPr/>
        </p:nvSpPr>
        <p:spPr>
          <a:xfrm>
            <a:off x="0" y="720000"/>
            <a:ext cx="12192000" cy="1068736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ВОЗ выпускает новый пересмотр Международной классификации болезней (</a:t>
            </a:r>
            <a:r>
              <a:rPr lang="ru-RU" sz="3000" b="1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3000" b="1" dirty="0">
                <a:solidFill>
                  <a:srgbClr val="3C4245"/>
                </a:solidFill>
                <a:latin typeface="Arial" panose="020B0604020202020204" pitchFamily="34" charset="0"/>
              </a:rPr>
              <a:t>-11)</a:t>
            </a:r>
            <a:endParaRPr lang="ru-RU" sz="3000" b="1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D459F5-974C-4D84-A9BD-5E3AFB5A4DDE}"/>
              </a:ext>
            </a:extLst>
          </p:cNvPr>
          <p:cNvSpPr/>
          <p:nvPr/>
        </p:nvSpPr>
        <p:spPr>
          <a:xfrm>
            <a:off x="262273" y="1895111"/>
            <a:ext cx="11667454" cy="4054169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В новую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 также вошли новые главы, в частности по народной (традиционной) медицине: хотя методами народной медицины пользуются миллионы людей во всем мире, она до сих пор так и не была включена в эту систему классификации. Еще одна новая глава, посвященная сексуальному здоровью, объединяет расстройства, которые раньше были отнесены к другим категориям (например, гендерное несоответствие указывалось в категории психических расстройств) или описывались иначе. В раздел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аддиктивных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 расстройств было добавлено игровое расстройство. </a:t>
            </a:r>
          </a:p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«Ключевым принципом данного пересмотра было упрощение структуры кодов и электронного инструментария: таким образом, специалисты здравоохранения смогут более легким и исчерпывающим образом регистрировать различные болезни», — отмечает д-р Роберт Якоб (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Robert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Jakob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), руководитель группы ВОЗ по классификациям, терминологии и стандартам.</a:t>
            </a:r>
          </a:p>
          <a:p>
            <a:pPr indent="457200">
              <a:spcAft>
                <a:spcPts val="1200"/>
              </a:spcAft>
            </a:pP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По словам д-ра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Лубна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 Аль-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Ансари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 (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Lubna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 A.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Al-Ansary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), помощника Генерального директора по метрике и статистическим измерениям, «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 — краеугольный камень медико-санитарной информации, и в </a:t>
            </a:r>
            <a:r>
              <a:rPr lang="ru-RU" sz="1800" dirty="0" err="1">
                <a:solidFill>
                  <a:srgbClr val="3C4245"/>
                </a:solidFill>
                <a:latin typeface="Arial" panose="020B0604020202020204" pitchFamily="34" charset="0"/>
              </a:rPr>
              <a:t>МКБ</a:t>
            </a:r>
            <a:r>
              <a:rPr lang="ru-RU" sz="1800" dirty="0">
                <a:solidFill>
                  <a:srgbClr val="3C4245"/>
                </a:solidFill>
                <a:latin typeface="Arial" panose="020B0604020202020204" pitchFamily="34" charset="0"/>
              </a:rPr>
              <a:t>-11 будет представлен обновленный взгляд на типологию болезней».</a:t>
            </a:r>
            <a:endParaRPr lang="ru-RU" sz="1800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00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офиль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18523</TotalTime>
  <Words>1920</Words>
  <Application>Microsoft Office PowerPoint</Application>
  <PresentationFormat>Широкоэкранный</PresentationFormat>
  <Paragraphs>254</Paragraphs>
  <Slides>26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Times New Roman</vt:lpstr>
      <vt:lpstr>Verdana</vt:lpstr>
      <vt:lpstr>Wingdings</vt:lpstr>
      <vt:lpstr>Профиль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НИИ МТ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prob2</dc:creator>
  <cp:lastModifiedBy>Ivan Lyashko</cp:lastModifiedBy>
  <cp:revision>977</cp:revision>
  <cp:lastPrinted>2018-11-21T07:20:48Z</cp:lastPrinted>
  <dcterms:created xsi:type="dcterms:W3CDTF">2013-11-20T10:59:55Z</dcterms:created>
  <dcterms:modified xsi:type="dcterms:W3CDTF">2018-11-21T07:20:53Z</dcterms:modified>
</cp:coreProperties>
</file>