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711" r:id="rId2"/>
  </p:sldMasterIdLst>
  <p:notesMasterIdLst>
    <p:notesMasterId r:id="rId28"/>
  </p:notesMasterIdLst>
  <p:sldIdLst>
    <p:sldId id="257" r:id="rId3"/>
    <p:sldId id="293" r:id="rId4"/>
    <p:sldId id="300" r:id="rId5"/>
    <p:sldId id="301" r:id="rId6"/>
    <p:sldId id="302" r:id="rId7"/>
    <p:sldId id="303" r:id="rId8"/>
    <p:sldId id="294" r:id="rId9"/>
    <p:sldId id="304" r:id="rId10"/>
    <p:sldId id="307" r:id="rId11"/>
    <p:sldId id="308" r:id="rId12"/>
    <p:sldId id="309" r:id="rId13"/>
    <p:sldId id="305" r:id="rId14"/>
    <p:sldId id="295" r:id="rId15"/>
    <p:sldId id="262" r:id="rId16"/>
    <p:sldId id="311" r:id="rId17"/>
    <p:sldId id="312" r:id="rId18"/>
    <p:sldId id="313" r:id="rId19"/>
    <p:sldId id="314" r:id="rId20"/>
    <p:sldId id="315" r:id="rId21"/>
    <p:sldId id="316" r:id="rId22"/>
    <p:sldId id="281" r:id="rId23"/>
    <p:sldId id="282" r:id="rId24"/>
    <p:sldId id="289" r:id="rId25"/>
    <p:sldId id="310" r:id="rId26"/>
    <p:sldId id="317" r:id="rId27"/>
  </p:sldIdLst>
  <p:sldSz cx="9144000" cy="6858000" type="screen4x3"/>
  <p:notesSz cx="6724650" cy="97742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CC00"/>
    <a:srgbClr val="FBD843"/>
    <a:srgbClr val="FACC06"/>
    <a:srgbClr val="E18E1F"/>
    <a:srgbClr val="43B3C9"/>
    <a:srgbClr val="13B5D9"/>
    <a:srgbClr val="9D1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44" autoAdjust="0"/>
    <p:restoredTop sz="82514" autoAdjust="0"/>
  </p:normalViewPr>
  <p:slideViewPr>
    <p:cSldViewPr snapToGrid="0" snapToObjects="1">
      <p:cViewPr>
        <p:scale>
          <a:sx n="80" d="100"/>
          <a:sy n="80" d="100"/>
        </p:scale>
        <p:origin x="-1661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961AB-B670-48A1-BE33-AD323EE9227C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3425"/>
            <a:ext cx="4886325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09079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AB0E6-7278-4646-9C02-71E7EA6D56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108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33425"/>
            <a:ext cx="4886325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10 августа 1968 года на базе теплохода «Николай Пирогов» создана уникальная передвижная консультативно-диагностическая поликлиника. Это единственное речное судно, которое имеет лицензию на оказание первичной специализированной медицинской помощи в России и является гордостью здравоохранения Югры. С 2013 года плавучая поликлиника передана Центру профессиональной</a:t>
            </a:r>
            <a:r>
              <a:rPr lang="ru-RU" baseline="0" dirty="0" smtClean="0"/>
              <a:t> патологии. </a:t>
            </a:r>
            <a:r>
              <a:rPr lang="ru-RU" dirty="0" smtClean="0"/>
              <a:t>В период летней навигации бригада врачей 12 специальностей оказывает медицинскую помощь жителям 45-47 отдаленных поселков округа, расположенных в бассейнах рек Обь и Иртыш.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AB0E6-7278-4646-9C02-71E7EA6D563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507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33425"/>
            <a:ext cx="4886325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AB0E6-7278-4646-9C02-71E7EA6D563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10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BD1823-6A06-4ED9-BAA6-E21AF3D282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2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39F5D8-4DD9-48A7-9C5E-A53CB081B64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82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92B403-3D18-4425-A5CA-2A2D824F283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4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DED2253-3A7A-4FA8-BE2E-6093CA96937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11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Заголовок, текст и клип мультимеди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4AB72FA-05B1-4775-A787-242FB9E633F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4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8DE28CC-1B95-4E40-9DD2-70665B781F1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пятница, 10 февраля 2012 г.</a:t>
            </a:r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060DA1-8DA5-4964-9982-A4DB227B6116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536575" y="-22225"/>
            <a:ext cx="3530600" cy="25828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8" name="Рисунок 129" descr="CPP_logo_ART"/>
          <p:cNvPicPr>
            <a:picLocks noGrp="1" noChangeAspect="1"/>
          </p:cNvPicPr>
          <p:nvPr isPhoto="1"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525" y="407988"/>
            <a:ext cx="3332163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пятница, 10 февраля 2012 г.</a:t>
            </a: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EFBC7E-832C-4C3A-B95D-71FAED075BEF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9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1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90" y="4074176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9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пятница, 10 февраля 2012 г.</a:t>
            </a: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86170F-C43B-43C7-8A4A-519343C5A838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пятница, 10 февраля 2012 г.</a:t>
            </a: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168DA7-ABA8-464C-93CA-F62629114F61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3" y="3429002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2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пятница, 10 февраля 2012 г.</a:t>
            </a:r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B72073-423B-4E25-A27C-590424279A2C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67FCB-97FF-4A7F-ADDC-129255F2F21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пятница, 10 февраля 2012 г.</a:t>
            </a:r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AE55F-7748-455E-A363-6528B2B5907B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пятница, 10 февраля 2012 г.</a:t>
            </a:r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13BA2-1E29-4E0C-B545-A38032C56494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пятница, 10 февраля 2012 г.</a:t>
            </a: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BAC21D-00A5-4E72-8AB6-E9AD0452FEB5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2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3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-20638" y="5622937"/>
            <a:ext cx="2133601" cy="1046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7" name="Рисунок 129" descr="CPP_logo_ART"/>
          <p:cNvPicPr>
            <a:picLocks noGrp="1" noChangeAspect="1"/>
          </p:cNvPicPr>
          <p:nvPr isPhoto="1"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081" y="5713425"/>
            <a:ext cx="1528763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4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пятница, 10 февраля 2012 г.</a:t>
            </a: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E1251-0EE8-49E1-9320-9C2598304F53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-20638" y="5622937"/>
            <a:ext cx="2133601" cy="10461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7" name="Рисунок 129" descr="CPP_logo_ART"/>
          <p:cNvPicPr>
            <a:picLocks noGrp="1" noChangeAspect="1"/>
          </p:cNvPicPr>
          <p:nvPr isPhoto="1"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081" y="5713425"/>
            <a:ext cx="1528763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пятница, 10 февраля 2012 г.</a:t>
            </a: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43B173-901B-44A2-8486-F021AF5EB976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073E87"/>
                </a:solidFill>
              </a:rPr>
              <a:t>пятница, 10 февраля 2012 г.</a:t>
            </a:r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CE732E-E08C-4B64-B269-A7191F244BC4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2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173786-F7B0-46B7-A03A-8E07740E0A7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85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270E3-338A-492E-B16C-806C8FC8637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88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68556B-1CD3-4F9C-857B-C257FB8D33D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146E7-8118-4EDF-8AB9-B41B8C35439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45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26B822-89C2-441F-99FD-5AD428F2E34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8E8E50-212A-42AF-A53F-B3FA94CA1D0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2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19007-E6C0-41D6-97B2-69943B017B7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15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0A3BAC-F497-4621-B260-100C2FBA3AA5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1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6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9" y="6250166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9" y="6250165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0A3BAC-F497-4621-B260-100C2FBA3AA5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8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5" Type="http://schemas.openxmlformats.org/officeDocument/2006/relationships/image" Target="../media/image28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6.jpg"/><Relationship Id="rId3" Type="http://schemas.openxmlformats.org/officeDocument/2006/relationships/image" Target="../media/image46.png"/><Relationship Id="rId7" Type="http://schemas.openxmlformats.org/officeDocument/2006/relationships/image" Target="../media/image50.jpg"/><Relationship Id="rId12" Type="http://schemas.openxmlformats.org/officeDocument/2006/relationships/image" Target="../media/image55.png"/><Relationship Id="rId2" Type="http://schemas.openxmlformats.org/officeDocument/2006/relationships/image" Target="../media/image26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11" Type="http://schemas.openxmlformats.org/officeDocument/2006/relationships/image" Target="../media/image54.jpg"/><Relationship Id="rId5" Type="http://schemas.openxmlformats.org/officeDocument/2006/relationships/image" Target="../media/image48.png"/><Relationship Id="rId15" Type="http://schemas.openxmlformats.org/officeDocument/2006/relationships/image" Target="../media/image58.gif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g"/><Relationship Id="rId14" Type="http://schemas.openxmlformats.org/officeDocument/2006/relationships/image" Target="../media/image5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893324" y="2126799"/>
            <a:ext cx="690576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b="1" dirty="0" smtClean="0">
              <a:solidFill>
                <a:schemeClr val="bg2">
                  <a:lumMod val="25000"/>
                </a:schemeClr>
              </a:solidFill>
              <a:latin typeface="PF DinDisplay Pro" charset="0"/>
              <a:ea typeface="PF DinDisplay Pro" charset="0"/>
              <a:cs typeface="PF DinDisplay Pro" charset="0"/>
            </a:endParaRPr>
          </a:p>
          <a:p>
            <a:pPr algn="ctr"/>
            <a:r>
              <a:rPr lang="ru-RU" sz="4400" b="1" dirty="0" smtClean="0">
                <a:solidFill>
                  <a:schemeClr val="bg2">
                    <a:lumMod val="25000"/>
                  </a:schemeClr>
                </a:solidFill>
                <a:latin typeface="PF DinDisplay Pro" charset="0"/>
                <a:ea typeface="PF DinDisplay Pro" charset="0"/>
                <a:cs typeface="PF DinDisplay Pro" charset="0"/>
              </a:rPr>
              <a:t>10 </a:t>
            </a:r>
            <a:r>
              <a:rPr lang="ru-RU" sz="4400" b="1" dirty="0">
                <a:solidFill>
                  <a:schemeClr val="bg2">
                    <a:lumMod val="25000"/>
                  </a:schemeClr>
                </a:solidFill>
                <a:latin typeface="PF DinDisplay Pro" charset="0"/>
                <a:ea typeface="PF DinDisplay Pro" charset="0"/>
                <a:cs typeface="PF DinDisplay Pro" charset="0"/>
              </a:rPr>
              <a:t>лет </a:t>
            </a:r>
            <a:endParaRPr lang="ru-RU" sz="4400" b="1" dirty="0" smtClean="0">
              <a:solidFill>
                <a:schemeClr val="bg2">
                  <a:lumMod val="25000"/>
                </a:schemeClr>
              </a:solidFill>
              <a:latin typeface="PF DinDisplay Pro" charset="0"/>
              <a:ea typeface="PF DinDisplay Pro" charset="0"/>
              <a:cs typeface="PF DinDisplay Pro" charset="0"/>
            </a:endParaRPr>
          </a:p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PF DinDisplay Pro" charset="0"/>
                <a:ea typeface="PF DinDisplay Pro" charset="0"/>
                <a:cs typeface="PF DinDisplay Pro" charset="0"/>
              </a:rPr>
              <a:t>из прошлого в будущее</a:t>
            </a:r>
          </a:p>
          <a:p>
            <a:pPr lvl="0" algn="ctr"/>
            <a:endParaRPr lang="ru-RU" dirty="0" smtClean="0">
              <a:solidFill>
                <a:srgbClr val="E7E6E6">
                  <a:lumMod val="50000"/>
                </a:srgbClr>
              </a:solidFill>
              <a:latin typeface="PF DinDisplay Pro" charset="0"/>
              <a:ea typeface="PF DinDisplay Pro" charset="0"/>
              <a:cs typeface="PF DinDisplay Pro" charset="0"/>
            </a:endParaRPr>
          </a:p>
          <a:p>
            <a:pPr lvl="0" algn="ctr"/>
            <a:endParaRPr lang="en-US" sz="1600" b="1" dirty="0" smtClean="0">
              <a:latin typeface="PF DinDisplay Pro" charset="0"/>
              <a:ea typeface="PF DinDisplay Pro" charset="0"/>
              <a:cs typeface="PF DinDisplay Pro" charset="0"/>
            </a:endParaRPr>
          </a:p>
          <a:p>
            <a:pPr lvl="0" algn="ctr"/>
            <a:r>
              <a:rPr lang="ru-RU" sz="1600" b="1" dirty="0" smtClean="0">
                <a:latin typeface="PF DinDisplay Pro" charset="0"/>
                <a:ea typeface="PF DinDisplay Pro" charset="0"/>
                <a:cs typeface="PF DinDisplay Pro" charset="0"/>
              </a:rPr>
              <a:t>Главный внештатный специалист </a:t>
            </a:r>
            <a:r>
              <a:rPr lang="ru-RU" sz="1600" b="1" dirty="0">
                <a:latin typeface="PF DinDisplay Pro" charset="0"/>
                <a:ea typeface="PF DinDisplay Pro" charset="0"/>
                <a:cs typeface="PF DinDisplay Pro" charset="0"/>
              </a:rPr>
              <a:t>профпатолог</a:t>
            </a:r>
          </a:p>
          <a:p>
            <a:pPr lvl="0" algn="ctr"/>
            <a:r>
              <a:rPr lang="ru-RU" sz="1600" b="1" dirty="0">
                <a:latin typeface="PF DinDisplay Pro" charset="0"/>
                <a:ea typeface="PF DinDisplay Pro" charset="0"/>
                <a:cs typeface="PF DinDisplay Pro" charset="0"/>
              </a:rPr>
              <a:t>Департамента здравоохранения ХМАО – Югры,</a:t>
            </a:r>
          </a:p>
          <a:p>
            <a:pPr lvl="0" algn="ctr"/>
            <a:r>
              <a:rPr lang="ru-RU" sz="1600" b="1" dirty="0">
                <a:latin typeface="PF DinDisplay Pro" charset="0"/>
                <a:ea typeface="PF DinDisplay Pro" charset="0"/>
                <a:cs typeface="PF DinDisplay Pro" charset="0"/>
              </a:rPr>
              <a:t> главный врач </a:t>
            </a:r>
            <a:r>
              <a:rPr lang="ru-RU" sz="1600" b="1" dirty="0" smtClean="0">
                <a:latin typeface="PF DinDisplay Pro" charset="0"/>
                <a:ea typeface="PF DinDisplay Pro" charset="0"/>
                <a:cs typeface="PF DinDisplay Pro" charset="0"/>
              </a:rPr>
              <a:t>автономного учреждения ХМАО – Югры</a:t>
            </a:r>
          </a:p>
          <a:p>
            <a:pPr lvl="0" algn="ctr"/>
            <a:r>
              <a:rPr lang="ru-RU" sz="1600" b="1" dirty="0" smtClean="0">
                <a:latin typeface="PF DinDisplay Pro" charset="0"/>
                <a:ea typeface="PF DinDisplay Pro" charset="0"/>
                <a:cs typeface="PF DinDisplay Pro" charset="0"/>
              </a:rPr>
              <a:t> «Центр </a:t>
            </a:r>
            <a:r>
              <a:rPr lang="ru-RU" sz="1600" b="1" dirty="0">
                <a:latin typeface="PF DinDisplay Pro" charset="0"/>
                <a:ea typeface="PF DinDisplay Pro" charset="0"/>
                <a:cs typeface="PF DinDisplay Pro" charset="0"/>
              </a:rPr>
              <a:t>профессиональной патологии»</a:t>
            </a:r>
          </a:p>
          <a:p>
            <a:pPr lvl="0" algn="ctr"/>
            <a:endParaRPr lang="ru-RU" sz="1600" b="1" dirty="0" smtClean="0">
              <a:latin typeface="PF DinDisplay Pro" charset="0"/>
              <a:ea typeface="PF DinDisplay Pro" charset="0"/>
              <a:cs typeface="PF DinDisplay Pro" charset="0"/>
            </a:endParaRPr>
          </a:p>
          <a:p>
            <a:pPr lvl="0" algn="ctr"/>
            <a:r>
              <a:rPr lang="ru-RU" sz="1600" b="1" dirty="0" smtClean="0">
                <a:latin typeface="PF DinDisplay Pro" charset="0"/>
                <a:ea typeface="PF DinDisplay Pro" charset="0"/>
                <a:cs typeface="PF DinDisplay Pro" charset="0"/>
              </a:rPr>
              <a:t>Н.В</a:t>
            </a:r>
            <a:r>
              <a:rPr lang="ru-RU" sz="1600" b="1" dirty="0">
                <a:latin typeface="PF DinDisplay Pro" charset="0"/>
                <a:ea typeface="PF DinDisplay Pro" charset="0"/>
                <a:cs typeface="PF DinDisplay Pro" charset="0"/>
              </a:rPr>
              <a:t>. Ташланов</a:t>
            </a:r>
          </a:p>
          <a:p>
            <a:pPr algn="ctr"/>
            <a:endParaRPr lang="ru-RU" sz="4400" b="1" dirty="0">
              <a:latin typeface="PF DinDisplay Pro" charset="0"/>
              <a:ea typeface="PF DinDisplay Pro" charset="0"/>
              <a:cs typeface="PF DinDisplay Pro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984" y="487588"/>
            <a:ext cx="2698174" cy="178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894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95534"/>
            <a:ext cx="8229600" cy="125272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Консультативно-диагностическая передвижная поликлиника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7" name="Изображение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72" y="1247473"/>
            <a:ext cx="2734687" cy="2874151"/>
          </a:xfrm>
          <a:prstGeom prst="rect">
            <a:avLst/>
          </a:prstGeom>
        </p:spPr>
      </p:pic>
      <p:pic>
        <p:nvPicPr>
          <p:cNvPr id="8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23" y="1247472"/>
            <a:ext cx="2732684" cy="2874152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719260"/>
              </p:ext>
            </p:extLst>
          </p:nvPr>
        </p:nvGraphicFramePr>
        <p:xfrm>
          <a:off x="0" y="4371975"/>
          <a:ext cx="9100487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4704"/>
                <a:gridCol w="4555783"/>
              </a:tblGrid>
              <a:tr h="24669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Оказание первичной медико-санитарной помощи жителям отдаленных и труднодоступных населенных пунктов Ханты-Мансийского автономного округа – Югры, в том числе мест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традиционного компактного проживания коренных малочисленных народов Севера.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- Проведение обязательных медицинских осмотров работников, занятых на работах с вредными и (или) опасными веществами и производственными факторами;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Обязательное психиатрическое освидетельствование;</a:t>
                      </a:r>
                    </a:p>
                    <a:p>
                      <a:pPr algn="l"/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- Углубленные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</a:rPr>
                        <a:t> м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едицинские осмотры  (УМО) работников</a:t>
                      </a:r>
                      <a:r>
                        <a:rPr lang="ru-RU" sz="1600" dirty="0" smtClean="0">
                          <a:solidFill>
                            <a:srgbClr val="FFC000"/>
                          </a:solidFill>
                        </a:rPr>
                        <a:t> со стажем более 5 лет,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занятых на работах с вредными и (или) опасными факторами </a:t>
                      </a:r>
                      <a:r>
                        <a:rPr lang="ru-RU" sz="1600" dirty="0" smtClean="0">
                          <a:solidFill>
                            <a:srgbClr val="FF0000"/>
                          </a:solidFill>
                        </a:rPr>
                        <a:t>с периодичностью не реже 1 раза в 5 лет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  <a:p>
                      <a:pPr algn="l"/>
                      <a:endParaRPr lang="ru-RU" sz="1600" dirty="0"/>
                    </a:p>
                  </a:txBody>
                  <a:tcPr marL="68580" marR="6858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9395" y="1866218"/>
            <a:ext cx="7926296" cy="5135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 smtClean="0">
                <a:solidFill>
                  <a:schemeClr val="tx1"/>
                </a:solidFill>
              </a:rPr>
              <a:t>В зимний период  действует передвижной мобильный комплекс, состоящий из специально оборудованных автомобилей «MAN» и «КАМАЗ». В период летней навигации действует плавучая поликлиника «Николай Пирогов»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tx1"/>
                </a:solidFill>
              </a:rPr>
              <a:t>На их базе развернуты кабинеты специалистов: терапевта, хирурга, </a:t>
            </a:r>
            <a:br>
              <a:rPr lang="ru-RU" sz="1400" b="1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невролога, офтальмолога, оториноларинголога,  дерматовенеролога, </a:t>
            </a:r>
            <a:br>
              <a:rPr lang="ru-RU" sz="1400" b="1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психиатра, психиатра-нарколога, акушера-гинеколога, </a:t>
            </a:r>
            <a:br>
              <a:rPr lang="ru-RU" sz="1400" b="1" dirty="0" smtClean="0">
                <a:solidFill>
                  <a:schemeClr val="tx1"/>
                </a:solidFill>
              </a:rPr>
            </a:br>
            <a:r>
              <a:rPr lang="ru-RU" sz="1400" b="1" dirty="0" err="1" smtClean="0">
                <a:solidFill>
                  <a:schemeClr val="tx1"/>
                </a:solidFill>
              </a:rPr>
              <a:t>профпатолога</a:t>
            </a:r>
            <a:r>
              <a:rPr lang="ru-RU" sz="1400" b="1" dirty="0" smtClean="0">
                <a:solidFill>
                  <a:schemeClr val="tx1"/>
                </a:solidFill>
              </a:rPr>
              <a:t>, лабораторной,  функциональной и ультразвуковой </a:t>
            </a:r>
            <a:br>
              <a:rPr lang="ru-RU" sz="1400" b="1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диагностики, а также процедурный кабинет.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tx1"/>
                </a:solidFill>
              </a:rPr>
              <a:t>Диагностические возможности  включают широкий спектр исследований: </a:t>
            </a:r>
            <a:br>
              <a:rPr lang="ru-RU" sz="1400" b="1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ЭКГ, ЭЭГ, спирография, офтальмоскопия, </a:t>
            </a:r>
            <a:r>
              <a:rPr lang="ru-RU" sz="1400" b="1" dirty="0" err="1" smtClean="0">
                <a:solidFill>
                  <a:schemeClr val="tx1"/>
                </a:solidFill>
              </a:rPr>
              <a:t>визометрия</a:t>
            </a:r>
            <a:r>
              <a:rPr lang="ru-RU" sz="1400" b="1" dirty="0" smtClean="0">
                <a:solidFill>
                  <a:schemeClr val="tx1"/>
                </a:solidFill>
              </a:rPr>
              <a:t>, периметрия, </a:t>
            </a:r>
            <a:br>
              <a:rPr lang="ru-RU" sz="1400" b="1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тонометрия ВГД,  </a:t>
            </a:r>
            <a:r>
              <a:rPr lang="ru-RU" sz="1400" b="1" dirty="0" err="1" smtClean="0">
                <a:solidFill>
                  <a:schemeClr val="tx1"/>
                </a:solidFill>
              </a:rPr>
              <a:t>оториноскопия</a:t>
            </a:r>
            <a:r>
              <a:rPr lang="ru-RU" sz="1400" b="1" dirty="0" smtClean="0">
                <a:solidFill>
                  <a:schemeClr val="tx1"/>
                </a:solidFill>
              </a:rPr>
              <a:t>, аудиометрия, вестибулометрия, </a:t>
            </a:r>
            <a:br>
              <a:rPr lang="ru-RU" sz="1400" b="1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исследование вибрационной  чувствительности, ультразвуковая </a:t>
            </a:r>
            <a:br>
              <a:rPr lang="ru-RU" sz="1400" b="1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эндоскопическая и лабораторная диагностика</a:t>
            </a:r>
            <a:r>
              <a:rPr lang="ru-RU" sz="1400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400" dirty="0" smtClean="0"/>
              <a:t>	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tx1"/>
                </a:solidFill>
              </a:rPr>
              <a:t>          Ежегодно специалистами КДПП проводятся  периодические</a:t>
            </a:r>
            <a:br>
              <a:rPr lang="ru-RU" sz="1400" b="1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медицинские осмотры более 33 000 работников.</a:t>
            </a:r>
          </a:p>
          <a:p>
            <a:pPr marL="0" indent="0">
              <a:buNone/>
            </a:pPr>
            <a:endParaRPr lang="ru-RU" sz="14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chemeClr val="tx1"/>
                </a:solidFill>
              </a:rPr>
              <a:t>          Специалистами лечебно-диагностического отделения в период </a:t>
            </a:r>
            <a:br>
              <a:rPr lang="ru-RU" sz="1400" b="1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навигации и во время функционирования «зимников» оказывается </a:t>
            </a:r>
            <a:br>
              <a:rPr lang="ru-RU" sz="1400" b="1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первичная медико-санитарная помощь 9 500 жителям 60 отдаленных </a:t>
            </a:r>
            <a:br>
              <a:rPr lang="ru-RU" sz="1400" b="1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и труднодоступных населенных пунктов.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929" y="557609"/>
            <a:ext cx="8694355" cy="1069521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Candara" pitchFamily="34" charset="0"/>
                <a:ea typeface="PF DinDisplay Pro" charset="0"/>
                <a:cs typeface="PF DinDisplay Pro" charset="0"/>
              </a:rPr>
              <a:t>Консультативно-диагностическая передвижная поликлиника – </a:t>
            </a:r>
            <a:br>
              <a:rPr lang="ru-RU" sz="2400" b="1" dirty="0" smtClean="0">
                <a:solidFill>
                  <a:schemeClr val="tx1"/>
                </a:solidFill>
                <a:latin typeface="Candara" pitchFamily="34" charset="0"/>
                <a:ea typeface="PF DinDisplay Pro" charset="0"/>
                <a:cs typeface="PF DinDisplay Pro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Candara" pitchFamily="34" charset="0"/>
                <a:ea typeface="PF DinDisplay Pro" charset="0"/>
                <a:cs typeface="PF DinDisplay Pro" charset="0"/>
              </a:rPr>
              <a:t>это круглогодично функционирующие мобильные медицинские бригады </a:t>
            </a:r>
            <a:r>
              <a:rPr lang="ru-RU" sz="2400" dirty="0" smtClean="0">
                <a:solidFill>
                  <a:schemeClr val="bg1"/>
                </a:solidFill>
                <a:latin typeface="PF DinDisplay Pro" charset="0"/>
                <a:ea typeface="PF DinDisplay Pro" charset="0"/>
                <a:cs typeface="PF DinDisplay Pro" charset="0"/>
              </a:rPr>
              <a:t/>
            </a:r>
            <a:br>
              <a:rPr lang="ru-RU" sz="2400" dirty="0" smtClean="0">
                <a:solidFill>
                  <a:schemeClr val="bg1"/>
                </a:solidFill>
                <a:latin typeface="PF DinDisplay Pro" charset="0"/>
                <a:ea typeface="PF DinDisplay Pro" charset="0"/>
                <a:cs typeface="PF DinDisplay Pro" charset="0"/>
              </a:rPr>
            </a:br>
            <a:endParaRPr lang="ru-RU" sz="2400" dirty="0"/>
          </a:p>
        </p:txBody>
      </p:sp>
      <p:pic>
        <p:nvPicPr>
          <p:cNvPr id="5122" name="Picture 2" descr="C:\Users\vylkovaaa\Desktop\ЦПП\Пирогов Николай\фото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122" y="2339836"/>
            <a:ext cx="2944344" cy="2369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355" y="4709717"/>
            <a:ext cx="3289111" cy="1987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199" y="452062"/>
            <a:ext cx="8427493" cy="5129871"/>
          </a:xfrm>
          <a:prstGeom prst="rect">
            <a:avLst/>
          </a:prstGeom>
          <a:solidFill>
            <a:schemeClr val="accent5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14835"/>
            <a:ext cx="8229600" cy="4804323"/>
          </a:xfrm>
        </p:spPr>
        <p:txBody>
          <a:bodyPr/>
          <a:lstStyle/>
          <a:p>
            <a:r>
              <a:rPr lang="ru-RU" altLang="ru-RU" sz="2800" b="1" dirty="0" smtClean="0">
                <a:solidFill>
                  <a:srgbClr val="006600"/>
                </a:solidFill>
              </a:rPr>
              <a:t>Территориальные особенности Югры (огромная площадь, низкая плотность населения, сезонность функционирования транспортных путей, труднодоступность многих малых населенных пунктов) не позволяют равно обеспечить медицинской помощью всех жителей. В этой связи на учреждение возложена важная социальная функция – оказание первичной медико-санитарной помощи жителям отдаленных и труднодоступных территорий, в том числе коренным малочисленным народам Севера.</a:t>
            </a:r>
            <a:endParaRPr lang="ru-RU" altLang="ru-RU" sz="28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1449" y="163286"/>
            <a:ext cx="5006193" cy="10598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ndara" panose="020E0502030303020204" pitchFamily="34" charset="0"/>
              </a:rPr>
              <a:t>Одно из уникальных учреждений в  здравоохранении Югры – лечебно-диагностическое отделение на базе теплохода «Николай Пирогов» </a:t>
            </a:r>
            <a:endParaRPr lang="ru-RU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70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0" y="157994"/>
            <a:ext cx="8925636" cy="13296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tx1"/>
                </a:solidFill>
              </a:rPr>
              <a:t>Теплоход «Николай Пирогов» - это консультации </a:t>
            </a:r>
            <a:r>
              <a:rPr lang="ru-RU" sz="1600" b="1" dirty="0" smtClean="0">
                <a:solidFill>
                  <a:schemeClr val="tx1"/>
                </a:solidFill>
              </a:rPr>
              <a:t>врачей </a:t>
            </a:r>
            <a:r>
              <a:rPr lang="ru-RU" sz="1600" b="1" dirty="0">
                <a:solidFill>
                  <a:schemeClr val="tx1"/>
                </a:solidFill>
              </a:rPr>
              <a:t>12 специальностей, широкий </a:t>
            </a: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спектр </a:t>
            </a:r>
            <a:r>
              <a:rPr lang="ru-RU" sz="1600" b="1" dirty="0">
                <a:solidFill>
                  <a:schemeClr val="tx1"/>
                </a:solidFill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</a:rPr>
              <a:t>диагностических </a:t>
            </a:r>
            <a:r>
              <a:rPr lang="ru-RU" sz="1600" b="1" dirty="0">
                <a:solidFill>
                  <a:schemeClr val="tx1"/>
                </a:solidFill>
              </a:rPr>
              <a:t>исследований (рентгенологические, ультразвуковые, функциональные, </a:t>
            </a:r>
            <a:r>
              <a:rPr lang="ru-RU" sz="1600" b="1" dirty="0" smtClean="0">
                <a:solidFill>
                  <a:schemeClr val="tx1"/>
                </a:solidFill>
              </a:rPr>
              <a:t>эндоскопические</a:t>
            </a:r>
            <a:r>
              <a:rPr lang="ru-RU" sz="1600" b="1" dirty="0">
                <a:solidFill>
                  <a:schemeClr val="tx1"/>
                </a:solidFill>
              </a:rPr>
              <a:t>, лабораторные</a:t>
            </a:r>
            <a:r>
              <a:rPr lang="ru-RU" sz="1600" b="1" dirty="0" smtClean="0">
                <a:solidFill>
                  <a:schemeClr val="tx1"/>
                </a:solidFill>
              </a:rPr>
              <a:t>). Функционирует </a:t>
            </a:r>
            <a:r>
              <a:rPr lang="ru-RU" sz="1600" b="1" dirty="0">
                <a:solidFill>
                  <a:schemeClr val="tx1"/>
                </a:solidFill>
              </a:rPr>
              <a:t>телемедицинский центр.</a:t>
            </a:r>
          </a:p>
        </p:txBody>
      </p:sp>
      <p:pic>
        <p:nvPicPr>
          <p:cNvPr id="19" name="Picture 5" descr="K:\Медицинская часть\КДПП\Фото ПЕРЕДВИЖКА\Фото_1\IMG_0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600" y="1394845"/>
            <a:ext cx="2616435" cy="233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820" y="1310557"/>
            <a:ext cx="2947995" cy="261070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20" name="Picture 3" descr="K:\Медицинская часть\КДПП\Фото ПЕРЕДВИЖКА\Фото_1\Скриншот 12-07-2018 14170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20" y="1487607"/>
            <a:ext cx="2448713" cy="223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36" y="1394845"/>
            <a:ext cx="2695748" cy="256390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24" name="Picture 9" descr="K:\Медицинская часть\КДПП\Фото ПЕРЕДВИЖКА\Новая папка\BI7R00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03" y="4189863"/>
            <a:ext cx="2690391" cy="239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71" y="4059819"/>
            <a:ext cx="3084394" cy="274760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51" name="Picture 3" descr="K:\Общие документы\Фотографии учреждения\Теплоход Николай Пирогов\май 2015\DSC_263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22" y="4065499"/>
            <a:ext cx="3330291" cy="252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Изображение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14" y="157994"/>
            <a:ext cx="691622" cy="783702"/>
          </a:xfrm>
          <a:prstGeom prst="rect">
            <a:avLst/>
          </a:prstGeom>
        </p:spPr>
      </p:pic>
      <p:pic>
        <p:nvPicPr>
          <p:cNvPr id="15" name="Изображение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989" y="3938623"/>
            <a:ext cx="3769756" cy="285566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098" name="Picture 2" descr="C:\Users\vylkovaaa\Desktop\ЦПП\Пирогов Николай\фото-3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66" y="1348047"/>
            <a:ext cx="1802902" cy="250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Изображение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7" y="1310556"/>
            <a:ext cx="2017236" cy="276572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181640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3898" y="368585"/>
            <a:ext cx="8516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Диагностические подразделения автономного учреждения ХМАО – Югры «Центр профессиональной патологии»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PF DinDisplay Pro" charset="0"/>
              <a:cs typeface="PF DinDisplay Pro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92040" y="1591403"/>
            <a:ext cx="3319393" cy="3015276"/>
            <a:chOff x="1361942" y="2513333"/>
            <a:chExt cx="3547757" cy="3015276"/>
          </a:xfrm>
        </p:grpSpPr>
        <p:pic>
          <p:nvPicPr>
            <p:cNvPr id="20" name="Picture 2" descr="E:\ФОТО ПРЕЗЕНТАЦИЯ\ФОТО МЕДИЦИНА\ФОТО коллектива и центра\фото-13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71405" y="2513333"/>
              <a:ext cx="1928834" cy="1806298"/>
            </a:xfrm>
            <a:prstGeom prst="ellipse">
              <a:avLst/>
            </a:prstGeom>
            <a:ln>
              <a:noFill/>
            </a:ln>
            <a:effectLst>
              <a:outerShdw blurRad="292100" dist="139700" dir="2700000" sx="96000" sy="96000" algn="tl" rotWithShape="0">
                <a:srgbClr val="333333">
                  <a:alpha val="53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1361942" y="4605279"/>
              <a:ext cx="35477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accent1">
                      <a:lumMod val="50000"/>
                    </a:schemeClr>
                  </a:solidFill>
                  <a:latin typeface="PF DinDisplay Pro" charset="0"/>
                  <a:ea typeface="PF DinDisplay Pro" charset="0"/>
                  <a:cs typeface="PF DinDisplay Pro" charset="0"/>
                </a:rPr>
                <a:t>Клинико-диагностическая</a:t>
              </a:r>
            </a:p>
            <a:p>
              <a:pPr algn="ctr"/>
              <a:r>
                <a:rPr lang="ru-RU" b="1" dirty="0" smtClean="0">
                  <a:solidFill>
                    <a:schemeClr val="accent1">
                      <a:lumMod val="50000"/>
                    </a:schemeClr>
                  </a:solidFill>
                  <a:latin typeface="PF DinDisplay Pro" charset="0"/>
                  <a:ea typeface="PF DinDisplay Pro" charset="0"/>
                  <a:cs typeface="PF DinDisplay Pro" charset="0"/>
                </a:rPr>
                <a:t> лаборатория</a:t>
              </a:r>
              <a:endParaRPr lang="ru-RU" b="1" dirty="0">
                <a:solidFill>
                  <a:schemeClr val="accent1">
                    <a:lumMod val="50000"/>
                  </a:schemeClr>
                </a:solidFill>
                <a:latin typeface="PF DinDisplay Pro" charset="0"/>
                <a:ea typeface="PF DinDisplay Pro" charset="0"/>
                <a:cs typeface="PF DinDisplay Pro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014899" y="3528329"/>
            <a:ext cx="3468289" cy="3149476"/>
            <a:chOff x="4487444" y="2579573"/>
            <a:chExt cx="3334043" cy="2984679"/>
          </a:xfrm>
        </p:grpSpPr>
        <p:pic>
          <p:nvPicPr>
            <p:cNvPr id="2" name="Изображение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1581" y="2579573"/>
              <a:ext cx="1928834" cy="1929988"/>
            </a:xfrm>
            <a:prstGeom prst="rect">
              <a:avLst/>
            </a:prstGeom>
            <a:effectLst>
              <a:outerShdw blurRad="292100" dist="139700" dir="2640000" sx="91000" sy="91000" algn="ctr" rotWithShape="0">
                <a:srgbClr val="000000">
                  <a:alpha val="57000"/>
                </a:srgb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4487444" y="4640922"/>
              <a:ext cx="33340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  <a:latin typeface="PF DinDisplay Pro" charset="0"/>
                  <a:ea typeface="PF DinDisplay Pro" charset="0"/>
                  <a:cs typeface="PF DinDisplay Pro" charset="0"/>
                </a:rPr>
                <a:t>Отделение ультразвуковой диагностики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5665975" y="1586519"/>
            <a:ext cx="3264267" cy="2886646"/>
            <a:chOff x="7516949" y="2464708"/>
            <a:chExt cx="3439564" cy="2886646"/>
          </a:xfrm>
        </p:grpSpPr>
        <p:pic>
          <p:nvPicPr>
            <p:cNvPr id="3" name="Изображение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1757" y="2464708"/>
              <a:ext cx="1960145" cy="196131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516949" y="4428024"/>
              <a:ext cx="34395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accent1">
                      <a:lumMod val="50000"/>
                    </a:schemeClr>
                  </a:solidFill>
                  <a:latin typeface="PF DinDisplay Pro" charset="0"/>
                  <a:ea typeface="PF DinDisplay Pro" charset="0"/>
                  <a:cs typeface="PF DinDisplay Pro" charset="0"/>
                </a:rPr>
                <a:t>Отделение функциональной диагностики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366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725" y="324092"/>
            <a:ext cx="594316" cy="6777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4427" y="478612"/>
            <a:ext cx="6515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Клинико-диагностическая лаборатория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PF DinDisplay Pro" charset="0"/>
              <a:cs typeface="PF DinDisplay Pro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6523" r="1729" b="6913"/>
          <a:stretch/>
        </p:blipFill>
        <p:spPr bwMode="auto">
          <a:xfrm>
            <a:off x="3039038" y="4488476"/>
            <a:ext cx="5773003" cy="202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 descr="E:\ФОТО ПРЕЗЕНТАЦИЯ\ФОТО МЕДИЦИНА\ФОТО коллектива и центра\фото-161.jpg"/>
          <p:cNvPicPr>
            <a:picLocks noChangeAspect="1" noChangeArrowheads="1"/>
          </p:cNvPicPr>
          <p:nvPr/>
        </p:nvPicPr>
        <p:blipFill rotWithShape="1">
          <a:blip r:embed="rId4" cstate="print"/>
          <a:srcRect t="10286"/>
          <a:stretch/>
        </p:blipFill>
        <p:spPr bwMode="auto">
          <a:xfrm>
            <a:off x="202411" y="4319733"/>
            <a:ext cx="2589005" cy="219090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2791416" y="1332509"/>
            <a:ext cx="3839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Проведено исследований </a:t>
            </a:r>
            <a:endParaRPr lang="ru-RU" sz="2000" b="1" dirty="0">
              <a:solidFill>
                <a:schemeClr val="bg1"/>
              </a:solidFill>
              <a:latin typeface="Candara" panose="020E0502030303020204" pitchFamily="34" charset="0"/>
              <a:ea typeface="PF DinDisplay Pro" charset="0"/>
              <a:cs typeface="PF DinDisplay Pro" charset="0"/>
            </a:endParaRPr>
          </a:p>
        </p:txBody>
      </p:sp>
      <p:pic>
        <p:nvPicPr>
          <p:cNvPr id="27" name="Picture 2" descr="E:\ФОТО ПРЕЗЕНТАЦИЯ\ФОТО МЕДИЦИНА\ФОТО коллектива и центра\фото-1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5199" y="2227459"/>
            <a:ext cx="2053608" cy="1806298"/>
          </a:xfrm>
          <a:prstGeom prst="ellipse">
            <a:avLst/>
          </a:prstGeom>
          <a:ln>
            <a:noFill/>
          </a:ln>
          <a:effectLst>
            <a:outerShdw blurRad="292100" dist="139700" dir="2700000" sx="96000" sy="96000" algn="tl" rotWithShape="0">
              <a:srgbClr val="333333">
                <a:alpha val="53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202411" y="1935073"/>
            <a:ext cx="3039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PF DinDisplay Pro" charset="0"/>
                <a:ea typeface="PF DinDisplay Pro" charset="0"/>
                <a:cs typeface="PF DinDisplay Pro" charset="0"/>
              </a:rPr>
              <a:t>2007 год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PF DinDisplay Pro" charset="0"/>
              <a:ea typeface="PF DinDisplay Pro" charset="0"/>
              <a:cs typeface="PF DinDisplay Pro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2410" y="2606357"/>
            <a:ext cx="3039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latin typeface="PF DinDisplay Pro" charset="0"/>
                <a:ea typeface="PF DinDisplay Pro" charset="0"/>
                <a:cs typeface="PF DinDisplay Pro" charset="0"/>
              </a:rPr>
              <a:t>51 414</a:t>
            </a:r>
            <a:endParaRPr lang="ru-RU" sz="4400" b="1" dirty="0">
              <a:solidFill>
                <a:schemeClr val="accent6">
                  <a:lumMod val="75000"/>
                </a:schemeClr>
              </a:solidFill>
              <a:latin typeface="PF DinDisplay Pro" charset="0"/>
              <a:ea typeface="PF DinDisplay Pro" charset="0"/>
              <a:cs typeface="PF DinDisplay Pro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89152" y="1935073"/>
            <a:ext cx="3039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PF DinDisplay Pro" charset="0"/>
                <a:ea typeface="PF DinDisplay Pro" charset="0"/>
                <a:cs typeface="PF DinDisplay Pro" charset="0"/>
              </a:rPr>
              <a:t>2017 год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PF DinDisplay Pro" charset="0"/>
              <a:ea typeface="PF DinDisplay Pro" charset="0"/>
              <a:cs typeface="PF DinDisplay Pro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89151" y="2606356"/>
            <a:ext cx="3039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latin typeface="PF DinDisplay Pro" charset="0"/>
                <a:ea typeface="PF DinDisplay Pro" charset="0"/>
                <a:cs typeface="PF DinDisplay Pro" charset="0"/>
              </a:rPr>
              <a:t>1 340 407</a:t>
            </a:r>
            <a:endParaRPr lang="ru-RU" sz="4400" b="1" dirty="0">
              <a:solidFill>
                <a:schemeClr val="accent6">
                  <a:lumMod val="75000"/>
                </a:schemeClr>
              </a:solidFill>
              <a:latin typeface="PF DinDisplay Pro" charset="0"/>
              <a:ea typeface="PF DinDisplay Pro" charset="0"/>
              <a:cs typeface="PF DinDisplay Pro" charset="0"/>
            </a:endParaRPr>
          </a:p>
        </p:txBody>
      </p:sp>
      <p:pic>
        <p:nvPicPr>
          <p:cNvPr id="16" name="Изображение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4" y="4284093"/>
            <a:ext cx="2907684" cy="246168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4" name="Изображение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416" y="4366410"/>
            <a:ext cx="6499084" cy="23374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78619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909" y="324092"/>
            <a:ext cx="562131" cy="6140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6742" y="591248"/>
            <a:ext cx="7458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Отделение ультразвуковой диагностики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PF DinDisplay Pro" charset="0"/>
              <a:cs typeface="PF DinDisplay Pro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71378" y="1317014"/>
            <a:ext cx="3918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Проведено исследований</a:t>
            </a:r>
            <a:endParaRPr lang="ru-RU" sz="2000" b="1" dirty="0">
              <a:solidFill>
                <a:schemeClr val="bg1"/>
              </a:solidFill>
              <a:latin typeface="Candara" panose="020E0502030303020204" pitchFamily="34" charset="0"/>
              <a:ea typeface="PF DinDisplay Pro" charset="0"/>
              <a:cs typeface="PF DinDisplay Pro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1375" y="1932163"/>
            <a:ext cx="3039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PF DinDisplay Pro" charset="0"/>
                <a:ea typeface="PF DinDisplay Pro" charset="0"/>
                <a:cs typeface="PF DinDisplay Pro" charset="0"/>
              </a:rPr>
              <a:t>2007 год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PF DinDisplay Pro" charset="0"/>
              <a:ea typeface="PF DinDisplay Pro" charset="0"/>
              <a:cs typeface="PF DinDisplay Pro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1490" y="2592984"/>
            <a:ext cx="3039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latin typeface="PF DinDisplay Pro" charset="0"/>
                <a:ea typeface="PF DinDisplay Pro" charset="0"/>
                <a:cs typeface="PF DinDisplay Pro" charset="0"/>
              </a:rPr>
              <a:t>14 036</a:t>
            </a:r>
            <a:endParaRPr lang="ru-RU" sz="4400" b="1" dirty="0">
              <a:solidFill>
                <a:schemeClr val="accent6">
                  <a:lumMod val="75000"/>
                </a:schemeClr>
              </a:solidFill>
              <a:latin typeface="PF DinDisplay Pro" charset="0"/>
              <a:ea typeface="PF DinDisplay Pro" charset="0"/>
              <a:cs typeface="PF DinDisplay Pro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89154" y="1935073"/>
            <a:ext cx="3039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PF DinDisplay Pro" charset="0"/>
                <a:ea typeface="PF DinDisplay Pro" charset="0"/>
                <a:cs typeface="PF DinDisplay Pro" charset="0"/>
              </a:rPr>
              <a:t>2017 год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PF DinDisplay Pro" charset="0"/>
              <a:ea typeface="PF DinDisplay Pro" charset="0"/>
              <a:cs typeface="PF DinDisplay Pro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89154" y="2592984"/>
            <a:ext cx="3039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latin typeface="PF DinDisplay Pro" charset="0"/>
                <a:ea typeface="PF DinDisplay Pro" charset="0"/>
                <a:cs typeface="PF DinDisplay Pro" charset="0"/>
              </a:rPr>
              <a:t>32 078</a:t>
            </a:r>
            <a:endParaRPr lang="ru-RU" sz="4400" b="1" dirty="0">
              <a:solidFill>
                <a:schemeClr val="accent6">
                  <a:lumMod val="75000"/>
                </a:schemeClr>
              </a:solidFill>
              <a:latin typeface="PF DinDisplay Pro" charset="0"/>
              <a:ea typeface="PF DinDisplay Pro" charset="0"/>
              <a:cs typeface="PF DinDisplay Pro" charset="0"/>
            </a:endParaRPr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14" y="2169347"/>
            <a:ext cx="1992572" cy="1929988"/>
          </a:xfrm>
          <a:prstGeom prst="rect">
            <a:avLst/>
          </a:prstGeom>
          <a:effectLst>
            <a:outerShdw blurRad="292100" dist="139700" dir="2640000" sx="91000" sy="91000" algn="ctr" rotWithShape="0">
              <a:srgbClr val="000000">
                <a:alpha val="57000"/>
              </a:srgbClr>
            </a:outerShdw>
          </a:effec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3" y="3979798"/>
            <a:ext cx="3343834" cy="281450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51" y="4050403"/>
            <a:ext cx="1252359" cy="242851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107885" y="6403358"/>
            <a:ext cx="1753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PF DinDisplay Pro" charset="0"/>
                <a:ea typeface="PF DinDisplay Pro" charset="0"/>
                <a:cs typeface="PF DinDisplay Pro" charset="0"/>
              </a:rPr>
              <a:t>Acuson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PF DinDisplay Pro" charset="0"/>
                <a:ea typeface="PF DinDisplay Pro" charset="0"/>
                <a:cs typeface="PF DinDisplay Pro" charset="0"/>
              </a:rPr>
              <a:t> S-2000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PF DinDisplay Pro" charset="0"/>
              <a:ea typeface="PF DinDisplay Pro" charset="0"/>
              <a:cs typeface="PF DinDisplay Pro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786" y="4001692"/>
            <a:ext cx="1390508" cy="269640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834349" y="6403358"/>
            <a:ext cx="1753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PF DinDisplay Pro" charset="0"/>
                <a:ea typeface="PF DinDisplay Pro" charset="0"/>
                <a:cs typeface="PF DinDisplay Pro" charset="0"/>
              </a:rPr>
              <a:t>Vivid E9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PF DinDisplay Pro" charset="0"/>
              <a:ea typeface="PF DinDisplay Pro" charset="0"/>
              <a:cs typeface="PF DinDisplay Pro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15142" y="3881126"/>
            <a:ext cx="2038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PF DinDisplay Pro" charset="0"/>
                <a:ea typeface="PF DinDisplay Pro" charset="0"/>
                <a:cs typeface="PF DinDisplay Pro" charset="0"/>
              </a:rPr>
              <a:t>Оборудование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PF DinDisplay Pro" charset="0"/>
              <a:ea typeface="PF DinDisplay Pro" charset="0"/>
              <a:cs typeface="PF DinDisplay Pro" charset="0"/>
            </a:endParaRPr>
          </a:p>
        </p:txBody>
      </p:sp>
      <p:pic>
        <p:nvPicPr>
          <p:cNvPr id="21" name="Изображение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3" y="3965034"/>
            <a:ext cx="3225085" cy="275210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18733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909" y="324092"/>
            <a:ext cx="562131" cy="6496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56022" y="382185"/>
            <a:ext cx="4631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Отделение функциональной диагностики</a:t>
            </a:r>
            <a:endParaRPr lang="ru-RU" sz="2400" b="1" dirty="0">
              <a:latin typeface="Candara" panose="020E0502030303020204" pitchFamily="34" charset="0"/>
              <a:ea typeface="PF DinDisplay Pro" charset="0"/>
              <a:cs typeface="PF DinDisplay Pro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12577" y="1114468"/>
            <a:ext cx="3918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Проведено исследований</a:t>
            </a:r>
            <a:endParaRPr lang="ru-RU" sz="2000" b="1" dirty="0">
              <a:solidFill>
                <a:schemeClr val="bg1"/>
              </a:solidFill>
              <a:latin typeface="Candara" panose="020E0502030303020204" pitchFamily="34" charset="0"/>
              <a:ea typeface="PF DinDisplay Pro" charset="0"/>
              <a:cs typeface="PF DinDisplay Pro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1572096"/>
            <a:ext cx="9144000" cy="2312501"/>
          </a:xfrm>
          <a:prstGeom prst="rect">
            <a:avLst/>
          </a:prstGeom>
          <a:solidFill>
            <a:schemeClr val="bg1">
              <a:lumMod val="85000"/>
              <a:alpha val="4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559" y="1935073"/>
            <a:ext cx="3039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PF DinDisplay Pro" charset="0"/>
                <a:ea typeface="PF DinDisplay Pro" charset="0"/>
                <a:cs typeface="PF DinDisplay Pro" charset="0"/>
              </a:rPr>
              <a:t>2007 год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PF DinDisplay Pro" charset="0"/>
              <a:ea typeface="PF DinDisplay Pro" charset="0"/>
              <a:cs typeface="PF DinDisplay Pro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5559" y="2592984"/>
            <a:ext cx="3039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latin typeface="PF DinDisplay Pro" charset="0"/>
                <a:ea typeface="PF DinDisplay Pro" charset="0"/>
                <a:cs typeface="PF DinDisplay Pro" charset="0"/>
              </a:rPr>
              <a:t>5 268</a:t>
            </a:r>
            <a:endParaRPr lang="ru-RU" sz="4400" b="1" dirty="0">
              <a:solidFill>
                <a:schemeClr val="accent6">
                  <a:lumMod val="75000"/>
                </a:schemeClr>
              </a:solidFill>
              <a:latin typeface="PF DinDisplay Pro" charset="0"/>
              <a:ea typeface="PF DinDisplay Pro" charset="0"/>
              <a:cs typeface="PF DinDisplay Pro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89154" y="1935073"/>
            <a:ext cx="3039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PF DinDisplay Pro" charset="0"/>
                <a:ea typeface="PF DinDisplay Pro" charset="0"/>
                <a:cs typeface="PF DinDisplay Pro" charset="0"/>
              </a:rPr>
              <a:t>2017 год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PF DinDisplay Pro" charset="0"/>
              <a:ea typeface="PF DinDisplay Pro" charset="0"/>
              <a:cs typeface="PF DinDisplay Pro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89154" y="2592984"/>
            <a:ext cx="3039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latin typeface="PF DinDisplay Pro" charset="0"/>
                <a:ea typeface="PF DinDisplay Pro" charset="0"/>
                <a:cs typeface="PF DinDisplay Pro" charset="0"/>
              </a:rPr>
              <a:t>73 129</a:t>
            </a:r>
            <a:endParaRPr lang="ru-RU" sz="4400" b="1" dirty="0">
              <a:solidFill>
                <a:schemeClr val="accent6">
                  <a:lumMod val="75000"/>
                </a:schemeClr>
              </a:solidFill>
              <a:latin typeface="PF DinDisplay Pro" charset="0"/>
              <a:ea typeface="PF DinDisplay Pro" charset="0"/>
              <a:cs typeface="PF DinDisplay Pro" charset="0"/>
            </a:endParaRPr>
          </a:p>
        </p:txBody>
      </p:sp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937" y="1923279"/>
            <a:ext cx="1901782" cy="1853074"/>
          </a:xfrm>
          <a:prstGeom prst="rect">
            <a:avLst/>
          </a:prstGeom>
        </p:spPr>
      </p:pic>
      <p:pic>
        <p:nvPicPr>
          <p:cNvPr id="23" name="Picture 1" descr="H:\На флэш\фото для презентации\фото-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0553" y="4114255"/>
            <a:ext cx="2830912" cy="2357602"/>
          </a:xfrm>
          <a:prstGeom prst="rect">
            <a:avLst/>
          </a:prstGeom>
          <a:noFill/>
        </p:spPr>
      </p:pic>
      <p:pic>
        <p:nvPicPr>
          <p:cNvPr id="24" name="Рисунок 7"/>
          <p:cNvPicPr>
            <a:picLocks noChangeAspect="1"/>
          </p:cNvPicPr>
          <p:nvPr/>
        </p:nvPicPr>
        <p:blipFill rotWithShape="1">
          <a:blip r:embed="rId5" cstate="print"/>
          <a:srcRect l="7476" t="12201"/>
          <a:stretch/>
        </p:blipFill>
        <p:spPr>
          <a:xfrm>
            <a:off x="1401289" y="4114255"/>
            <a:ext cx="2744676" cy="235760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Изображение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553" y="4001069"/>
            <a:ext cx="3022148" cy="2727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Изображение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64" y="4001068"/>
            <a:ext cx="3132090" cy="268489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93270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74031"/>
            <a:ext cx="8229600" cy="755686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4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Оказание медицинской помощи на месторождениях</a:t>
            </a:r>
            <a:r>
              <a:rPr lang="ru-RU" sz="2400" b="1" dirty="0">
                <a:solidFill>
                  <a:srgbClr val="31B6FD">
                    <a:lumMod val="50000"/>
                  </a:srgbClr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/>
            </a:r>
            <a:br>
              <a:rPr lang="ru-RU" sz="2400" b="1" dirty="0">
                <a:solidFill>
                  <a:srgbClr val="31B6FD">
                    <a:lumMod val="50000"/>
                  </a:srgbClr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</a:br>
            <a:endParaRPr lang="ru-RU" sz="32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274751" y="834750"/>
            <a:ext cx="1882502" cy="2575056"/>
            <a:chOff x="1101217" y="1376830"/>
            <a:chExt cx="2769399" cy="2486540"/>
          </a:xfrm>
        </p:grpSpPr>
        <p:sp>
          <p:nvSpPr>
            <p:cNvPr id="5" name="TextBox 4"/>
            <p:cNvSpPr txBox="1"/>
            <p:nvPr/>
          </p:nvSpPr>
          <p:spPr>
            <a:xfrm>
              <a:off x="1101217" y="2262932"/>
              <a:ext cx="2769399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Оказание первой </a:t>
              </a:r>
              <a:endParaRPr lang="ru-RU" sz="14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endParaRPr>
            </a:p>
            <a:p>
              <a:pPr algn="ctr"/>
              <a:r>
                <a:rPr lang="ru-RU" sz="1400" b="1" dirty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м</a:t>
              </a:r>
              <a:r>
                <a:rPr lang="ru-RU" sz="1400" b="1" dirty="0" smtClean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едицинской  </a:t>
              </a:r>
              <a:r>
                <a:rPr lang="ru-RU" sz="1400" b="1" dirty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помощи </a:t>
              </a:r>
              <a:r>
                <a:rPr lang="ru-RU" sz="1400" b="1" dirty="0" smtClean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и  </a:t>
              </a:r>
              <a:r>
                <a:rPr lang="ru-RU" sz="1400" b="1" dirty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доврачебной неотложной </a:t>
              </a:r>
              <a:endParaRPr lang="ru-RU" sz="14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endParaRPr>
            </a:p>
            <a:p>
              <a:pPr algn="ctr"/>
              <a:r>
                <a:rPr lang="ru-RU" sz="1400" b="1" dirty="0" smtClean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медицинской помощи</a:t>
              </a:r>
              <a:endParaRPr lang="ru-RU" sz="1400" b="1" dirty="0">
                <a:latin typeface="Candara" panose="020E0502030303020204" pitchFamily="34" charset="0"/>
                <a:ea typeface="PF DinDisplay Pro" charset="0"/>
                <a:cs typeface="PF DinDisplay Pro" charset="0"/>
              </a:endParaRPr>
            </a:p>
          </p:txBody>
        </p:sp>
        <p:pic>
          <p:nvPicPr>
            <p:cNvPr id="6" name="Изображение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4386" y="1376830"/>
              <a:ext cx="926163" cy="810865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2061716" y="834751"/>
            <a:ext cx="1909781" cy="2877368"/>
            <a:chOff x="4364845" y="1308415"/>
            <a:chExt cx="2291328" cy="3206664"/>
          </a:xfrm>
        </p:grpSpPr>
        <p:sp>
          <p:nvSpPr>
            <p:cNvPr id="8" name="TextBox 7"/>
            <p:cNvSpPr txBox="1"/>
            <p:nvPr/>
          </p:nvSpPr>
          <p:spPr>
            <a:xfrm>
              <a:off x="4364845" y="2331077"/>
              <a:ext cx="2291328" cy="2184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Вакцинация </a:t>
              </a:r>
              <a:r>
                <a:rPr lang="ru-RU" sz="1400" b="1" dirty="0" smtClean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персонала по эпидемическим </a:t>
              </a:r>
              <a:r>
                <a:rPr lang="ru-RU" sz="1400" b="1" dirty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показаниям </a:t>
              </a:r>
              <a:r>
                <a:rPr lang="ru-RU" sz="1400" b="1" dirty="0" smtClean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 против клещевого энцефалита, гриппа и туляремии</a:t>
              </a:r>
              <a:endParaRPr lang="ru-RU" sz="1400" b="1" dirty="0">
                <a:latin typeface="Candara" panose="020E0502030303020204" pitchFamily="34" charset="0"/>
                <a:ea typeface="PF DinDisplay Pro" charset="0"/>
                <a:cs typeface="PF DinDisplay Pro" charset="0"/>
              </a:endParaRPr>
            </a:p>
          </p:txBody>
        </p:sp>
        <p:pic>
          <p:nvPicPr>
            <p:cNvPr id="9" name="Изображение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7428" y="1308415"/>
              <a:ext cx="926164" cy="926163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3742023" y="807779"/>
            <a:ext cx="1810501" cy="2573976"/>
            <a:chOff x="8391134" y="1386571"/>
            <a:chExt cx="2451247" cy="2044722"/>
          </a:xfrm>
        </p:grpSpPr>
        <p:sp>
          <p:nvSpPr>
            <p:cNvPr id="11" name="TextBox 10"/>
            <p:cNvSpPr txBox="1"/>
            <p:nvPr/>
          </p:nvSpPr>
          <p:spPr>
            <a:xfrm>
              <a:off x="8391134" y="2331077"/>
              <a:ext cx="2451247" cy="1100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Организация </a:t>
              </a:r>
              <a:r>
                <a:rPr lang="ru-RU" sz="1400" b="1" dirty="0" smtClean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санитарно-</a:t>
              </a:r>
            </a:p>
            <a:p>
              <a:pPr algn="ctr"/>
              <a:r>
                <a:rPr lang="ru-RU" sz="1400" b="1" dirty="0" smtClean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авиационной </a:t>
              </a:r>
              <a:r>
                <a:rPr lang="ru-RU" sz="1400" b="1" dirty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эвакуации </a:t>
              </a:r>
              <a:endParaRPr lang="ru-RU" sz="14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endParaRPr>
            </a:p>
            <a:p>
              <a:pPr algn="ctr"/>
              <a:r>
                <a:rPr lang="ru-RU" sz="1400" b="1" dirty="0" smtClean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в </a:t>
              </a:r>
              <a:r>
                <a:rPr lang="ru-RU" sz="1400" b="1" dirty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экстренных </a:t>
              </a:r>
              <a:r>
                <a:rPr lang="ru-RU" sz="1400" b="1" dirty="0">
                  <a:ea typeface="PF DinDisplay Pro" charset="0"/>
                  <a:cs typeface="PF DinDisplay Pro" charset="0"/>
                </a:rPr>
                <a:t>случая</a:t>
              </a:r>
              <a:r>
                <a:rPr lang="ru-RU" sz="1400" dirty="0">
                  <a:ea typeface="PF DinDisplay Pro" charset="0"/>
                  <a:cs typeface="PF DinDisplay Pro" charset="0"/>
                </a:rPr>
                <a:t>х</a:t>
              </a:r>
            </a:p>
          </p:txBody>
        </p:sp>
        <p:pic>
          <p:nvPicPr>
            <p:cNvPr id="12" name="Изображение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4456" y="1386571"/>
              <a:ext cx="1333615" cy="930038"/>
            </a:xfrm>
            <a:prstGeom prst="rect">
              <a:avLst/>
            </a:prstGeom>
          </p:spPr>
        </p:pic>
      </p:grpSp>
      <p:pic>
        <p:nvPicPr>
          <p:cNvPr id="13" name="Изображение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524" y="956925"/>
            <a:ext cx="1041882" cy="9399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65266" y="1924853"/>
            <a:ext cx="19460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Проведение предрейсовых и послерейсовых, предсменных и послесменных медицинских осмотров работников</a:t>
            </a:r>
            <a:endParaRPr lang="ru-RU" sz="1400" b="1" dirty="0">
              <a:latin typeface="Candara" panose="020E0502030303020204" pitchFamily="34" charset="0"/>
              <a:ea typeface="PF DinDisplay Pro" charset="0"/>
              <a:cs typeface="PF DinDisplay Pro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878472" y="900625"/>
            <a:ext cx="1992573" cy="3243065"/>
            <a:chOff x="4982073" y="3902761"/>
            <a:chExt cx="2153513" cy="3243065"/>
          </a:xfrm>
        </p:grpSpPr>
        <p:sp>
          <p:nvSpPr>
            <p:cNvPr id="16" name="TextBox 15"/>
            <p:cNvSpPr txBox="1"/>
            <p:nvPr/>
          </p:nvSpPr>
          <p:spPr>
            <a:xfrm>
              <a:off x="4982073" y="4899057"/>
              <a:ext cx="215351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Проведение </a:t>
              </a:r>
              <a:endParaRPr lang="ru-RU" sz="14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endParaRPr>
            </a:p>
            <a:p>
              <a:pPr algn="ctr"/>
              <a:r>
                <a:rPr lang="ru-RU" sz="1400" b="1" dirty="0" smtClean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 </a:t>
              </a:r>
              <a:r>
                <a:rPr lang="ru-RU" sz="1400" b="1" dirty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профилактических </a:t>
              </a:r>
              <a:endParaRPr lang="ru-RU" sz="14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endParaRPr>
            </a:p>
            <a:p>
              <a:pPr algn="ctr"/>
              <a:r>
                <a:rPr lang="ru-RU" sz="1400" b="1" dirty="0" smtClean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и </a:t>
              </a:r>
              <a:r>
                <a:rPr lang="ru-RU" sz="1400" b="1" dirty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оздоровительных </a:t>
              </a:r>
              <a:endParaRPr lang="ru-RU" sz="14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endParaRPr>
            </a:p>
            <a:p>
              <a:pPr algn="ctr"/>
              <a:r>
                <a:rPr lang="ru-RU" sz="1400" b="1" dirty="0" smtClean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мероприятий</a:t>
              </a:r>
              <a:r>
                <a:rPr lang="ru-RU" sz="1400" b="1" dirty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, </a:t>
              </a:r>
              <a:endParaRPr lang="ru-RU" sz="14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endParaRPr>
            </a:p>
            <a:p>
              <a:pPr algn="ctr"/>
              <a:r>
                <a:rPr lang="ru-RU" sz="1400" b="1" dirty="0" smtClean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санитарно-</a:t>
              </a:r>
            </a:p>
            <a:p>
              <a:pPr algn="ctr"/>
              <a:r>
                <a:rPr lang="ru-RU" sz="1400" b="1" dirty="0" smtClean="0">
                  <a:latin typeface="Candara" panose="020E0502030303020204" pitchFamily="34" charset="0"/>
                  <a:ea typeface="PF DinDisplay Pro" charset="0"/>
                  <a:cs typeface="PF DinDisplay Pro" charset="0"/>
                </a:rPr>
                <a:t>просветительной работы</a:t>
              </a:r>
              <a:endParaRPr lang="ru-RU" sz="1400" b="1" dirty="0">
                <a:latin typeface="Candara" panose="020E0502030303020204" pitchFamily="34" charset="0"/>
                <a:ea typeface="PF DinDisplay Pro" charset="0"/>
                <a:cs typeface="PF DinDisplay Pro" charset="0"/>
              </a:endParaRPr>
            </a:p>
          </p:txBody>
        </p:sp>
        <p:pic>
          <p:nvPicPr>
            <p:cNvPr id="17" name="Изображение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9537" y="3902761"/>
              <a:ext cx="1232919" cy="890721"/>
            </a:xfrm>
            <a:prstGeom prst="rect">
              <a:avLst/>
            </a:prstGeom>
          </p:spPr>
        </p:pic>
      </p:grpSp>
      <p:sp>
        <p:nvSpPr>
          <p:cNvPr id="18" name="Прямоугольник 17"/>
          <p:cNvSpPr/>
          <p:nvPr/>
        </p:nvSpPr>
        <p:spPr>
          <a:xfrm>
            <a:off x="274751" y="3712119"/>
            <a:ext cx="8786812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36 </a:t>
            </a:r>
            <a:r>
              <a:rPr lang="ru-RU" sz="1500" b="1" dirty="0" smtClean="0"/>
              <a:t>сотрудников Центра профессиональной патологии обеспечивают работу</a:t>
            </a:r>
          </a:p>
          <a:p>
            <a:r>
              <a:rPr lang="ru-RU" sz="1500" b="1" dirty="0" smtClean="0"/>
              <a:t>15 здравпунктов на следующих месторождениях:</a:t>
            </a:r>
            <a:endParaRPr lang="ru-RU" sz="1500" b="1" dirty="0"/>
          </a:p>
          <a:p>
            <a:r>
              <a:rPr lang="ru-RU" sz="1500" b="1" dirty="0"/>
              <a:t>9 </a:t>
            </a:r>
            <a:r>
              <a:rPr lang="ru-RU" sz="1500" b="1" dirty="0" smtClean="0"/>
              <a:t>здравпунктов  на </a:t>
            </a:r>
            <a:r>
              <a:rPr lang="ru-RU" sz="1500" b="1" dirty="0"/>
              <a:t>ООО «Газпромнефть – </a:t>
            </a:r>
            <a:r>
              <a:rPr lang="ru-RU" sz="1500" b="1" dirty="0" err="1"/>
              <a:t>Хантос</a:t>
            </a:r>
            <a:r>
              <a:rPr lang="ru-RU" sz="1500" b="1" dirty="0" smtClean="0"/>
              <a:t>»;</a:t>
            </a:r>
            <a:endParaRPr lang="ru-RU" sz="1500" b="1" dirty="0"/>
          </a:p>
          <a:p>
            <a:r>
              <a:rPr lang="ru-RU" sz="1500" b="1" dirty="0"/>
              <a:t>2 здравпункта ОАО «НАК» АКИ – ОТЫР</a:t>
            </a:r>
            <a:r>
              <a:rPr lang="ru-RU" sz="1500" b="1" dirty="0" smtClean="0"/>
              <a:t>»;</a:t>
            </a:r>
            <a:endParaRPr lang="ru-RU" sz="1500" b="1" dirty="0"/>
          </a:p>
          <a:p>
            <a:r>
              <a:rPr lang="ru-RU" sz="1500" b="1" dirty="0"/>
              <a:t>1 здравпункт ПАО НК «Русснефть</a:t>
            </a:r>
            <a:r>
              <a:rPr lang="ru-RU" sz="1500" b="1" dirty="0" smtClean="0"/>
              <a:t>»;</a:t>
            </a:r>
            <a:endParaRPr lang="ru-RU" sz="1500" b="1" dirty="0"/>
          </a:p>
          <a:p>
            <a:r>
              <a:rPr lang="ru-RU" sz="1500" b="1" dirty="0"/>
              <a:t>2 здравпункта Буровая компания «Евразия</a:t>
            </a:r>
            <a:r>
              <a:rPr lang="ru-RU" sz="1500" b="1" dirty="0" smtClean="0"/>
              <a:t>»;</a:t>
            </a:r>
            <a:endParaRPr lang="ru-RU" sz="1500" b="1" dirty="0"/>
          </a:p>
          <a:p>
            <a:r>
              <a:rPr lang="ru-RU" sz="1500" b="1" dirty="0"/>
              <a:t>1 здравпункт, круглосуточный, </a:t>
            </a:r>
            <a:r>
              <a:rPr lang="ru-RU" sz="1500" b="1" dirty="0" smtClean="0"/>
              <a:t>на </a:t>
            </a:r>
            <a:r>
              <a:rPr lang="ru-RU" sz="1500" b="1" dirty="0"/>
              <a:t>Южно-Приобском </a:t>
            </a:r>
            <a:r>
              <a:rPr lang="ru-RU" sz="1500" b="1" dirty="0" smtClean="0"/>
              <a:t>месторождении.</a:t>
            </a:r>
          </a:p>
          <a:p>
            <a:endParaRPr lang="ru-RU" sz="1500" b="1" dirty="0" smtClean="0"/>
          </a:p>
          <a:p>
            <a:r>
              <a:rPr lang="ru-RU" sz="1500" b="1" dirty="0" smtClean="0"/>
              <a:t>Ежегодно </a:t>
            </a:r>
            <a:r>
              <a:rPr lang="ru-RU" sz="1500" b="1" dirty="0" smtClean="0"/>
              <a:t>работники здравпунктов месторождений проводят более </a:t>
            </a:r>
          </a:p>
          <a:p>
            <a:r>
              <a:rPr lang="ru-RU" sz="1500" b="1" dirty="0" smtClean="0"/>
              <a:t>300 000 </a:t>
            </a:r>
            <a:r>
              <a:rPr lang="ru-RU" sz="1500" b="1" dirty="0"/>
              <a:t>предсменных, предрейсовых и послесменных, </a:t>
            </a:r>
            <a:endParaRPr lang="ru-RU" sz="1500" b="1" dirty="0" smtClean="0"/>
          </a:p>
          <a:p>
            <a:r>
              <a:rPr lang="ru-RU" sz="1500" b="1" dirty="0" smtClean="0"/>
              <a:t>послерейсовых </a:t>
            </a:r>
            <a:r>
              <a:rPr lang="ru-RU" sz="1500" b="1" dirty="0"/>
              <a:t>медицинских осмотров</a:t>
            </a:r>
          </a:p>
          <a:p>
            <a:r>
              <a:rPr lang="ru-RU" dirty="0"/>
              <a:t> </a:t>
            </a:r>
          </a:p>
        </p:txBody>
      </p:sp>
      <p:pic>
        <p:nvPicPr>
          <p:cNvPr id="6147" name="Picture 3" descr="K:\Медицинская часть\Ашмарина\Анастасие Владимировне отчет\БСО\31.08.2018 Фельдшерский пункт\764A969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62" y="4040603"/>
            <a:ext cx="2552132" cy="219642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63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86" y="3684896"/>
            <a:ext cx="2952334" cy="295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15749"/>
            <a:ext cx="8229600" cy="976122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800" b="1" dirty="0" smtClean="0">
                <a:solidFill>
                  <a:schemeClr val="tx1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Автономное учреждение </a:t>
            </a:r>
            <a:r>
              <a:rPr lang="ru-RU" sz="2800" b="1" dirty="0">
                <a:solidFill>
                  <a:schemeClr val="tx1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ХМАО – Югры</a:t>
            </a:r>
            <a:br>
              <a:rPr lang="ru-RU" sz="2800" b="1" dirty="0">
                <a:solidFill>
                  <a:schemeClr val="tx1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</a:br>
            <a:r>
              <a:rPr lang="ru-RU" sz="2800" b="1" dirty="0">
                <a:solidFill>
                  <a:schemeClr val="tx1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 «Центр профессиональной патологии</a:t>
            </a:r>
            <a:r>
              <a:rPr lang="ru-RU" sz="2800" b="1" dirty="0" smtClean="0">
                <a:solidFill>
                  <a:schemeClr val="tx1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» </a:t>
            </a:r>
            <a:r>
              <a:rPr lang="ru-RU" sz="2800" b="1" dirty="0">
                <a:solidFill>
                  <a:schemeClr val="tx1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</a:br>
            <a:endParaRPr lang="ru-RU" sz="2800" b="1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64686" y="1867133"/>
            <a:ext cx="59701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Candara" panose="020E0502030303020204" pitchFamily="34" charset="0"/>
                <a:ea typeface="Times New Roman"/>
              </a:rPr>
              <a:t> - создано во исполнение Распоряжения Правительства </a:t>
            </a:r>
            <a:r>
              <a:rPr lang="ru-RU" b="1" dirty="0">
                <a:latin typeface="Candara" panose="020E0502030303020204" pitchFamily="34" charset="0"/>
                <a:ea typeface="Times New Roman"/>
              </a:rPr>
              <a:t>автономного округа  от 20 сентября 2006 года № 382-рп в целях оказания специализированной медицинской помощи жителям региона, </a:t>
            </a:r>
            <a:r>
              <a:rPr lang="ru-RU" b="1" dirty="0" smtClean="0">
                <a:latin typeface="Candara" panose="020E0502030303020204" pitchFamily="34" charset="0"/>
                <a:ea typeface="Times New Roman"/>
              </a:rPr>
              <a:t>занятым </a:t>
            </a:r>
            <a:r>
              <a:rPr lang="ru-RU" b="1" dirty="0">
                <a:latin typeface="Candara" panose="020E0502030303020204" pitchFamily="34" charset="0"/>
                <a:ea typeface="Times New Roman"/>
              </a:rPr>
              <a:t>на работах с вредными и (или) опасными </a:t>
            </a:r>
            <a:r>
              <a:rPr lang="ru-RU" b="1" dirty="0" smtClean="0">
                <a:latin typeface="Candara" panose="020E0502030303020204" pitchFamily="34" charset="0"/>
                <a:ea typeface="Times New Roman"/>
              </a:rPr>
              <a:t>веществами и </a:t>
            </a:r>
            <a:r>
              <a:rPr lang="ru-RU" b="1" dirty="0">
                <a:latin typeface="Candara" panose="020E0502030303020204" pitchFamily="34" charset="0"/>
                <a:ea typeface="Times New Roman"/>
              </a:rPr>
              <a:t>производственными </a:t>
            </a:r>
            <a:r>
              <a:rPr lang="ru-RU" b="1" dirty="0" smtClean="0">
                <a:latin typeface="Candara" panose="020E0502030303020204" pitchFamily="34" charset="0"/>
                <a:ea typeface="Times New Roman"/>
              </a:rPr>
              <a:t>факторами;</a:t>
            </a:r>
          </a:p>
          <a:p>
            <a:pPr marL="342900" indent="-342900" algn="just">
              <a:buFontTx/>
              <a:buChar char="-"/>
            </a:pPr>
            <a:r>
              <a:rPr lang="ru-RU" b="1" dirty="0" smtClean="0">
                <a:latin typeface="Candara" panose="020E0502030303020204" pitchFamily="34" charset="0"/>
                <a:ea typeface="Times New Roman"/>
              </a:rPr>
              <a:t>является </a:t>
            </a:r>
            <a:r>
              <a:rPr lang="ru-RU" b="1" dirty="0" smtClean="0">
                <a:latin typeface="Candara" panose="020E0502030303020204" pitchFamily="34" charset="0"/>
                <a:ea typeface="Times New Roman"/>
              </a:rPr>
              <a:t>медицинской </a:t>
            </a:r>
            <a:r>
              <a:rPr lang="ru-RU" b="1" dirty="0" smtClean="0">
                <a:latin typeface="Candara" panose="020E0502030303020204" pitchFamily="34" charset="0"/>
                <a:ea typeface="Times New Roman"/>
              </a:rPr>
              <a:t>организацией, осуществляющей деятельность по профессиональной патологии в части проведения углубленных медицинских осмотров, экспертизы </a:t>
            </a:r>
            <a:r>
              <a:rPr lang="ru-RU" b="1" dirty="0">
                <a:latin typeface="Candara" panose="020E0502030303020204" pitchFamily="34" charset="0"/>
                <a:ea typeface="Times New Roman"/>
              </a:rPr>
              <a:t>связи заболевания с </a:t>
            </a:r>
            <a:r>
              <a:rPr lang="ru-RU" b="1" dirty="0" smtClean="0">
                <a:latin typeface="Candara" panose="020E0502030303020204" pitchFamily="34" charset="0"/>
                <a:ea typeface="Times New Roman"/>
              </a:rPr>
              <a:t>профессией в </a:t>
            </a:r>
            <a:r>
              <a:rPr lang="ru-RU" b="1" dirty="0">
                <a:latin typeface="Candara" panose="020E0502030303020204" pitchFamily="34" charset="0"/>
                <a:ea typeface="Times New Roman"/>
              </a:rPr>
              <a:t>Ханты-Мансийском </a:t>
            </a:r>
            <a:r>
              <a:rPr lang="ru-RU" b="1" dirty="0" smtClean="0">
                <a:latin typeface="Candara" panose="020E0502030303020204" pitchFamily="34" charset="0"/>
                <a:ea typeface="Times New Roman"/>
              </a:rPr>
              <a:t>автономном округе, а также организационно-методическим центром, координирующим </a:t>
            </a:r>
            <a:r>
              <a:rPr lang="ru-RU" b="1" dirty="0">
                <a:latin typeface="Candara" panose="020E0502030303020204" pitchFamily="34" charset="0"/>
                <a:ea typeface="Times New Roman"/>
              </a:rPr>
              <a:t>мероприятий по профилактике профессиональных заболеваний, сбору статистической информации о состоянии здоровья работающего </a:t>
            </a:r>
            <a:r>
              <a:rPr lang="ru-RU" b="1" dirty="0" smtClean="0">
                <a:latin typeface="Candara" panose="020E0502030303020204" pitchFamily="34" charset="0"/>
                <a:ea typeface="Times New Roman"/>
              </a:rPr>
              <a:t>населения ХМАО - Югры</a:t>
            </a:r>
            <a:endParaRPr lang="ru-RU" b="1" dirty="0">
              <a:latin typeface="Candara" panose="020E0502030303020204" pitchFamily="34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1915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74805"/>
            <a:ext cx="8229600" cy="1252728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28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Сентябрь 2018 года - открыт здравпункт на Приобском нефтяном месторождений</a:t>
            </a:r>
            <a:br>
              <a:rPr lang="ru-RU" sz="28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</a:br>
            <a:endParaRPr lang="ru-RU" sz="2800" dirty="0"/>
          </a:p>
        </p:txBody>
      </p:sp>
      <p:pic>
        <p:nvPicPr>
          <p:cNvPr id="2050" name="Picture 2" descr="K:\Медицинская часть\Ашмарина\Анастасие Владимировне отчет\БСО\31.08.2018 Фельдшерский пункт\764A96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16545"/>
            <a:ext cx="4914900" cy="32698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K:\Медицинская часть\Ашмарина\Анастасие Владимировне отчет\БСО\31.08.2018 Фельдшерский пункт\764A96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"/>
          <a:stretch/>
        </p:blipFill>
        <p:spPr bwMode="auto">
          <a:xfrm>
            <a:off x="4790364" y="3743324"/>
            <a:ext cx="4217157" cy="292929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98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324092"/>
            <a:ext cx="582441" cy="6403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83075" y="324140"/>
            <a:ext cx="4631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+mj-lt"/>
                <a:ea typeface="PF DinDisplay Pro" charset="0"/>
                <a:cs typeface="PF DinDisplay Pro" charset="0"/>
              </a:rPr>
              <a:t>Наши партнеры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+mj-lt"/>
              <a:ea typeface="PF DinDisplay Pro" charset="0"/>
              <a:cs typeface="PF DinDisplay Pro" charset="0"/>
            </a:endParaRPr>
          </a:p>
        </p:txBody>
      </p:sp>
      <p:pic>
        <p:nvPicPr>
          <p:cNvPr id="21" name="Изображени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55" y="1111089"/>
            <a:ext cx="892026" cy="1036673"/>
          </a:xfrm>
          <a:prstGeom prst="rect">
            <a:avLst/>
          </a:prstGeom>
        </p:spPr>
      </p:pic>
      <p:pic>
        <p:nvPicPr>
          <p:cNvPr id="23" name="Изображение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36" y="1167710"/>
            <a:ext cx="1300709" cy="971569"/>
          </a:xfrm>
          <a:prstGeom prst="rect">
            <a:avLst/>
          </a:prstGeom>
        </p:spPr>
      </p:pic>
      <p:pic>
        <p:nvPicPr>
          <p:cNvPr id="24" name="Изображение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63" y="1159227"/>
            <a:ext cx="1416714" cy="988534"/>
          </a:xfrm>
          <a:prstGeom prst="rect">
            <a:avLst/>
          </a:prstGeom>
        </p:spPr>
      </p:pic>
      <p:pic>
        <p:nvPicPr>
          <p:cNvPr id="28" name="Изображение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256" y="1154150"/>
            <a:ext cx="1348260" cy="1027246"/>
          </a:xfrm>
          <a:prstGeom prst="rect">
            <a:avLst/>
          </a:prstGeom>
        </p:spPr>
      </p:pic>
      <p:pic>
        <p:nvPicPr>
          <p:cNvPr id="29" name="Изображение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91" y="2373551"/>
            <a:ext cx="1426424" cy="1414130"/>
          </a:xfrm>
          <a:prstGeom prst="rect">
            <a:avLst/>
          </a:prstGeom>
        </p:spPr>
      </p:pic>
      <p:pic>
        <p:nvPicPr>
          <p:cNvPr id="30" name="Изображение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87" y="5284214"/>
            <a:ext cx="1585128" cy="845288"/>
          </a:xfrm>
          <a:prstGeom prst="rect">
            <a:avLst/>
          </a:prstGeom>
        </p:spPr>
      </p:pic>
      <p:pic>
        <p:nvPicPr>
          <p:cNvPr id="31" name="Изображение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34" y="2484790"/>
            <a:ext cx="1515055" cy="1127094"/>
          </a:xfrm>
          <a:prstGeom prst="rect">
            <a:avLst/>
          </a:prstGeom>
        </p:spPr>
      </p:pic>
      <p:pic>
        <p:nvPicPr>
          <p:cNvPr id="32" name="Изображение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20" y="2600086"/>
            <a:ext cx="1385554" cy="976184"/>
          </a:xfrm>
          <a:prstGeom prst="rect">
            <a:avLst/>
          </a:prstGeom>
        </p:spPr>
      </p:pic>
      <p:pic>
        <p:nvPicPr>
          <p:cNvPr id="39" name="Изображение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" y="4013471"/>
            <a:ext cx="1022835" cy="947368"/>
          </a:xfrm>
          <a:prstGeom prst="rect">
            <a:avLst/>
          </a:prstGeom>
        </p:spPr>
      </p:pic>
      <p:pic>
        <p:nvPicPr>
          <p:cNvPr id="40" name="Изображение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66" y="3699380"/>
            <a:ext cx="1780413" cy="1434989"/>
          </a:xfrm>
          <a:prstGeom prst="rect">
            <a:avLst/>
          </a:prstGeom>
        </p:spPr>
      </p:pic>
      <p:pic>
        <p:nvPicPr>
          <p:cNvPr id="41" name="Изображение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944" y="3948912"/>
            <a:ext cx="1552612" cy="848211"/>
          </a:xfrm>
          <a:prstGeom prst="rect">
            <a:avLst/>
          </a:prstGeom>
        </p:spPr>
      </p:pic>
      <p:pic>
        <p:nvPicPr>
          <p:cNvPr id="42" name="Изображение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19" y="4184490"/>
            <a:ext cx="1385555" cy="462281"/>
          </a:xfrm>
          <a:prstGeom prst="rect">
            <a:avLst/>
          </a:prstGeom>
        </p:spPr>
      </p:pic>
      <p:pic>
        <p:nvPicPr>
          <p:cNvPr id="43" name="Изображение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74" y="2181396"/>
            <a:ext cx="1780413" cy="1883052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376887" y="5483171"/>
            <a:ext cx="2989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ООО «НОЯБРЬСК</a:t>
            </a:r>
            <a:br>
              <a:rPr lang="ru-RU" dirty="0" smtClean="0"/>
            </a:br>
            <a:r>
              <a:rPr lang="ru-RU" dirty="0" smtClean="0"/>
              <a:t>ТЕПЛОНЕФТЬ»</a:t>
            </a: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2360279" y="2173497"/>
            <a:ext cx="20835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ПАО «СУРГУТНЕФТЕГАЗ»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731489" y="2179091"/>
            <a:ext cx="2083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ООО «ГАЗПРОМ ТРАНСГАЗ СУРГУТ»</a:t>
            </a:r>
            <a:endParaRPr lang="ru-RU" sz="1000" dirty="0"/>
          </a:p>
        </p:txBody>
      </p:sp>
      <p:sp>
        <p:nvSpPr>
          <p:cNvPr id="47" name="TextBox 46"/>
          <p:cNvSpPr txBox="1"/>
          <p:nvPr/>
        </p:nvSpPr>
        <p:spPr>
          <a:xfrm>
            <a:off x="2533080" y="3611884"/>
            <a:ext cx="20835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ООО «ГАЗПРОМ ПЕРЕРАБОТКА»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731490" y="3612440"/>
            <a:ext cx="20835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ОАО «НАК «АКИ-ОТЫР»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522891" y="4797123"/>
            <a:ext cx="2083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ООО «НОВАТЭК-ПУРОВСКИЙ ЗПК»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808850" y="4797124"/>
            <a:ext cx="20835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ОАО «АРКТИКГАЗ»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522892" y="6173128"/>
            <a:ext cx="20835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ООО «ЮЖНО-ПРИОБСКИЙ ГПЗ»</a:t>
            </a:r>
          </a:p>
        </p:txBody>
      </p:sp>
      <p:pic>
        <p:nvPicPr>
          <p:cNvPr id="52" name="Изображение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456" y="4837729"/>
            <a:ext cx="2449034" cy="181245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6792917" y="5543438"/>
            <a:ext cx="2289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Муниципальные учреждения образования и здравоохранения автономного округа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59996" y="2147761"/>
            <a:ext cx="2083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Правительство автономного округа (департаменты и службы)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31615" y="3611885"/>
            <a:ext cx="20835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ООО «</a:t>
            </a:r>
            <a:r>
              <a:rPr lang="ru-RU" sz="1000" dirty="0" smtClean="0"/>
              <a:t>ГАЗПРОМНЕФТЬ-ХАНТОС</a:t>
            </a:r>
            <a:r>
              <a:rPr lang="ru-RU" sz="1000" dirty="0"/>
              <a:t>»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98910" y="4930600"/>
            <a:ext cx="20835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ООО «АЭРОПОРТ СОВЕТСКИЙ»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77559" y="6176327"/>
            <a:ext cx="20835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ООО «КРС «ЕВРАЗИЯ»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59103" y="2151164"/>
            <a:ext cx="2278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 smtClean="0"/>
              <a:t>ООО «ГАЗПРОМ ТРАНСГАЗ ЮГОРСК»</a:t>
            </a:r>
            <a:endParaRPr lang="ru-RU" sz="1000" dirty="0"/>
          </a:p>
        </p:txBody>
      </p:sp>
      <p:sp>
        <p:nvSpPr>
          <p:cNvPr id="58" name="TextBox 57"/>
          <p:cNvSpPr txBox="1"/>
          <p:nvPr/>
        </p:nvSpPr>
        <p:spPr>
          <a:xfrm>
            <a:off x="6892395" y="4714619"/>
            <a:ext cx="20835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ООО «РН-ЮГАНСКНЕФТЕГАЗ»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896141" y="3576270"/>
            <a:ext cx="20835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/>
              <a:t>ОАО «АЭРОПОРТ СУРГУТ»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6093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67183"/>
            <a:ext cx="9144000" cy="66032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669" y="242226"/>
            <a:ext cx="585000" cy="6484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954" y="207683"/>
            <a:ext cx="87882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Работа по повышению </a:t>
            </a:r>
          </a:p>
          <a:p>
            <a:pPr algn="ctr"/>
            <a:r>
              <a:rPr lang="ru-RU" sz="28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качества оказываемых медицинских услуг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PF DinDisplay Pro" charset="0"/>
              <a:cs typeface="PF DinDisplay Pro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54" y="2517570"/>
            <a:ext cx="1844604" cy="22206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27554" y="1121821"/>
            <a:ext cx="6816446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	</a:t>
            </a:r>
            <a:r>
              <a:rPr lang="ru-RU" sz="15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В </a:t>
            </a:r>
            <a:r>
              <a:rPr lang="ru-RU" sz="1500" b="1" dirty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целях совершенствования организации и </a:t>
            </a:r>
            <a:r>
              <a:rPr lang="ru-RU" sz="15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повышения </a:t>
            </a:r>
            <a:r>
              <a:rPr lang="ru-RU" sz="1500" b="1" dirty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качества оказания профпатологической помощи </a:t>
            </a:r>
            <a:r>
              <a:rPr lang="ru-RU" sz="15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действует приказ Депздрава Югры </a:t>
            </a:r>
            <a:br>
              <a:rPr lang="ru-RU" sz="15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</a:br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«</a:t>
            </a:r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О кураторах медицинских организаций Ханты-Мансийского автономного округа – Югры по профпатологии»</a:t>
            </a:r>
            <a:r>
              <a:rPr lang="ru-RU" sz="1500" b="1" dirty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 №1417 19.12.2016 года. </a:t>
            </a:r>
            <a:endParaRPr lang="ru-RU" sz="1500" b="1" dirty="0" smtClean="0">
              <a:latin typeface="Candara" panose="020E0502030303020204" pitchFamily="34" charset="0"/>
              <a:ea typeface="PF DinDisplay Pro" charset="0"/>
              <a:cs typeface="PF DinDisplay Pro" charset="0"/>
            </a:endParaRPr>
          </a:p>
          <a:p>
            <a:r>
              <a:rPr lang="ru-RU" sz="1500" b="1" dirty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 </a:t>
            </a:r>
            <a:r>
              <a:rPr lang="ru-RU" sz="15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	Отрегулирована </a:t>
            </a:r>
            <a:r>
              <a:rPr lang="ru-RU" sz="1500" b="1" dirty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деятельность врачебных комиссий, разработаны Положения о ВК, созданы подкомиссии ВК по медицинским осмотрам и экспертизе профессиональной пригодности в соответствии с приказами Минздрава </a:t>
            </a:r>
            <a:r>
              <a:rPr lang="ru-RU" sz="15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РФ с </a:t>
            </a:r>
            <a:r>
              <a:rPr lang="ru-RU" sz="1500" b="1" dirty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отражением функций подкомиссий </a:t>
            </a:r>
            <a:r>
              <a:rPr lang="ru-RU" sz="15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и </a:t>
            </a:r>
            <a:r>
              <a:rPr lang="ru-RU" sz="1500" b="1" dirty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разграничением их полномочий, а так же утверждены составы членов </a:t>
            </a:r>
            <a:r>
              <a:rPr lang="ru-RU" sz="15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ВК.</a:t>
            </a:r>
            <a:endParaRPr lang="ru-RU" sz="1500" b="1" dirty="0">
              <a:latin typeface="Candara" panose="020E0502030303020204" pitchFamily="34" charset="0"/>
              <a:ea typeface="PF DinDisplay Pro" charset="0"/>
              <a:cs typeface="PF DinDisplay Pro" charset="0"/>
            </a:endParaRPr>
          </a:p>
          <a:p>
            <a:r>
              <a:rPr lang="ru-RU" sz="15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	Проведен </a:t>
            </a:r>
            <a:r>
              <a:rPr lang="ru-RU" sz="1500" b="1" dirty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анализ работы по вопросам оказания профпатологической помощи, проведения предварительных, периодических, внеочередных медицинских осмотров и экспертизы профессиональной пригодности в 27 медицинских организациях закрепленных территорий.</a:t>
            </a:r>
          </a:p>
          <a:p>
            <a:r>
              <a:rPr lang="ru-RU" sz="15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	Медицинскими организациям  рекомендовано:</a:t>
            </a:r>
          </a:p>
          <a:p>
            <a:pPr marL="285750" indent="-285750">
              <a:buFontTx/>
              <a:buChar char="-"/>
            </a:pPr>
            <a:r>
              <a:rPr lang="ru-RU" sz="15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Обеспечить отбор </a:t>
            </a:r>
            <a:r>
              <a:rPr lang="ru-RU" sz="1500" b="1" dirty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пациентов на экспертизу связи заболевания с </a:t>
            </a:r>
            <a:r>
              <a:rPr lang="ru-RU" sz="15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профессией;</a:t>
            </a:r>
          </a:p>
          <a:p>
            <a:pPr marL="285750" indent="-285750">
              <a:buFontTx/>
              <a:buChar char="-"/>
            </a:pPr>
            <a:r>
              <a:rPr lang="ru-RU" sz="15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Обеспечить отбор </a:t>
            </a:r>
            <a:r>
              <a:rPr lang="ru-RU" sz="1500" b="1" dirty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пациентов с </a:t>
            </a:r>
            <a:r>
              <a:rPr lang="ru-RU" sz="15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профессиональными, производственно </a:t>
            </a:r>
            <a:r>
              <a:rPr lang="ru-RU" sz="1500" b="1" dirty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обусловленными </a:t>
            </a:r>
            <a:r>
              <a:rPr lang="ru-RU" sz="15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заболеваниями и с ранними признаками воздействия вредных производственных факторов </a:t>
            </a:r>
            <a:r>
              <a:rPr lang="ru-RU" sz="1500" b="1" dirty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на стационарное лечение и </a:t>
            </a:r>
            <a:r>
              <a:rPr lang="ru-RU" sz="15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реабилитацию;</a:t>
            </a:r>
          </a:p>
          <a:p>
            <a:pPr marL="285750" indent="-285750">
              <a:buFontTx/>
              <a:buChar char="-"/>
            </a:pPr>
            <a:r>
              <a:rPr lang="ru-RU" sz="15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Обеспечить направление пациентов на проведение  экспертизы профпригодности в </a:t>
            </a:r>
            <a:r>
              <a:rPr lang="ru-RU" sz="1500" b="1" dirty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сложных и конфликтных </a:t>
            </a:r>
            <a:r>
              <a:rPr lang="ru-RU" sz="1500" b="1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случаях в «Центр профессиональной патологии».</a:t>
            </a:r>
            <a:endParaRPr lang="ru-RU" sz="1500" b="1" dirty="0">
              <a:latin typeface="Candara" panose="020E0502030303020204" pitchFamily="34" charset="0"/>
              <a:ea typeface="PF DinDisplay Pro" charset="0"/>
              <a:cs typeface="PF DinDisplay Pro" charset="0"/>
            </a:endParaRPr>
          </a:p>
          <a:p>
            <a:pPr marL="285750" indent="-285750">
              <a:buFontTx/>
              <a:buChar char="-"/>
            </a:pPr>
            <a:endParaRPr lang="ru-RU" b="1" dirty="0">
              <a:latin typeface="Candara" panose="020E0502030303020204" pitchFamily="34" charset="0"/>
              <a:ea typeface="PF DinDisplay Pro" charset="0"/>
              <a:cs typeface="PF DinDisplay Pro" charset="0"/>
            </a:endParaRPr>
          </a:p>
          <a:p>
            <a:pPr marL="285750" indent="-285750">
              <a:buFontTx/>
              <a:buChar char="-"/>
            </a:pPr>
            <a:endParaRPr lang="ru-RU" b="1" dirty="0">
              <a:latin typeface="Candara" panose="020E0502030303020204" pitchFamily="34" charset="0"/>
              <a:ea typeface="PF DinDisplay Pro" charset="0"/>
              <a:cs typeface="PF DinDisplay Pro" charset="0"/>
            </a:endParaRPr>
          </a:p>
          <a:p>
            <a:endParaRPr lang="ru-RU" b="1" dirty="0" smtClean="0">
              <a:latin typeface="Candara" panose="020E0502030303020204" pitchFamily="34" charset="0"/>
              <a:ea typeface="PF DinDisplay Pro" charset="0"/>
              <a:cs typeface="PF DinDisplay Pro" charset="0"/>
            </a:endParaRPr>
          </a:p>
          <a:p>
            <a:endParaRPr lang="en-US" b="1" dirty="0">
              <a:latin typeface="Candara" panose="020E0502030303020204" pitchFamily="34" charset="0"/>
              <a:ea typeface="PF DinDisplay Pro" charset="0"/>
              <a:cs typeface="PF DinDisplay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64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67184"/>
            <a:ext cx="9144000" cy="66271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909" y="324092"/>
            <a:ext cx="562131" cy="6259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6634" y="193262"/>
            <a:ext cx="81043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В целях повышения профессионализма сотрудники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Центра регулярно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принимают участие, в том числе  выступают с докладами, в научно-практических конференциях,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форумах и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симпозиумах окружного, общероссийского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,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международного уровней, проводят ежегодные конференции, семинары на базе учреждения, являются членами Ассоциации врачей и специалистов медицины труда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PF DinDisplay Pro" charset="0"/>
              <a:cs typeface="PF DinDisplay Pro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1830" y="5609745"/>
            <a:ext cx="2903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PF DinDisplay Pro" charset="0"/>
                <a:ea typeface="PF DinDisplay Pro" charset="0"/>
                <a:cs typeface="PF DinDisplay Pro" charset="0"/>
              </a:rPr>
              <a:t>Всероссийский Конгресс </a:t>
            </a:r>
          </a:p>
          <a:p>
            <a:pPr algn="ctr"/>
            <a:r>
              <a:rPr lang="ru-RU" sz="1600" b="1" dirty="0">
                <a:solidFill>
                  <a:schemeClr val="tx2"/>
                </a:solidFill>
                <a:latin typeface="PF DinDisplay Pro" charset="0"/>
                <a:ea typeface="PF DinDisplay Pro" charset="0"/>
                <a:cs typeface="PF DinDisplay Pro" charset="0"/>
              </a:rPr>
              <a:t>«Клиническая </a:t>
            </a:r>
            <a:r>
              <a:rPr lang="ru-RU" sz="1600" b="1" dirty="0" err="1">
                <a:solidFill>
                  <a:schemeClr val="tx2"/>
                </a:solidFill>
                <a:latin typeface="PF DinDisplay Pro" charset="0"/>
                <a:ea typeface="PF DinDisplay Pro" charset="0"/>
                <a:cs typeface="PF DinDisplay Pro" charset="0"/>
              </a:rPr>
              <a:t>электрокардиология</a:t>
            </a:r>
            <a:r>
              <a:rPr lang="ru-RU" sz="1600" b="1" dirty="0">
                <a:solidFill>
                  <a:schemeClr val="tx2"/>
                </a:solidFill>
                <a:latin typeface="PF DinDisplay Pro" charset="0"/>
                <a:ea typeface="PF DinDisplay Pro" charset="0"/>
                <a:cs typeface="PF DinDisplay Pro" charset="0"/>
              </a:rPr>
              <a:t>»</a:t>
            </a:r>
          </a:p>
        </p:txBody>
      </p:sp>
      <p:pic>
        <p:nvPicPr>
          <p:cNvPr id="21" name="Picture 4" descr="C:\Users\User\Desktop\конгрпесс.jpg"/>
          <p:cNvPicPr>
            <a:picLocks noChangeAspect="1" noChangeArrowheads="1"/>
          </p:cNvPicPr>
          <p:nvPr/>
        </p:nvPicPr>
        <p:blipFill>
          <a:blip r:embed="rId3" cstate="print"/>
          <a:srcRect t="6416"/>
          <a:stretch>
            <a:fillRect/>
          </a:stretch>
        </p:blipFill>
        <p:spPr bwMode="auto">
          <a:xfrm>
            <a:off x="481968" y="3022411"/>
            <a:ext cx="2629205" cy="2559191"/>
          </a:xfrm>
          <a:prstGeom prst="rect">
            <a:avLst/>
          </a:prstGeom>
          <a:noFill/>
        </p:spPr>
      </p:pic>
      <p:pic>
        <p:nvPicPr>
          <p:cNvPr id="22" name="Picture 3" descr="C:\Users\User\Desktop\охрана труда.jpg"/>
          <p:cNvPicPr>
            <a:picLocks noChangeAspect="1" noChangeArrowheads="1"/>
          </p:cNvPicPr>
          <p:nvPr/>
        </p:nvPicPr>
        <p:blipFill>
          <a:blip r:embed="rId4" cstate="print"/>
          <a:srcRect l="9062" t="11150" b="10101"/>
          <a:stretch>
            <a:fillRect/>
          </a:stretch>
        </p:blipFill>
        <p:spPr bwMode="auto">
          <a:xfrm>
            <a:off x="3501745" y="3480739"/>
            <a:ext cx="2281538" cy="2559191"/>
          </a:xfrm>
          <a:prstGeom prst="rect">
            <a:avLst/>
          </a:prstGeom>
          <a:noFill/>
        </p:spPr>
      </p:pic>
      <p:pic>
        <p:nvPicPr>
          <p:cNvPr id="23" name="Picture 2" descr="C:\Users\User\Desktop\Чернричук 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6402" y="2938644"/>
            <a:ext cx="2565638" cy="2559191"/>
          </a:xfrm>
          <a:prstGeom prst="rect">
            <a:avLst/>
          </a:prstGeom>
          <a:noFill/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0" y="2938204"/>
            <a:ext cx="3012244" cy="2800660"/>
          </a:xfrm>
          <a:prstGeom prst="rect">
            <a:avLst/>
          </a:prstGeom>
        </p:spPr>
      </p:pic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74" y="3400958"/>
            <a:ext cx="2696665" cy="2795401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718" y="2883365"/>
            <a:ext cx="2907006" cy="280066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430072" y="6123378"/>
            <a:ext cx="2584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PF DinDisplay Pro" charset="0"/>
                <a:ea typeface="PF DinDisplay Pro" charset="0"/>
                <a:cs typeface="PF DinDisplay Pro" charset="0"/>
              </a:rPr>
              <a:t>Всероссийская неделя </a:t>
            </a:r>
            <a:r>
              <a:rPr lang="ru-RU" sz="1600" b="1" dirty="0" smtClean="0">
                <a:solidFill>
                  <a:schemeClr val="tx2"/>
                </a:solidFill>
                <a:latin typeface="PF DinDisplay Pro" charset="0"/>
                <a:ea typeface="PF DinDisplay Pro" charset="0"/>
                <a:cs typeface="PF DinDisplay Pro" charset="0"/>
              </a:rPr>
              <a:t>охраны труда</a:t>
            </a:r>
            <a:r>
              <a:rPr lang="ru-RU" sz="1600" b="1" dirty="0">
                <a:solidFill>
                  <a:schemeClr val="tx2"/>
                </a:solidFill>
                <a:latin typeface="PF DinDisplay Pro" charset="0"/>
                <a:ea typeface="PF DinDisplay Pro" charset="0"/>
                <a:cs typeface="PF DinDisplay Pro" charset="0"/>
              </a:rPr>
              <a:t>, Сочи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59378" y="5601948"/>
            <a:ext cx="2823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PF DinDisplay Pro" charset="0"/>
                <a:ea typeface="PF DinDisplay Pro" charset="0"/>
                <a:cs typeface="PF DinDisplay Pro" charset="0"/>
              </a:rPr>
              <a:t>Российский Конгресс </a:t>
            </a:r>
            <a:r>
              <a:rPr lang="ru-RU" sz="1600" b="1" dirty="0">
                <a:solidFill>
                  <a:schemeClr val="tx2"/>
                </a:solidFill>
                <a:latin typeface="PF DinDisplay Pro" charset="0"/>
                <a:ea typeface="PF DinDisplay Pro" charset="0"/>
                <a:cs typeface="PF DinDisplay Pro" charset="0"/>
              </a:rPr>
              <a:t>лабораторной медицины в Москве</a:t>
            </a:r>
          </a:p>
        </p:txBody>
      </p:sp>
    </p:spTree>
    <p:extLst>
      <p:ext uri="{BB962C8B-B14F-4D97-AF65-F5344CB8AC3E}">
        <p14:creationId xmlns:p14="http://schemas.microsoft.com/office/powerpoint/2010/main" val="6082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Основная перспектива развития автономного учреждения ХМАО – Югры 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«Центр профессиональной патологии»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368135" y="1781299"/>
            <a:ext cx="8490857" cy="3883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     Открытие </a:t>
            </a:r>
            <a:r>
              <a:rPr lang="ru-RU" sz="1600" b="1" dirty="0">
                <a:solidFill>
                  <a:schemeClr val="tx1"/>
                </a:solidFill>
              </a:rPr>
              <a:t>круглосуточного </a:t>
            </a:r>
            <a:r>
              <a:rPr lang="ru-RU" sz="1600" b="1" dirty="0" smtClean="0">
                <a:solidFill>
                  <a:schemeClr val="tx1"/>
                </a:solidFill>
              </a:rPr>
              <a:t>стационара для лечения следующих категорий граждан:</a:t>
            </a:r>
          </a:p>
          <a:p>
            <a:pPr marL="0" indent="0">
              <a:buNone/>
            </a:pPr>
            <a:r>
              <a:rPr lang="ru-RU" sz="1600" b="1" dirty="0" smtClean="0">
                <a:solidFill>
                  <a:schemeClr val="tx1"/>
                </a:solidFill>
              </a:rPr>
              <a:t>- </a:t>
            </a:r>
            <a:r>
              <a:rPr lang="ru-RU" sz="1600" b="1" dirty="0">
                <a:solidFill>
                  <a:schemeClr val="tx1"/>
                </a:solidFill>
              </a:rPr>
              <a:t>лица с установленным диагнозом профессионального заболевания;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</a:rPr>
              <a:t>- лица с предварительным диагнозом профессионального заболевания;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</a:rPr>
              <a:t>- работники, занятые на работах с вредными и (или) опасными веществами и производственными факторами с разовым или многократным превышением предельно допустимой концентрации или предельно допустимого уровня по действующему фактору;</a:t>
            </a:r>
          </a:p>
          <a:p>
            <a:pPr marL="0" indent="0">
              <a:buNone/>
            </a:pPr>
            <a:r>
              <a:rPr lang="ru-RU" sz="1600" b="1" dirty="0">
                <a:solidFill>
                  <a:schemeClr val="tx1"/>
                </a:solidFill>
              </a:rPr>
              <a:t>- лица из групп высокого риска развития профессиональных заболеваний (в случае принятия соответствующего решения врачебной комиссией по проведению обязательных медицинских осмотров</a:t>
            </a:r>
            <a:r>
              <a:rPr lang="ru-RU" sz="1600" b="1" dirty="0" smtClean="0">
                <a:solidFill>
                  <a:schemeClr val="tx1"/>
                </a:solidFill>
              </a:rPr>
              <a:t>);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7"/>
          <a:stretch/>
        </p:blipFill>
        <p:spPr bwMode="auto">
          <a:xfrm>
            <a:off x="2870488" y="4100259"/>
            <a:ext cx="5816312" cy="251726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40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624693"/>
            <a:ext cx="8229600" cy="33147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СПАСИБО ЗА ВНИМАНИЕ!</a:t>
            </a:r>
            <a:br>
              <a:rPr lang="ru-RU" b="1" dirty="0">
                <a:solidFill>
                  <a:schemeClr val="tx1"/>
                </a:solidFill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Изображение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472" y="3646802"/>
            <a:ext cx="2328684" cy="229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0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629" y="5870121"/>
            <a:ext cx="8850737" cy="84431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chemeClr val="tx1"/>
                </a:solidFill>
              </a:rPr>
              <a:t>2007 год – 4 </a:t>
            </a:r>
            <a:r>
              <a:rPr lang="ru-RU" sz="2700" b="1" dirty="0">
                <a:solidFill>
                  <a:schemeClr val="tx1"/>
                </a:solidFill>
              </a:rPr>
              <a:t>кабинета на арендуемых </a:t>
            </a:r>
            <a:r>
              <a:rPr lang="ru-RU" sz="2700" b="1" dirty="0" smtClean="0">
                <a:solidFill>
                  <a:schemeClr val="tx1"/>
                </a:solidFill>
              </a:rPr>
              <a:t>площадях </a:t>
            </a:r>
            <a:br>
              <a:rPr lang="ru-RU" sz="2700" b="1" dirty="0" smtClean="0">
                <a:solidFill>
                  <a:schemeClr val="tx1"/>
                </a:solidFill>
              </a:rPr>
            </a:br>
            <a:r>
              <a:rPr lang="ru-RU" sz="2700" b="1" dirty="0" smtClean="0">
                <a:solidFill>
                  <a:schemeClr val="tx1"/>
                </a:solidFill>
              </a:rPr>
              <a:t>Окружной клинической больницы г. Ханты-Мансийска</a:t>
            </a:r>
            <a:r>
              <a:rPr lang="ru-RU" sz="2700" b="1" dirty="0"/>
              <a:t/>
            </a:r>
            <a:br>
              <a:rPr lang="ru-RU" sz="2700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0581" y="204002"/>
            <a:ext cx="8064273" cy="195270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Развитие материально-технической базы </a:t>
            </a:r>
            <a:br>
              <a:rPr lang="ru-RU" sz="2800" b="1" dirty="0" smtClean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</a:br>
            <a:r>
              <a:rPr lang="ru-RU" sz="2800" b="1" dirty="0" smtClean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автономного учреждения </a:t>
            </a:r>
            <a:r>
              <a:rPr lang="ru-RU" sz="28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ХМАО – </a:t>
            </a:r>
            <a:r>
              <a:rPr lang="ru-RU" sz="2800" b="1" dirty="0" smtClean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Югры</a:t>
            </a:r>
            <a:r>
              <a:rPr lang="ru-RU" sz="28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/>
            </a:r>
            <a:br>
              <a:rPr lang="ru-RU" sz="28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</a:br>
            <a:r>
              <a:rPr lang="ru-RU" sz="28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 «Центр профессиональной патологии</a:t>
            </a:r>
            <a:r>
              <a:rPr lang="ru-RU" sz="2800" b="1" dirty="0" smtClean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» </a:t>
            </a:r>
            <a:r>
              <a:rPr lang="ru-RU" sz="28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/>
            </a:r>
            <a:br>
              <a:rPr lang="ru-RU" sz="28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</a:br>
            <a:endParaRPr lang="ru-RU" sz="2800" dirty="0">
              <a:latin typeface="Candara" panose="020E0502030303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86170F-C43B-43C7-8A4A-519343C5A838}" type="slidenum">
              <a:rPr lang="en-US" smtClean="0">
                <a:solidFill>
                  <a:srgbClr val="073E87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73E87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03" y="2156709"/>
            <a:ext cx="3576872" cy="357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421" y="2156709"/>
            <a:ext cx="3725839" cy="357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10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5282" y="4299045"/>
            <a:ext cx="4410976" cy="2403460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2017 год – </a:t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основное здание;</a:t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здание бактериологической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</a:rPr>
              <a:t>лаборатории;</a:t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здание стационара;</a:t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здание консультативно-диагностической поликлиники в г. Сургут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3300" y="165245"/>
            <a:ext cx="8687065" cy="195270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Развитие материально-технической базы автономного учреждения </a:t>
            </a:r>
            <a:r>
              <a:rPr lang="ru-RU" sz="28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ХМАО – </a:t>
            </a:r>
            <a:r>
              <a:rPr lang="ru-RU" sz="2800" b="1" dirty="0" smtClean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Югры</a:t>
            </a:r>
            <a:r>
              <a:rPr lang="ru-RU" sz="28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/>
            </a:r>
            <a:br>
              <a:rPr lang="ru-RU" sz="28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</a:br>
            <a:r>
              <a:rPr lang="ru-RU" sz="28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 «Центр профессиональной патологии</a:t>
            </a:r>
            <a:r>
              <a:rPr lang="ru-RU" sz="2800" b="1" dirty="0" smtClean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» </a:t>
            </a:r>
            <a:r>
              <a:rPr lang="ru-RU" sz="28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/>
            </a:r>
            <a:br>
              <a:rPr lang="ru-RU" sz="28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</a:br>
            <a:endParaRPr lang="ru-RU" sz="2800" dirty="0">
              <a:latin typeface="Candara" panose="020E0502030303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5" y="1871232"/>
            <a:ext cx="3274833" cy="232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0" y="4299045"/>
            <a:ext cx="3745329" cy="221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4"/>
          <a:stretch/>
        </p:blipFill>
        <p:spPr bwMode="auto">
          <a:xfrm>
            <a:off x="4275117" y="1851932"/>
            <a:ext cx="4311307" cy="232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9371" y="3969874"/>
            <a:ext cx="2173185" cy="324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sz="1400" b="1" dirty="0" smtClean="0"/>
              <a:t>основное здание</a:t>
            </a:r>
            <a:r>
              <a:rPr lang="ru-RU" sz="1400" b="1" dirty="0"/>
              <a:t/>
            </a:r>
            <a:br>
              <a:rPr lang="ru-RU" sz="1400" b="1" dirty="0"/>
            </a:br>
            <a:endParaRPr lang="ru-RU" sz="1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2649" y="6329548"/>
            <a:ext cx="3261116" cy="439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здание </a:t>
            </a:r>
            <a:r>
              <a:rPr lang="ru-RU" sz="1400" b="1" dirty="0"/>
              <a:t>бактериологической лаборатории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409498" y="3866903"/>
            <a:ext cx="2173185" cy="3243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sz="1400" b="1" dirty="0"/>
              <a:t>з</a:t>
            </a:r>
            <a:r>
              <a:rPr lang="ru-RU" sz="1400" b="1" dirty="0" smtClean="0"/>
              <a:t>дание стационара</a:t>
            </a:r>
            <a:r>
              <a:rPr lang="ru-RU" sz="1400" b="1" dirty="0"/>
              <a:t/>
            </a:r>
            <a:br>
              <a:rPr lang="ru-RU" sz="1400" b="1" dirty="0"/>
            </a:b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95241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6163" y="457205"/>
            <a:ext cx="8290832" cy="1747157"/>
          </a:xfrm>
        </p:spPr>
        <p:txBody>
          <a:bodyPr>
            <a:normAutofit fontScale="25000" lnSpcReduction="20000"/>
          </a:bodyPr>
          <a:lstStyle/>
          <a:p>
            <a:pPr lvl="0">
              <a:lnSpc>
                <a:spcPct val="120000"/>
              </a:lnSpc>
              <a:buClr>
                <a:srgbClr val="31B6FD"/>
              </a:buClr>
            </a:pPr>
            <a:r>
              <a:rPr lang="ru-RU" sz="112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Развитие </a:t>
            </a:r>
            <a:r>
              <a:rPr lang="ru-RU" sz="11200" b="1" dirty="0" smtClean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кадрового потенциала  </a:t>
            </a:r>
            <a:br>
              <a:rPr lang="ru-RU" sz="11200" b="1" dirty="0" smtClean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</a:br>
            <a:r>
              <a:rPr lang="ru-RU" sz="11200" b="1" dirty="0" smtClean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автономного </a:t>
            </a:r>
            <a:r>
              <a:rPr lang="ru-RU" sz="112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учреждения </a:t>
            </a:r>
            <a:r>
              <a:rPr lang="ru-RU" sz="11200" b="1" dirty="0" smtClean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ХМАО </a:t>
            </a:r>
            <a:r>
              <a:rPr lang="ru-RU" sz="112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– Югры</a:t>
            </a:r>
            <a:br>
              <a:rPr lang="ru-RU" sz="112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</a:br>
            <a:r>
              <a:rPr lang="ru-RU" sz="112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 «Центр профессиональной патологии» </a:t>
            </a:r>
            <a:br>
              <a:rPr lang="ru-RU" sz="112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</a:br>
            <a:endParaRPr lang="ru-RU" sz="11200" dirty="0">
              <a:latin typeface="Candara" panose="020E0502030303020204" pitchFamily="34" charset="0"/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97389" y="1974817"/>
            <a:ext cx="2660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2007 год</a:t>
            </a:r>
            <a:endParaRPr lang="ru-RU" sz="2800" dirty="0">
              <a:latin typeface="Candara" panose="020E0502030303020204" pitchFamily="34" charset="0"/>
              <a:ea typeface="PF DinDisplay Pro" charset="0"/>
              <a:cs typeface="PF DinDisplay Pro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04" y="2591821"/>
            <a:ext cx="1325430" cy="185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798" y="2613252"/>
            <a:ext cx="154345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78" y="2634683"/>
            <a:ext cx="161314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76" y="2570390"/>
            <a:ext cx="1308968" cy="185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176869" y="1788858"/>
            <a:ext cx="2660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Candara" panose="020E0502030303020204" pitchFamily="34" charset="0"/>
                <a:ea typeface="PF DinDisplay Pro" charset="0"/>
                <a:cs typeface="PF DinDisplay Pro" charset="0"/>
              </a:rPr>
              <a:t>2018 год</a:t>
            </a:r>
            <a:endParaRPr lang="ru-RU" sz="2800" dirty="0">
              <a:latin typeface="Candara" panose="020E0502030303020204" pitchFamily="34" charset="0"/>
              <a:ea typeface="PF DinDisplay Pro" charset="0"/>
              <a:cs typeface="PF DinDisplay Pro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64164" y="4743390"/>
            <a:ext cx="14253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PF DinDisplay Pro" charset="0"/>
                <a:ea typeface="PF DinDisplay Pro" charset="0"/>
                <a:cs typeface="PF DinDisplay Pro" charset="0"/>
              </a:rPr>
              <a:t>124 врача</a:t>
            </a:r>
            <a:endParaRPr lang="ru-RU" sz="2000" b="1" dirty="0">
              <a:solidFill>
                <a:srgbClr val="4E67C8">
                  <a:lumMod val="50000"/>
                </a:srgbClr>
              </a:solidFill>
              <a:latin typeface="PF DinDisplay Pro" charset="0"/>
              <a:ea typeface="PF DinDisplay Pro" charset="0"/>
              <a:cs typeface="PF DinDisplay Pro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8904" y="4743390"/>
            <a:ext cx="14398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PF DinDisplay Pro" charset="0"/>
                <a:ea typeface="PF DinDisplay Pro" charset="0"/>
                <a:cs typeface="PF DinDisplay Pro" charset="0"/>
              </a:rPr>
              <a:t>10 врачей</a:t>
            </a:r>
            <a:endParaRPr lang="ru-RU" sz="2000" b="1" dirty="0">
              <a:solidFill>
                <a:srgbClr val="4E67C8">
                  <a:lumMod val="50000"/>
                </a:srgbClr>
              </a:solidFill>
              <a:latin typeface="PF DinDisplay Pro" charset="0"/>
              <a:ea typeface="PF DinDisplay Pro" charset="0"/>
              <a:cs typeface="PF DinDisplay Pro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30250" y="4943445"/>
            <a:ext cx="35042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PF DinDisplay Pro" charset="0"/>
                <a:ea typeface="PF DinDisplay Pro" charset="0"/>
                <a:cs typeface="PF DinDisplay Pro" charset="0"/>
              </a:rPr>
              <a:t>13 средних</a:t>
            </a:r>
          </a:p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PF DinDisplay Pro" charset="0"/>
                <a:ea typeface="PF DinDisplay Pro" charset="0"/>
                <a:cs typeface="PF DinDisplay Pro" charset="0"/>
              </a:rPr>
              <a:t> медицинских работников</a:t>
            </a:r>
            <a:endParaRPr lang="ru-RU" sz="2000" b="1" dirty="0">
              <a:solidFill>
                <a:srgbClr val="4E67C8">
                  <a:lumMod val="50000"/>
                </a:srgbClr>
              </a:solidFill>
              <a:latin typeface="PF DinDisplay Pro" charset="0"/>
              <a:ea typeface="PF DinDisplay Pro" charset="0"/>
              <a:cs typeface="PF DinDisplay Pro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45762" y="4949355"/>
            <a:ext cx="33361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PF DinDisplay Pro" charset="0"/>
                <a:ea typeface="PF DinDisplay Pro" charset="0"/>
                <a:cs typeface="PF DinDisplay Pro" charset="0"/>
              </a:rPr>
              <a:t>193 средних</a:t>
            </a:r>
          </a:p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PF DinDisplay Pro" charset="0"/>
                <a:ea typeface="PF DinDisplay Pro" charset="0"/>
                <a:cs typeface="PF DinDisplay Pro" charset="0"/>
              </a:rPr>
              <a:t>медицинских работника </a:t>
            </a:r>
            <a:endParaRPr lang="ru-RU" sz="2000" b="1" dirty="0">
              <a:solidFill>
                <a:srgbClr val="4E67C8">
                  <a:lumMod val="50000"/>
                </a:srgbClr>
              </a:solidFill>
              <a:latin typeface="PF DinDisplay Pro" charset="0"/>
              <a:ea typeface="PF DinDisplay Pro" charset="0"/>
              <a:cs typeface="PF DinDisplay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26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06095"/>
            <a:ext cx="8229600" cy="1252728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28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Развитие </a:t>
            </a:r>
            <a:r>
              <a:rPr lang="ru-RU" sz="2800" b="1" dirty="0" smtClean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лечебно-диагностических возможностей</a:t>
            </a:r>
            <a:r>
              <a:rPr lang="ru-RU" sz="28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/>
            </a:r>
            <a:br>
              <a:rPr lang="ru-RU" sz="28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</a:br>
            <a:r>
              <a:rPr lang="ru-RU" sz="2800" b="1" dirty="0" smtClean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в автономном учреждении </a:t>
            </a:r>
            <a:r>
              <a:rPr lang="ru-RU" sz="28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ХМАО – Югры</a:t>
            </a:r>
            <a:br>
              <a:rPr lang="ru-RU" sz="28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</a:br>
            <a:r>
              <a:rPr lang="ru-RU" sz="28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  <a:t> «Центр профессиональной патологии» </a:t>
            </a:r>
            <a:br>
              <a:rPr lang="ru-RU" sz="2800" b="1" dirty="0">
                <a:solidFill>
                  <a:prstClr val="black"/>
                </a:solidFill>
                <a:latin typeface="Candara" panose="020E0502030303020204" pitchFamily="34" charset="0"/>
                <a:ea typeface="PF DinDisplay Pro" charset="0"/>
                <a:cs typeface="PF DinDisplay Pro" charset="0"/>
              </a:rPr>
            </a:br>
            <a:r>
              <a:rPr lang="ru-RU" sz="2800" dirty="0">
                <a:latin typeface="Candara" panose="020E0502030303020204" pitchFamily="34" charset="0"/>
                <a:ea typeface="+mn-ea"/>
                <a:cs typeface="+mn-cs"/>
              </a:rPr>
              <a:t/>
            </a:r>
            <a:br>
              <a:rPr lang="ru-RU" sz="2800" dirty="0">
                <a:latin typeface="Candara" panose="020E0502030303020204" pitchFamily="34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457200" y="1787857"/>
            <a:ext cx="8388350" cy="4929400"/>
          </a:xfrm>
        </p:spPr>
        <p:txBody>
          <a:bodyPr>
            <a:noAutofit/>
          </a:bodyPr>
          <a:lstStyle/>
          <a:p>
            <a:pPr algn="l"/>
            <a:r>
              <a:rPr lang="ru-RU" sz="1450" b="1" dirty="0" smtClean="0">
                <a:solidFill>
                  <a:schemeClr val="tx1"/>
                </a:solidFill>
              </a:rPr>
              <a:t>2007 год</a:t>
            </a:r>
          </a:p>
          <a:p>
            <a:pPr marL="0" indent="0" algn="l">
              <a:buNone/>
            </a:pPr>
            <a:r>
              <a:rPr lang="en-US" sz="1450" b="1" dirty="0" smtClean="0">
                <a:solidFill>
                  <a:schemeClr val="tx1"/>
                </a:solidFill>
              </a:rPr>
              <a:t>- </a:t>
            </a:r>
            <a:r>
              <a:rPr lang="ru-RU" sz="1450" b="1" dirty="0" smtClean="0">
                <a:solidFill>
                  <a:schemeClr val="tx1"/>
                </a:solidFill>
              </a:rPr>
              <a:t>проведение периодических медицинских осмотров (врачи 4 специальностей, клиническая лаборатория, ультразвуковая и функциональная диагностика)</a:t>
            </a:r>
          </a:p>
          <a:p>
            <a:pPr algn="l"/>
            <a:r>
              <a:rPr lang="ru-RU" sz="1450" b="1" dirty="0" smtClean="0">
                <a:solidFill>
                  <a:schemeClr val="tx1"/>
                </a:solidFill>
              </a:rPr>
              <a:t>2017 год </a:t>
            </a:r>
          </a:p>
          <a:p>
            <a:pPr marL="0" indent="0" algn="l">
              <a:buNone/>
            </a:pPr>
            <a:r>
              <a:rPr lang="en-US" sz="1450" b="1" dirty="0" smtClean="0">
                <a:solidFill>
                  <a:prstClr val="black"/>
                </a:solidFill>
                <a:ea typeface="+mj-ea"/>
                <a:cs typeface="+mj-cs"/>
              </a:rPr>
              <a:t>- </a:t>
            </a:r>
            <a:r>
              <a:rPr lang="ru-RU" sz="1450" b="1" dirty="0" smtClean="0">
                <a:solidFill>
                  <a:prstClr val="black"/>
                </a:solidFill>
                <a:ea typeface="+mj-ea"/>
                <a:cs typeface="+mj-cs"/>
              </a:rPr>
              <a:t>оказание </a:t>
            </a:r>
            <a:r>
              <a:rPr lang="ru-RU" sz="1450" b="1" dirty="0">
                <a:solidFill>
                  <a:prstClr val="black"/>
                </a:solidFill>
                <a:ea typeface="+mj-ea"/>
                <a:cs typeface="+mj-cs"/>
              </a:rPr>
              <a:t>специализированной профпатологической амбулаторной помощи больным с профессиональными </a:t>
            </a:r>
            <a:r>
              <a:rPr lang="ru-RU" sz="1450" b="1" dirty="0" smtClean="0">
                <a:solidFill>
                  <a:prstClr val="black"/>
                </a:solidFill>
                <a:ea typeface="+mj-ea"/>
                <a:cs typeface="+mj-cs"/>
              </a:rPr>
              <a:t>заболеваниями, работникам с ранними признаками воздействия вредных производственных факторов;</a:t>
            </a:r>
          </a:p>
          <a:p>
            <a:pPr marL="0" indent="0" algn="l">
              <a:buNone/>
            </a:pPr>
            <a:r>
              <a:rPr lang="en-US" sz="1450" b="1" dirty="0" smtClean="0">
                <a:solidFill>
                  <a:prstClr val="black"/>
                </a:solidFill>
                <a:ea typeface="+mj-ea"/>
                <a:cs typeface="+mj-cs"/>
              </a:rPr>
              <a:t>- </a:t>
            </a:r>
            <a:r>
              <a:rPr lang="ru-RU" sz="1450" b="1" dirty="0" smtClean="0">
                <a:solidFill>
                  <a:prstClr val="black"/>
                </a:solidFill>
                <a:ea typeface="+mj-ea"/>
                <a:cs typeface="+mj-cs"/>
              </a:rPr>
              <a:t>экспертиза </a:t>
            </a:r>
            <a:r>
              <a:rPr lang="ru-RU" sz="1450" b="1" dirty="0">
                <a:solidFill>
                  <a:prstClr val="black"/>
                </a:solidFill>
                <a:ea typeface="+mj-ea"/>
                <a:cs typeface="+mj-cs"/>
              </a:rPr>
              <a:t>связи заболевания с </a:t>
            </a:r>
            <a:r>
              <a:rPr lang="ru-RU" sz="1450" b="1" dirty="0" smtClean="0">
                <a:solidFill>
                  <a:prstClr val="black"/>
                </a:solidFill>
                <a:ea typeface="+mj-ea"/>
                <a:cs typeface="+mj-cs"/>
              </a:rPr>
              <a:t>профессией, экспертиза профессиональной пригодности;</a:t>
            </a:r>
            <a:endParaRPr lang="ru-RU" sz="1450" b="1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l">
              <a:buNone/>
            </a:pPr>
            <a:r>
              <a:rPr lang="en-US" sz="1450" b="1" dirty="0" smtClean="0">
                <a:solidFill>
                  <a:prstClr val="black"/>
                </a:solidFill>
                <a:ea typeface="+mj-ea"/>
                <a:cs typeface="+mj-cs"/>
              </a:rPr>
              <a:t>- </a:t>
            </a:r>
            <a:r>
              <a:rPr lang="ru-RU" sz="1450" b="1" dirty="0" smtClean="0">
                <a:solidFill>
                  <a:prstClr val="black"/>
                </a:solidFill>
                <a:ea typeface="+mj-ea"/>
                <a:cs typeface="+mj-cs"/>
              </a:rPr>
              <a:t>оказание </a:t>
            </a:r>
            <a:r>
              <a:rPr lang="ru-RU" sz="1450" b="1" dirty="0">
                <a:solidFill>
                  <a:prstClr val="black"/>
                </a:solidFill>
                <a:ea typeface="+mj-ea"/>
                <a:cs typeface="+mj-cs"/>
              </a:rPr>
              <a:t>первичной медико-санитарной и первичной специализированной медицинской помощи различным категориям граждан, в том </a:t>
            </a:r>
            <a:r>
              <a:rPr lang="ru-RU" sz="1450" b="1" dirty="0" smtClean="0">
                <a:solidFill>
                  <a:prstClr val="black"/>
                </a:solidFill>
                <a:ea typeface="+mj-ea"/>
                <a:cs typeface="+mj-cs"/>
              </a:rPr>
              <a:t>числе </a:t>
            </a:r>
            <a:r>
              <a:rPr lang="ru-RU" sz="1450" b="1" dirty="0">
                <a:solidFill>
                  <a:prstClr val="black"/>
                </a:solidFill>
                <a:ea typeface="+mj-ea"/>
                <a:cs typeface="+mj-cs"/>
              </a:rPr>
              <a:t>жителям отдаленных и труднодоступных </a:t>
            </a:r>
            <a:r>
              <a:rPr lang="ru-RU" sz="1450" b="1" dirty="0" smtClean="0">
                <a:solidFill>
                  <a:prstClr val="black"/>
                </a:solidFill>
                <a:ea typeface="+mj-ea"/>
                <a:cs typeface="+mj-cs"/>
              </a:rPr>
              <a:t>территорий и </a:t>
            </a:r>
            <a:r>
              <a:rPr lang="ru-RU" sz="1450" b="1" dirty="0">
                <a:solidFill>
                  <a:prstClr val="black"/>
                </a:solidFill>
                <a:ea typeface="+mj-ea"/>
                <a:cs typeface="+mj-cs"/>
              </a:rPr>
              <a:t>обучающимся в </a:t>
            </a:r>
            <a:r>
              <a:rPr lang="ru-RU" sz="1450" b="1" dirty="0" smtClean="0">
                <a:solidFill>
                  <a:prstClr val="black"/>
                </a:solidFill>
                <a:ea typeface="+mj-ea"/>
                <a:cs typeface="+mj-cs"/>
              </a:rPr>
              <a:t>- образовательных </a:t>
            </a:r>
            <a:r>
              <a:rPr lang="ru-RU" sz="1450" b="1" dirty="0">
                <a:solidFill>
                  <a:prstClr val="black"/>
                </a:solidFill>
                <a:ea typeface="+mj-ea"/>
                <a:cs typeface="+mj-cs"/>
              </a:rPr>
              <a:t>организациях высшего и среднего профессионального  образования г. </a:t>
            </a:r>
            <a:r>
              <a:rPr lang="ru-RU" sz="1450" b="1" dirty="0" smtClean="0">
                <a:solidFill>
                  <a:prstClr val="black"/>
                </a:solidFill>
                <a:ea typeface="+mj-ea"/>
                <a:cs typeface="+mj-cs"/>
              </a:rPr>
              <a:t>Ханты-Мансийска</a:t>
            </a:r>
            <a:r>
              <a:rPr lang="ru-RU" sz="1450" b="1" dirty="0">
                <a:solidFill>
                  <a:prstClr val="black"/>
                </a:solidFill>
                <a:ea typeface="+mj-ea"/>
                <a:cs typeface="+mj-cs"/>
              </a:rPr>
              <a:t>;</a:t>
            </a:r>
            <a:endParaRPr lang="ru-RU" sz="145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l">
              <a:buNone/>
            </a:pPr>
            <a:r>
              <a:rPr lang="en-US" sz="1450" b="1" dirty="0" smtClean="0">
                <a:solidFill>
                  <a:prstClr val="black"/>
                </a:solidFill>
                <a:ea typeface="+mj-ea"/>
                <a:cs typeface="+mj-cs"/>
              </a:rPr>
              <a:t>- </a:t>
            </a:r>
            <a:r>
              <a:rPr lang="ru-RU" sz="1450" b="1" dirty="0" smtClean="0">
                <a:solidFill>
                  <a:prstClr val="black"/>
                </a:solidFill>
                <a:ea typeface="+mj-ea"/>
                <a:cs typeface="+mj-cs"/>
              </a:rPr>
              <a:t>диспансеризация государственных гражданских служащих;</a:t>
            </a:r>
          </a:p>
          <a:p>
            <a:pPr marL="0" indent="0" algn="l">
              <a:buNone/>
            </a:pPr>
            <a:r>
              <a:rPr lang="en-US" sz="1450" b="1" dirty="0" smtClean="0">
                <a:solidFill>
                  <a:prstClr val="black"/>
                </a:solidFill>
                <a:ea typeface="+mj-ea"/>
                <a:cs typeface="+mj-cs"/>
              </a:rPr>
              <a:t>- </a:t>
            </a:r>
            <a:r>
              <a:rPr lang="ru-RU" sz="1450" b="1" dirty="0" smtClean="0">
                <a:solidFill>
                  <a:prstClr val="black"/>
                </a:solidFill>
                <a:ea typeface="+mj-ea"/>
                <a:cs typeface="+mj-cs"/>
              </a:rPr>
              <a:t>весь спектр лабораторных исследований;</a:t>
            </a:r>
          </a:p>
          <a:p>
            <a:pPr marL="0" indent="0" algn="l">
              <a:buNone/>
            </a:pPr>
            <a:r>
              <a:rPr lang="en-US" sz="1450" b="1" dirty="0" smtClean="0">
                <a:solidFill>
                  <a:prstClr val="black"/>
                </a:solidFill>
                <a:ea typeface="+mj-ea"/>
                <a:cs typeface="+mj-cs"/>
              </a:rPr>
              <a:t>- </a:t>
            </a:r>
            <a:r>
              <a:rPr lang="ru-RU" sz="1450" b="1" dirty="0" smtClean="0">
                <a:solidFill>
                  <a:prstClr val="black"/>
                </a:solidFill>
                <a:ea typeface="+mj-ea"/>
                <a:cs typeface="+mj-cs"/>
              </a:rPr>
              <a:t>весь диапазон ультразвуковых и функциональных исследований, эндоскопическая диагностика;</a:t>
            </a:r>
          </a:p>
          <a:p>
            <a:pPr marL="0" indent="0" algn="l">
              <a:buNone/>
            </a:pPr>
            <a:r>
              <a:rPr lang="en-US" sz="1450" b="1" dirty="0" smtClean="0">
                <a:solidFill>
                  <a:prstClr val="black"/>
                </a:solidFill>
                <a:ea typeface="+mj-ea"/>
                <a:cs typeface="+mj-cs"/>
              </a:rPr>
              <a:t>- </a:t>
            </a:r>
            <a:r>
              <a:rPr lang="ru-RU" sz="1450" b="1" dirty="0" smtClean="0">
                <a:solidFill>
                  <a:prstClr val="black"/>
                </a:solidFill>
                <a:ea typeface="+mj-ea"/>
                <a:cs typeface="+mj-cs"/>
              </a:rPr>
              <a:t>работают врачи 20 специальностей (терапевт</a:t>
            </a:r>
            <a:r>
              <a:rPr lang="ru-RU" sz="1450" b="1" dirty="0">
                <a:solidFill>
                  <a:prstClr val="black"/>
                </a:solidFill>
                <a:ea typeface="+mj-ea"/>
                <a:cs typeface="+mj-cs"/>
              </a:rPr>
              <a:t>, хирург, гинеколог, педиатр, невролог, ЛОР, окулист, стоматолог, </a:t>
            </a:r>
            <a:r>
              <a:rPr lang="ru-RU" sz="1450" b="1" dirty="0" smtClean="0">
                <a:solidFill>
                  <a:prstClr val="black"/>
                </a:solidFill>
                <a:ea typeface="+mj-ea"/>
                <a:cs typeface="+mj-cs"/>
              </a:rPr>
              <a:t>врач спортивной медицины, психиатр-нарколог, дерматовенеролог, профпатолог, аллерголог-иммунолог, эндокринолог, специалисты </a:t>
            </a:r>
            <a:r>
              <a:rPr lang="ru-RU" sz="1450" b="1" dirty="0">
                <a:solidFill>
                  <a:prstClr val="black"/>
                </a:solidFill>
                <a:ea typeface="+mj-ea"/>
                <a:cs typeface="+mj-cs"/>
              </a:rPr>
              <a:t>ультразвуковой, эндоскопической, </a:t>
            </a:r>
            <a:r>
              <a:rPr lang="ru-RU" sz="1450" b="1" dirty="0" smtClean="0">
                <a:solidFill>
                  <a:prstClr val="black"/>
                </a:solidFill>
                <a:ea typeface="+mj-ea"/>
                <a:cs typeface="+mj-cs"/>
              </a:rPr>
              <a:t>рентгенологической, функциональной, лабораторной диагностики). </a:t>
            </a:r>
            <a:r>
              <a:rPr lang="ru-RU" sz="1450" b="1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1450" b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1450" b="1" dirty="0">
                <a:solidFill>
                  <a:prstClr val="black"/>
                </a:solidFill>
                <a:ea typeface="+mj-ea"/>
                <a:cs typeface="+mj-cs"/>
              </a:rPr>
              <a:t>		</a:t>
            </a:r>
            <a:r>
              <a:rPr lang="ru-RU" sz="1400" b="1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1400" b="1" dirty="0">
                <a:solidFill>
                  <a:prstClr val="black"/>
                </a:solidFill>
                <a:ea typeface="+mj-ea"/>
                <a:cs typeface="+mj-cs"/>
              </a:rPr>
            </a:b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6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7546" y="232010"/>
            <a:ext cx="8618561" cy="95534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dirty="0" smtClean="0">
                <a:solidFill>
                  <a:schemeClr val="tx1"/>
                </a:solidFill>
              </a:rPr>
              <a:t/>
            </a:r>
            <a:br>
              <a:rPr lang="ru-RU" sz="2700" b="1" dirty="0" smtClean="0">
                <a:solidFill>
                  <a:schemeClr val="tx1"/>
                </a:solidFill>
              </a:rPr>
            </a:br>
            <a:r>
              <a:rPr lang="ru-RU" sz="2700" b="1" dirty="0">
                <a:solidFill>
                  <a:schemeClr val="tx1"/>
                </a:solidFill>
              </a:rPr>
              <a:t/>
            </a:r>
            <a:br>
              <a:rPr lang="ru-RU" sz="2700" b="1" dirty="0">
                <a:solidFill>
                  <a:schemeClr val="tx1"/>
                </a:solidFill>
              </a:rPr>
            </a:br>
            <a:r>
              <a:rPr lang="ru-RU" sz="2700" b="1" dirty="0" smtClean="0">
                <a:solidFill>
                  <a:schemeClr val="tx1"/>
                </a:solidFill>
              </a:rPr>
              <a:t/>
            </a:r>
            <a:br>
              <a:rPr lang="ru-RU" sz="2700" b="1" dirty="0" smtClean="0">
                <a:solidFill>
                  <a:schemeClr val="tx1"/>
                </a:solidFill>
              </a:rPr>
            </a:br>
            <a:r>
              <a:rPr lang="ru-RU" sz="2700" b="1" dirty="0">
                <a:solidFill>
                  <a:schemeClr val="tx1"/>
                </a:solidFill>
              </a:rPr>
              <a:t/>
            </a:r>
            <a:br>
              <a:rPr lang="ru-RU" sz="2700" b="1" dirty="0">
                <a:solidFill>
                  <a:schemeClr val="tx1"/>
                </a:solidFill>
              </a:rPr>
            </a:br>
            <a:r>
              <a:rPr lang="ru-RU" sz="2700" b="1" dirty="0" smtClean="0">
                <a:solidFill>
                  <a:schemeClr val="tx1"/>
                </a:solidFill>
              </a:rPr>
              <a:t/>
            </a:r>
            <a:br>
              <a:rPr lang="ru-RU" sz="2700" b="1" dirty="0" smtClean="0">
                <a:solidFill>
                  <a:schemeClr val="tx1"/>
                </a:solidFill>
              </a:rPr>
            </a:br>
            <a:r>
              <a:rPr lang="ru-RU" sz="2700" b="1" dirty="0">
                <a:solidFill>
                  <a:schemeClr val="tx1"/>
                </a:solidFill>
              </a:rPr>
              <a:t/>
            </a:r>
            <a:br>
              <a:rPr lang="ru-RU" sz="2700" b="1" dirty="0">
                <a:solidFill>
                  <a:schemeClr val="tx1"/>
                </a:solidFill>
              </a:rPr>
            </a:br>
            <a:r>
              <a:rPr lang="ru-RU" sz="2700" b="1" dirty="0" smtClean="0">
                <a:solidFill>
                  <a:schemeClr val="tx1"/>
                </a:solidFill>
              </a:rPr>
              <a:t/>
            </a:r>
            <a:br>
              <a:rPr lang="ru-RU" sz="2700" b="1" dirty="0" smtClean="0">
                <a:solidFill>
                  <a:schemeClr val="tx1"/>
                </a:solidFill>
              </a:rPr>
            </a:br>
            <a:r>
              <a:rPr lang="ru-RU" sz="2700" b="1" dirty="0">
                <a:solidFill>
                  <a:schemeClr val="tx1"/>
                </a:solidFill>
              </a:rPr>
              <a:t/>
            </a:r>
            <a:br>
              <a:rPr lang="ru-RU" sz="2700" b="1" dirty="0">
                <a:solidFill>
                  <a:schemeClr val="tx1"/>
                </a:solidFill>
              </a:rPr>
            </a:br>
            <a:r>
              <a:rPr lang="ru-RU" sz="2700" b="1" dirty="0" smtClean="0">
                <a:solidFill>
                  <a:schemeClr val="tx1"/>
                </a:solidFill>
              </a:rPr>
              <a:t/>
            </a:r>
            <a:br>
              <a:rPr lang="ru-RU" sz="2700" b="1" dirty="0" smtClean="0">
                <a:solidFill>
                  <a:schemeClr val="tx1"/>
                </a:solidFill>
              </a:rPr>
            </a:br>
            <a:r>
              <a:rPr lang="ru-RU" sz="2700" b="1" dirty="0">
                <a:solidFill>
                  <a:schemeClr val="tx1"/>
                </a:solidFill>
              </a:rPr>
              <a:t/>
            </a:r>
            <a:br>
              <a:rPr lang="ru-RU" sz="2700" b="1" dirty="0">
                <a:solidFill>
                  <a:schemeClr val="tx1"/>
                </a:solidFill>
              </a:rPr>
            </a:br>
            <a:r>
              <a:rPr lang="ru-RU" sz="2700" b="1" dirty="0" smtClean="0">
                <a:solidFill>
                  <a:schemeClr val="tx1"/>
                </a:solidFill>
              </a:rPr>
              <a:t/>
            </a:r>
            <a:br>
              <a:rPr lang="ru-RU" sz="2700" b="1" dirty="0" smtClean="0">
                <a:solidFill>
                  <a:schemeClr val="tx1"/>
                </a:solidFill>
              </a:rPr>
            </a:br>
            <a:r>
              <a:rPr lang="ru-RU" sz="2700" b="1" dirty="0">
                <a:solidFill>
                  <a:schemeClr val="tx1"/>
                </a:solidFill>
              </a:rPr>
              <a:t/>
            </a:r>
            <a:br>
              <a:rPr lang="ru-RU" sz="2700" b="1" dirty="0">
                <a:solidFill>
                  <a:schemeClr val="tx1"/>
                </a:solidFill>
              </a:rPr>
            </a:br>
            <a:r>
              <a:rPr lang="ru-RU" sz="2700" b="1" dirty="0" smtClean="0">
                <a:solidFill>
                  <a:schemeClr val="tx1"/>
                </a:solidFill>
              </a:rPr>
              <a:t/>
            </a:r>
            <a:br>
              <a:rPr lang="ru-RU" sz="2700" b="1" dirty="0" smtClean="0">
                <a:solidFill>
                  <a:schemeClr val="tx1"/>
                </a:solidFill>
              </a:rPr>
            </a:br>
            <a:r>
              <a:rPr lang="ru-RU" sz="2700" b="1" dirty="0">
                <a:solidFill>
                  <a:schemeClr val="tx1"/>
                </a:solidFill>
              </a:rPr>
              <a:t/>
            </a:r>
            <a:br>
              <a:rPr lang="ru-RU" sz="2700" b="1" dirty="0">
                <a:solidFill>
                  <a:schemeClr val="tx1"/>
                </a:solidFill>
              </a:rPr>
            </a:br>
            <a:r>
              <a:rPr lang="ru-RU" sz="2700" b="1" dirty="0" smtClean="0">
                <a:solidFill>
                  <a:schemeClr val="tx1"/>
                </a:solidFill>
              </a:rPr>
              <a:t/>
            </a:r>
            <a:br>
              <a:rPr lang="ru-RU" sz="2700" b="1" dirty="0" smtClean="0">
                <a:solidFill>
                  <a:schemeClr val="tx1"/>
                </a:solidFill>
              </a:rPr>
            </a:br>
            <a:r>
              <a:rPr lang="ru-RU" sz="2700" b="1" dirty="0">
                <a:solidFill>
                  <a:schemeClr val="tx1"/>
                </a:solidFill>
              </a:rPr>
              <a:t/>
            </a:r>
            <a:br>
              <a:rPr lang="ru-RU" sz="2700" b="1" dirty="0">
                <a:solidFill>
                  <a:schemeClr val="tx1"/>
                </a:solidFill>
              </a:rPr>
            </a:br>
            <a:r>
              <a:rPr lang="ru-RU" sz="2700" b="1" dirty="0" smtClean="0">
                <a:solidFill>
                  <a:schemeClr val="tx1"/>
                </a:solidFill>
              </a:rPr>
              <a:t/>
            </a:r>
            <a:br>
              <a:rPr lang="ru-RU" sz="2700" b="1" dirty="0" smtClean="0">
                <a:solidFill>
                  <a:schemeClr val="tx1"/>
                </a:solidFill>
              </a:rPr>
            </a:br>
            <a:r>
              <a:rPr lang="ru-RU" sz="2700" b="1" dirty="0">
                <a:solidFill>
                  <a:schemeClr val="tx1"/>
                </a:solidFill>
              </a:rPr>
              <a:t/>
            </a:r>
            <a:br>
              <a:rPr lang="ru-RU" sz="2700" b="1" dirty="0">
                <a:solidFill>
                  <a:schemeClr val="tx1"/>
                </a:solidFill>
              </a:rPr>
            </a:br>
            <a:r>
              <a:rPr lang="ru-RU" sz="2700" b="1" dirty="0" smtClean="0">
                <a:solidFill>
                  <a:schemeClr val="tx1"/>
                </a:solidFill>
              </a:rPr>
              <a:t/>
            </a:r>
            <a:br>
              <a:rPr lang="ru-RU" sz="2700" b="1" dirty="0" smtClean="0">
                <a:solidFill>
                  <a:schemeClr val="tx1"/>
                </a:solidFill>
              </a:rPr>
            </a:br>
            <a:r>
              <a:rPr lang="ru-RU" sz="2700" b="1" dirty="0" smtClean="0">
                <a:solidFill>
                  <a:schemeClr val="tx1"/>
                </a:solidFill>
              </a:rPr>
              <a:t>Цель </a:t>
            </a:r>
            <a:r>
              <a:rPr lang="ru-RU" sz="2700" b="1" dirty="0" smtClean="0">
                <a:solidFill>
                  <a:schemeClr val="tx1"/>
                </a:solidFill>
              </a:rPr>
              <a:t>нашей медицинской организации сегодня – </a:t>
            </a:r>
            <a:br>
              <a:rPr lang="ru-RU" sz="2700" b="1" dirty="0" smtClean="0">
                <a:solidFill>
                  <a:schemeClr val="tx1"/>
                </a:solidFill>
              </a:rPr>
            </a:br>
            <a:r>
              <a:rPr lang="ru-RU" sz="2700" b="1" dirty="0" smtClean="0">
                <a:solidFill>
                  <a:schemeClr val="tx1"/>
                </a:solidFill>
              </a:rPr>
              <a:t>охрана здоровья работающего населения, сохранение трудового долголетия</a:t>
            </a:r>
            <a:br>
              <a:rPr lang="ru-RU" sz="2700" b="1" dirty="0" smtClean="0">
                <a:solidFill>
                  <a:schemeClr val="tx1"/>
                </a:solidFill>
              </a:rPr>
            </a:br>
            <a:r>
              <a:rPr lang="ru-RU" sz="2700" b="1" dirty="0" smtClean="0">
                <a:solidFill>
                  <a:schemeClr val="tx1"/>
                </a:solidFill>
              </a:rPr>
              <a:t/>
            </a:r>
            <a:br>
              <a:rPr lang="ru-RU" sz="2700" b="1" dirty="0" smtClean="0">
                <a:solidFill>
                  <a:schemeClr val="tx1"/>
                </a:solidFill>
              </a:rPr>
            </a:br>
            <a:r>
              <a:rPr lang="ru-RU" sz="1900" b="1" dirty="0" smtClean="0">
                <a:solidFill>
                  <a:schemeClr val="tx1"/>
                </a:solidFill>
              </a:rPr>
              <a:t>Основные задачи:</a:t>
            </a:r>
            <a:br>
              <a:rPr lang="ru-RU" sz="1900" b="1" dirty="0" smtClean="0">
                <a:solidFill>
                  <a:schemeClr val="tx1"/>
                </a:solidFill>
              </a:rPr>
            </a:br>
            <a:r>
              <a:rPr lang="ru-RU" sz="1900" b="1" dirty="0" smtClean="0">
                <a:solidFill>
                  <a:schemeClr val="tx1"/>
                </a:solidFill>
              </a:rPr>
              <a:t>	- экспертиза связи заболевания с профессией;</a:t>
            </a:r>
            <a:br>
              <a:rPr lang="ru-RU" sz="1900" b="1" dirty="0" smtClean="0">
                <a:solidFill>
                  <a:schemeClr val="tx1"/>
                </a:solidFill>
              </a:rPr>
            </a:br>
            <a:r>
              <a:rPr lang="ru-RU" sz="1900" b="1" dirty="0">
                <a:solidFill>
                  <a:schemeClr val="tx1"/>
                </a:solidFill>
              </a:rPr>
              <a:t>	</a:t>
            </a:r>
            <a:r>
              <a:rPr lang="ru-RU" sz="1900" b="1" dirty="0" smtClean="0">
                <a:solidFill>
                  <a:schemeClr val="tx1"/>
                </a:solidFill>
              </a:rPr>
              <a:t>- оказание </a:t>
            </a:r>
            <a:r>
              <a:rPr lang="ru-RU" sz="1900" b="1" dirty="0">
                <a:solidFill>
                  <a:schemeClr val="tx1"/>
                </a:solidFill>
              </a:rPr>
              <a:t>специализированной профпатологической амбулаторной помощи больным с профессиональными заболеваниями, работникам с подозрением на профессиональные заболевания, а </a:t>
            </a:r>
            <a:r>
              <a:rPr lang="ru-RU" sz="1900" b="1" dirty="0" smtClean="0">
                <a:solidFill>
                  <a:schemeClr val="tx1"/>
                </a:solidFill>
              </a:rPr>
              <a:t>также лицам, работающим во вредных условиях труда </a:t>
            </a:r>
            <a:r>
              <a:rPr lang="ru-RU" sz="1900" b="1" dirty="0">
                <a:solidFill>
                  <a:schemeClr val="tx1"/>
                </a:solidFill>
              </a:rPr>
              <a:t>с повышенным риском развития профессиональных заболеваний;</a:t>
            </a:r>
            <a:br>
              <a:rPr lang="ru-RU" sz="1900" b="1" dirty="0">
                <a:solidFill>
                  <a:schemeClr val="tx1"/>
                </a:solidFill>
              </a:rPr>
            </a:br>
            <a:r>
              <a:rPr lang="ru-RU" sz="1900" b="1" dirty="0" smtClean="0">
                <a:solidFill>
                  <a:schemeClr val="tx1"/>
                </a:solidFill>
              </a:rPr>
              <a:t>	- проведение </a:t>
            </a:r>
            <a:r>
              <a:rPr lang="ru-RU" sz="1900" b="1" dirty="0">
                <a:solidFill>
                  <a:schemeClr val="tx1"/>
                </a:solidFill>
              </a:rPr>
              <a:t>медицинских осмотров (предварительных, периодических, внеочередных, углубленных) и экспертизы профессиональной пригодности;</a:t>
            </a:r>
            <a:br>
              <a:rPr lang="ru-RU" sz="1900" b="1" dirty="0">
                <a:solidFill>
                  <a:schemeClr val="tx1"/>
                </a:solidFill>
              </a:rPr>
            </a:br>
            <a:r>
              <a:rPr lang="ru-RU" sz="1900" b="1" dirty="0" smtClean="0">
                <a:solidFill>
                  <a:schemeClr val="tx1"/>
                </a:solidFill>
              </a:rPr>
              <a:t>	- разработка и проведение мер по профилактике и снижению профессиональной заболеваемости, временной нетрудоспособности и инвалидности работающего населения, предотвращение сердечно-сосудистых катастроф на рабочем месте;</a:t>
            </a:r>
            <a:br>
              <a:rPr lang="ru-RU" sz="1900" b="1" dirty="0" smtClean="0">
                <a:solidFill>
                  <a:schemeClr val="tx1"/>
                </a:solidFill>
              </a:rPr>
            </a:br>
            <a:r>
              <a:rPr lang="ru-RU" sz="1900" b="1" dirty="0" smtClean="0">
                <a:solidFill>
                  <a:schemeClr val="tx1"/>
                </a:solidFill>
              </a:rPr>
              <a:t>	- оказание первичной медико-санитарной и первичной специализированной медицинской помощи различным категориям граждан, в </a:t>
            </a:r>
            <a:r>
              <a:rPr lang="ru-RU" sz="1900" b="1" dirty="0">
                <a:solidFill>
                  <a:schemeClr val="tx1"/>
                </a:solidFill>
              </a:rPr>
              <a:t>том числе </a:t>
            </a:r>
            <a:r>
              <a:rPr lang="ru-RU" sz="1900" b="1" dirty="0" smtClean="0">
                <a:solidFill>
                  <a:schemeClr val="tx1"/>
                </a:solidFill>
              </a:rPr>
              <a:t>обучающимся </a:t>
            </a:r>
            <a:r>
              <a:rPr lang="ru-RU" sz="1900" b="1" dirty="0">
                <a:solidFill>
                  <a:schemeClr val="tx1"/>
                </a:solidFill>
              </a:rPr>
              <a:t>в </a:t>
            </a:r>
            <a:r>
              <a:rPr lang="ru-RU" sz="1900" b="1" dirty="0" smtClean="0">
                <a:solidFill>
                  <a:schemeClr val="tx1"/>
                </a:solidFill>
              </a:rPr>
              <a:t>образовательных организациях высшего и среднего профессионального  </a:t>
            </a:r>
            <a:r>
              <a:rPr lang="ru-RU" sz="1900" b="1" dirty="0">
                <a:solidFill>
                  <a:schemeClr val="tx1"/>
                </a:solidFill>
              </a:rPr>
              <a:t>образования </a:t>
            </a:r>
            <a:r>
              <a:rPr lang="ru-RU" sz="1900" b="1" dirty="0" smtClean="0">
                <a:solidFill>
                  <a:schemeClr val="tx1"/>
                </a:solidFill>
              </a:rPr>
              <a:t>г</a:t>
            </a:r>
            <a:r>
              <a:rPr lang="ru-RU" sz="1900" b="1" dirty="0">
                <a:solidFill>
                  <a:schemeClr val="tx1"/>
                </a:solidFill>
              </a:rPr>
              <a:t>. </a:t>
            </a:r>
            <a:r>
              <a:rPr lang="ru-RU" sz="1900" b="1" dirty="0" smtClean="0">
                <a:solidFill>
                  <a:schemeClr val="tx1"/>
                </a:solidFill>
              </a:rPr>
              <a:t>Ханты-Мансийска, а также жителям отдаленных и труднодоступных населенных пунктов и территорий компактного проживания коренных малочисленных народов Севера.</a:t>
            </a:r>
            <a:br>
              <a:rPr lang="ru-RU" sz="1900" b="1" dirty="0" smtClean="0">
                <a:solidFill>
                  <a:schemeClr val="tx1"/>
                </a:solidFill>
              </a:rPr>
            </a:br>
            <a:r>
              <a:rPr lang="ru-RU" sz="1900" b="1" dirty="0" smtClean="0">
                <a:solidFill>
                  <a:schemeClr val="tx1"/>
                </a:solidFill>
              </a:rPr>
              <a:t/>
            </a:r>
            <a:br>
              <a:rPr lang="ru-RU" sz="1900" b="1" dirty="0" smtClean="0">
                <a:solidFill>
                  <a:schemeClr val="tx1"/>
                </a:solidFill>
              </a:rPr>
            </a:br>
            <a:endParaRPr lang="ru-RU" sz="1900" b="1" dirty="0"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type="body" idx="4294967295"/>
          </p:nvPr>
        </p:nvSpPr>
        <p:spPr>
          <a:xfrm>
            <a:off x="2725738" y="1436688"/>
            <a:ext cx="6418262" cy="939800"/>
          </a:xfrm>
        </p:spPr>
        <p:txBody>
          <a:bodyPr/>
          <a:lstStyle/>
          <a:p>
            <a:pPr marL="0" indent="0">
              <a:buNone/>
            </a:pPr>
            <a:r>
              <a:rPr lang="ru-RU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68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015" y="101778"/>
            <a:ext cx="8229600" cy="125272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Основные структурные подразделения </a:t>
            </a:r>
            <a:r>
              <a:rPr lang="ru-RU" sz="3200" b="1" dirty="0" smtClean="0">
                <a:solidFill>
                  <a:schemeClr val="tx1"/>
                </a:solidFill>
              </a:rPr>
              <a:t>учреждения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776288" y="914400"/>
            <a:ext cx="8367712" cy="5486400"/>
          </a:xfrm>
        </p:spPr>
        <p:txBody>
          <a:bodyPr>
            <a:normAutofit/>
          </a:bodyPr>
          <a:lstStyle/>
          <a:p>
            <a:pPr marL="342900" lvl="0" indent="-342900" algn="just">
              <a:spcAft>
                <a:spcPts val="0"/>
              </a:spcAft>
              <a:buFont typeface="Symbol"/>
              <a:buChar char=""/>
            </a:pPr>
            <a:endParaRPr lang="ru-RU" sz="1400" dirty="0">
              <a:solidFill>
                <a:schemeClr val="tx1"/>
              </a:solidFill>
              <a:latin typeface="Candara" panose="020E0502030303020204" pitchFamily="34" charset="0"/>
              <a:ea typeface="Times New Roman"/>
            </a:endParaRPr>
          </a:p>
          <a:p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11442" y="857898"/>
            <a:ext cx="3051191" cy="920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Candara" panose="020E0502030303020204" pitchFamily="34" charset="0"/>
                <a:ea typeface="Times New Roman"/>
              </a:rPr>
              <a:t>Консультативно-диагностическая </a:t>
            </a:r>
            <a:r>
              <a:rPr lang="ru-RU" sz="2000" b="1" dirty="0" smtClean="0">
                <a:solidFill>
                  <a:schemeClr val="tx1"/>
                </a:solidFill>
                <a:latin typeface="Candara" panose="020E0502030303020204" pitchFamily="34" charset="0"/>
                <a:ea typeface="Times New Roman"/>
              </a:rPr>
              <a:t>поликлиника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728346" y="998266"/>
            <a:ext cx="2183642" cy="887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ndara" panose="020E0502030303020204" pitchFamily="34" charset="0"/>
                <a:ea typeface="Times New Roman"/>
              </a:rPr>
              <a:t>отделение профилактических осмотров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1348" y="1885951"/>
            <a:ext cx="2018379" cy="866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ndara" panose="020E0502030303020204" pitchFamily="34" charset="0"/>
                <a:ea typeface="Times New Roman"/>
              </a:rPr>
              <a:t>поликлиническое отделение №2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80570" y="928116"/>
            <a:ext cx="2018403" cy="900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ndara" panose="020E0502030303020204" pitchFamily="34" charset="0"/>
                <a:ea typeface="Times New Roman"/>
              </a:rPr>
              <a:t>поликлиническое отделение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852069" y="4081404"/>
            <a:ext cx="2059918" cy="859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ndara" panose="020E0502030303020204" pitchFamily="34" charset="0"/>
                <a:ea typeface="Times New Roman"/>
              </a:rPr>
              <a:t>лечебно-диагностическое отделение 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80570" y="3881916"/>
            <a:ext cx="1984716" cy="570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ndara" panose="020E0502030303020204" pitchFamily="34" charset="0"/>
                <a:ea typeface="Times New Roman"/>
              </a:rPr>
              <a:t>поликлиническое отделение № 2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80570" y="3121636"/>
            <a:ext cx="1984715" cy="5582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andara" panose="020E0502030303020204" pitchFamily="34" charset="0"/>
                <a:ea typeface="Times New Roman"/>
              </a:rPr>
              <a:t>поликлиническое отделение № 1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935013" y="2419793"/>
            <a:ext cx="3035780" cy="1209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Candara" panose="020E0502030303020204" pitchFamily="34" charset="0"/>
                <a:ea typeface="Times New Roman"/>
              </a:rPr>
              <a:t>Консультативно-диагностическая </a:t>
            </a:r>
            <a:r>
              <a:rPr lang="ru-RU" sz="2000" b="1" dirty="0">
                <a:solidFill>
                  <a:schemeClr val="tx1"/>
                </a:solidFill>
                <a:latin typeface="Candara" panose="020E0502030303020204" pitchFamily="34" charset="0"/>
                <a:ea typeface="Times New Roman"/>
              </a:rPr>
              <a:t>передвижная поликлиника</a:t>
            </a:r>
            <a:endParaRPr lang="ru-RU" sz="20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863627" y="3145586"/>
            <a:ext cx="2048360" cy="816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chemeClr val="tx1"/>
                </a:solidFill>
                <a:latin typeface="Candara" panose="020E0502030303020204" pitchFamily="34" charset="0"/>
                <a:ea typeface="Times New Roman"/>
              </a:rPr>
              <a:t>мобильно-диагностический комплекс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98042" y="4081404"/>
            <a:ext cx="2500093" cy="12958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Candara" panose="020E0502030303020204" pitchFamily="34" charset="0"/>
                <a:ea typeface="Times New Roman"/>
              </a:rPr>
              <a:t>Консультативно-диагностическая </a:t>
            </a:r>
            <a:r>
              <a:rPr lang="ru-RU" sz="2000" b="1" dirty="0" smtClean="0">
                <a:solidFill>
                  <a:schemeClr val="tx1"/>
                </a:solidFill>
                <a:latin typeface="Candara" panose="020E0502030303020204" pitchFamily="34" charset="0"/>
                <a:ea typeface="Times New Roman"/>
              </a:rPr>
              <a:t>поликлиника г. Сургут</a:t>
            </a:r>
            <a:endParaRPr lang="ru-RU" sz="20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80570" y="5090616"/>
            <a:ext cx="2754443" cy="800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ndara" panose="020E0502030303020204" pitchFamily="34" charset="0"/>
                <a:ea typeface="Times New Roman"/>
              </a:rPr>
              <a:t>Отделение </a:t>
            </a:r>
            <a:r>
              <a:rPr lang="ru-RU" b="1" dirty="0">
                <a:solidFill>
                  <a:schemeClr val="tx1"/>
                </a:solidFill>
                <a:latin typeface="Candara" panose="020E0502030303020204" pitchFamily="34" charset="0"/>
                <a:ea typeface="Times New Roman"/>
              </a:rPr>
              <a:t>функциональной диагностики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286450" y="6138190"/>
            <a:ext cx="2311685" cy="604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ndara" panose="020E0502030303020204" pitchFamily="34" charset="0"/>
                <a:ea typeface="Times New Roman"/>
              </a:rPr>
              <a:t>Клинико-экспертное </a:t>
            </a:r>
            <a:r>
              <a:rPr lang="ru-RU" b="1" dirty="0">
                <a:solidFill>
                  <a:schemeClr val="tx1"/>
                </a:solidFill>
                <a:latin typeface="Candara" panose="020E0502030303020204" pitchFamily="34" charset="0"/>
                <a:ea typeface="Times New Roman"/>
              </a:rPr>
              <a:t>отделение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925619" y="6160212"/>
            <a:ext cx="2986367" cy="582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ndara" panose="020E0502030303020204" pitchFamily="34" charset="0"/>
                <a:ea typeface="Times New Roman"/>
              </a:rPr>
              <a:t>Рентгенологическое </a:t>
            </a:r>
            <a:r>
              <a:rPr lang="ru-RU" b="1" dirty="0">
                <a:solidFill>
                  <a:schemeClr val="tx1"/>
                </a:solidFill>
                <a:latin typeface="Candara" panose="020E0502030303020204" pitchFamily="34" charset="0"/>
                <a:ea typeface="Times New Roman"/>
              </a:rPr>
              <a:t>отделение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80570" y="5991149"/>
            <a:ext cx="2754443" cy="7514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ndara" panose="020E0502030303020204" pitchFamily="34" charset="0"/>
                <a:ea typeface="Times New Roman"/>
              </a:rPr>
              <a:t>Отделение ультразвуковой </a:t>
            </a:r>
            <a:r>
              <a:rPr lang="ru-RU" b="1" dirty="0">
                <a:solidFill>
                  <a:schemeClr val="tx1"/>
                </a:solidFill>
                <a:latin typeface="Candara" panose="020E0502030303020204" pitchFamily="34" charset="0"/>
                <a:ea typeface="Times New Roman"/>
              </a:rPr>
              <a:t>диагностики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925620" y="5090616"/>
            <a:ext cx="2986367" cy="9005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ndara" panose="020E0502030303020204" pitchFamily="34" charset="0"/>
                <a:ea typeface="Times New Roman"/>
              </a:rPr>
              <a:t>Централизованная клинико-диагностическая </a:t>
            </a:r>
            <a:r>
              <a:rPr lang="ru-RU" b="1" dirty="0">
                <a:solidFill>
                  <a:schemeClr val="tx1"/>
                </a:solidFill>
                <a:latin typeface="Candara" panose="020E0502030303020204" pitchFamily="34" charset="0"/>
                <a:ea typeface="Times New Roman"/>
              </a:rPr>
              <a:t>лаборатория</a:t>
            </a:r>
            <a:endParaRPr lang="ru-RU" b="1" dirty="0"/>
          </a:p>
        </p:txBody>
      </p:sp>
      <p:sp>
        <p:nvSpPr>
          <p:cNvPr id="31" name="Стрелка вправо 30"/>
          <p:cNvSpPr/>
          <p:nvPr/>
        </p:nvSpPr>
        <p:spPr>
          <a:xfrm>
            <a:off x="5992008" y="954624"/>
            <a:ext cx="733806" cy="484632"/>
          </a:xfrm>
          <a:prstGeom prst="rightArrow">
            <a:avLst/>
          </a:prstGeom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>
            <a:off x="6066353" y="2903270"/>
            <a:ext cx="844882" cy="484632"/>
          </a:xfrm>
          <a:prstGeom prst="rightArrow">
            <a:avLst/>
          </a:prstGeom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>
            <a:off x="6089585" y="3616488"/>
            <a:ext cx="798417" cy="484632"/>
          </a:xfrm>
          <a:prstGeom prst="rightArrow">
            <a:avLst/>
          </a:prstGeom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>
            <a:off x="2165286" y="954624"/>
            <a:ext cx="733806" cy="484632"/>
          </a:xfrm>
          <a:prstGeom prst="rightArrow">
            <a:avLst/>
          </a:prstGeom>
          <a:scene3d>
            <a:camera prst="isometricLeftDown">
              <a:rot lat="2100000" lon="8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>
            <a:off x="2130230" y="2903270"/>
            <a:ext cx="852800" cy="484632"/>
          </a:xfrm>
          <a:prstGeom prst="rightArrow">
            <a:avLst/>
          </a:prstGeom>
          <a:scene3d>
            <a:camera prst="isometricLeftDown">
              <a:rot lat="2100000" lon="8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>
            <a:off x="2108158" y="3616488"/>
            <a:ext cx="848061" cy="484632"/>
          </a:xfrm>
          <a:prstGeom prst="rightArrow">
            <a:avLst/>
          </a:prstGeom>
          <a:scene3d>
            <a:camera prst="isometricLeftDown">
              <a:rot lat="2100000" lon="8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2189727" y="1535992"/>
            <a:ext cx="733806" cy="484632"/>
          </a:xfrm>
          <a:prstGeom prst="rightArrow">
            <a:avLst/>
          </a:prstGeom>
          <a:scene3d>
            <a:camera prst="isometricLeftDown">
              <a:rot lat="2100000" lon="8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6728346" y="2020625"/>
            <a:ext cx="2183641" cy="572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Candara" panose="020E0502030303020204" pitchFamily="34" charset="0"/>
                <a:ea typeface="Times New Roman"/>
              </a:rPr>
              <a:t>кабинет профпатолога</a:t>
            </a:r>
            <a:endParaRPr lang="ru-RU" b="1" dirty="0"/>
          </a:p>
        </p:txBody>
      </p:sp>
      <p:sp>
        <p:nvSpPr>
          <p:cNvPr id="39" name="Стрелка вправо 38"/>
          <p:cNvSpPr/>
          <p:nvPr/>
        </p:nvSpPr>
        <p:spPr>
          <a:xfrm>
            <a:off x="5992008" y="1537955"/>
            <a:ext cx="733806" cy="484632"/>
          </a:xfrm>
          <a:prstGeom prst="rightArrow">
            <a:avLst/>
          </a:prstGeom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64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6935"/>
            <a:ext cx="8229600" cy="125272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Деятельность консультативно-диагностической поликлиники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706692"/>
              </p:ext>
            </p:extLst>
          </p:nvPr>
        </p:nvGraphicFramePr>
        <p:xfrm>
          <a:off x="334370" y="1339663"/>
          <a:ext cx="8482084" cy="5331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8154"/>
                <a:gridCol w="2213600"/>
                <a:gridCol w="2090330"/>
              </a:tblGrid>
              <a:tr h="377024"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2007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</a:tr>
              <a:tr h="37965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Число врачебных посещений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109 233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296 184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</a:tr>
              <a:tr h="9505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Освидетельствование на право управления транспортным средством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2 839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3 984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</a:tr>
              <a:tr h="6624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Освидетельствование на право ношения и хранения оружия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481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1 302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</a:tr>
              <a:tr h="9505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Медицинское освидетельствование на наличие инфекционных заболеваний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1 476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5 857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</a:tr>
              <a:tr h="3796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Прочие освидетельствования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410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3 128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</a:tr>
              <a:tr h="9505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Периодические и/или предварительные медицинские осмотры 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1 784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4 894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</a:tr>
              <a:tr h="6624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Число впервые выявленных профессиональных больных 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8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2712</TotalTime>
  <Words>1212</Words>
  <Application>Microsoft Office PowerPoint</Application>
  <PresentationFormat>Экран (4:3)</PresentationFormat>
  <Paragraphs>200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Оформление по умолчанию</vt:lpstr>
      <vt:lpstr>Волна</vt:lpstr>
      <vt:lpstr>Презентация PowerPoint</vt:lpstr>
      <vt:lpstr>Автономное учреждение ХМАО – Югры  «Центр профессиональной патологии»  </vt:lpstr>
      <vt:lpstr>2007 год – 4 кабинета на арендуемых площадях  Окружной клинической больницы г. Ханты-Мансийска      </vt:lpstr>
      <vt:lpstr>2017 год –  основное здание; здание бактериологической лаборатории; здание стационара; здание консультативно-диагностической поликлиники в г. Сургут</vt:lpstr>
      <vt:lpstr>Презентация PowerPoint</vt:lpstr>
      <vt:lpstr>Развитие лечебно-диагностических возможностей в автономном учреждении ХМАО – Югры  «Центр профессиональной патологии»   </vt:lpstr>
      <vt:lpstr>                   Цель нашей медицинской организации сегодня –  охрана здоровья работающего населения, сохранение трудового долголетия  Основные задачи:  - экспертиза связи заболевания с профессией;  - оказание специализированной профпатологической амбулаторной помощи больным с профессиональными заболеваниями, работникам с подозрением на профессиональные заболевания, а также лицам, работающим во вредных условиях труда с повышенным риском развития профессиональных заболеваний;  - проведение медицинских осмотров (предварительных, периодических, внеочередных, углубленных) и экспертизы профессиональной пригодности;  - разработка и проведение мер по профилактике и снижению профессиональной заболеваемости, временной нетрудоспособности и инвалидности работающего населения, предотвращение сердечно-сосудистых катастроф на рабочем месте;  - оказание первичной медико-санитарной и первичной специализированной медицинской помощи различным категориям граждан, в том числе обучающимся в образовательных организациях высшего и среднего профессионального  образования г. Ханты-Мансийска, а также жителям отдаленных и труднодоступных населенных пунктов и территорий компактного проживания коренных малочисленных народов Севера.  </vt:lpstr>
      <vt:lpstr>Основные структурные подразделения учреждения</vt:lpstr>
      <vt:lpstr>Деятельность консультативно-диагностической поликлиники</vt:lpstr>
      <vt:lpstr>Консультативно-диагностическая передвижная поликлиника</vt:lpstr>
      <vt:lpstr>Консультативно-диагностическая передвижная поликлиника –  это круглогодично функционирующие мобильные медицинские бригады  </vt:lpstr>
      <vt:lpstr>Территориальные особенности Югры (огромная площадь, низкая плотность населения, сезонность функционирования транспортных путей, труднодоступность многих малых населенных пунктов) не позволяют равно обеспечить медицинской помощью всех жителей. В этой связи на учреждение возложена важная социальная функция – оказание первичной медико-санитарной помощи жителям отдаленных и труднодоступных территорий, в том числе коренным малочисленным народам Севера.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Оказание медицинской помощи на месторождениях </vt:lpstr>
      <vt:lpstr>Сентябрь 2018 года - открыт здравпункт на Приобском нефтяном месторождений </vt:lpstr>
      <vt:lpstr>Презентация PowerPoint</vt:lpstr>
      <vt:lpstr>Презентация PowerPoint</vt:lpstr>
      <vt:lpstr>Презентация PowerPoint</vt:lpstr>
      <vt:lpstr>Основная перспектива развития автономного учреждения ХМАО – Югры  «Центр профессиональной патологии»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Иванова Ирина Владимировна</cp:lastModifiedBy>
  <cp:revision>166</cp:revision>
  <cp:lastPrinted>2018-11-20T12:56:20Z</cp:lastPrinted>
  <dcterms:created xsi:type="dcterms:W3CDTF">2018-10-23T13:28:32Z</dcterms:created>
  <dcterms:modified xsi:type="dcterms:W3CDTF">2018-11-22T03:25:24Z</dcterms:modified>
</cp:coreProperties>
</file>