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12" r:id="rId2"/>
    <p:sldId id="283" r:id="rId3"/>
    <p:sldId id="284" r:id="rId4"/>
    <p:sldId id="294" r:id="rId5"/>
    <p:sldId id="295" r:id="rId6"/>
    <p:sldId id="265" r:id="rId7"/>
    <p:sldId id="285" r:id="rId8"/>
    <p:sldId id="296" r:id="rId9"/>
    <p:sldId id="266" r:id="rId10"/>
    <p:sldId id="313" r:id="rId11"/>
    <p:sldId id="276" r:id="rId12"/>
    <p:sldId id="314" r:id="rId13"/>
    <p:sldId id="317" r:id="rId14"/>
    <p:sldId id="286" r:id="rId15"/>
    <p:sldId id="287" r:id="rId16"/>
    <p:sldId id="278" r:id="rId17"/>
    <p:sldId id="257" r:id="rId18"/>
    <p:sldId id="318" r:id="rId19"/>
    <p:sldId id="259" r:id="rId20"/>
    <p:sldId id="290" r:id="rId21"/>
    <p:sldId id="289" r:id="rId22"/>
    <p:sldId id="292" r:id="rId23"/>
    <p:sldId id="291" r:id="rId24"/>
    <p:sldId id="297" r:id="rId25"/>
    <p:sldId id="298" r:id="rId26"/>
    <p:sldId id="301" r:id="rId27"/>
    <p:sldId id="302" r:id="rId28"/>
    <p:sldId id="305" r:id="rId29"/>
    <p:sldId id="308" r:id="rId30"/>
    <p:sldId id="309" r:id="rId31"/>
    <p:sldId id="307" r:id="rId32"/>
    <p:sldId id="310" r:id="rId33"/>
    <p:sldId id="311" r:id="rId34"/>
    <p:sldId id="28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84" autoAdjust="0"/>
  </p:normalViewPr>
  <p:slideViewPr>
    <p:cSldViewPr>
      <p:cViewPr varScale="1">
        <p:scale>
          <a:sx n="46" d="100"/>
          <a:sy n="46" d="100"/>
        </p:scale>
        <p:origin x="-12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0;&#1054;&#1053;&#1060;&#1045;&#1056;&#1045;&#1053;&#1062;&#1048;&#1071;%2018.05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0;&#1054;&#1053;&#1060;&#1045;&#1056;&#1045;&#1053;&#1062;&#1048;&#1071;%2018.05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b9\Desktop\&#1087;&#1088;&#1086;&#1092;&#1087;&#1072;&#1090;&#1086;&#1083;&#1086;&#1075;&#1080;&#1103;%20&#1074;%20%202016%20&#1075;&#1086;&#1076;&#1091;%20-%20&#1082;&#1086;&#1087;&#1080;&#1103;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b9\Desktop\&#1087;&#1088;&#1086;&#1092;&#1087;&#1072;&#1090;&#1086;&#1083;&#1086;&#1075;&#1080;&#1103;%20&#1074;%20%202016%20&#1075;&#1086;&#1076;&#1091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5"/>
              <c:delete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Лист1!$A$4:$R$4</c:f>
              <c:strCache>
                <c:ptCount val="18"/>
                <c:pt idx="0">
                  <c:v>2000г.</c:v>
                </c:pt>
                <c:pt idx="1">
                  <c:v>2001г.</c:v>
                </c:pt>
                <c:pt idx="2">
                  <c:v>2002г. </c:v>
                </c:pt>
                <c:pt idx="3">
                  <c:v>2003г.</c:v>
                </c:pt>
                <c:pt idx="4">
                  <c:v>2004г.</c:v>
                </c:pt>
                <c:pt idx="5">
                  <c:v>2005г.</c:v>
                </c:pt>
                <c:pt idx="6">
                  <c:v>2006г.</c:v>
                </c:pt>
                <c:pt idx="7">
                  <c:v>2007г.</c:v>
                </c:pt>
                <c:pt idx="8">
                  <c:v>2008. </c:v>
                </c:pt>
                <c:pt idx="9">
                  <c:v>2009г.</c:v>
                </c:pt>
                <c:pt idx="10">
                  <c:v>2010г.</c:v>
                </c:pt>
                <c:pt idx="11">
                  <c:v>2011г.</c:v>
                </c:pt>
                <c:pt idx="12">
                  <c:v>2012г.</c:v>
                </c:pt>
                <c:pt idx="13">
                  <c:v>2013г.</c:v>
                </c:pt>
                <c:pt idx="14">
                  <c:v>2014г.</c:v>
                </c:pt>
                <c:pt idx="15">
                  <c:v>2015г.</c:v>
                </c:pt>
                <c:pt idx="16">
                  <c:v>2016г.</c:v>
                </c:pt>
                <c:pt idx="17">
                  <c:v>2017г.</c:v>
                </c:pt>
              </c:strCache>
            </c:strRef>
          </c:cat>
          <c:val>
            <c:numRef>
              <c:f>Лист1!$A$5:$R$5</c:f>
              <c:numCache>
                <c:formatCode>General</c:formatCode>
                <c:ptCount val="18"/>
                <c:pt idx="0">
                  <c:v>6.3</c:v>
                </c:pt>
                <c:pt idx="1">
                  <c:v>6.5</c:v>
                </c:pt>
                <c:pt idx="2">
                  <c:v>6.7</c:v>
                </c:pt>
                <c:pt idx="3">
                  <c:v>6.2</c:v>
                </c:pt>
                <c:pt idx="4">
                  <c:v>6</c:v>
                </c:pt>
                <c:pt idx="5">
                  <c:v>5.8</c:v>
                </c:pt>
                <c:pt idx="6">
                  <c:v>5.0999999999999996</c:v>
                </c:pt>
                <c:pt idx="7">
                  <c:v>4.0999999999999996</c:v>
                </c:pt>
                <c:pt idx="8">
                  <c:v>3.2</c:v>
                </c:pt>
                <c:pt idx="9">
                  <c:v>2.6</c:v>
                </c:pt>
                <c:pt idx="10">
                  <c:v>2.4</c:v>
                </c:pt>
                <c:pt idx="11">
                  <c:v>2.2000000000000002</c:v>
                </c:pt>
                <c:pt idx="12">
                  <c:v>1.5</c:v>
                </c:pt>
                <c:pt idx="13">
                  <c:v>1.8</c:v>
                </c:pt>
                <c:pt idx="14">
                  <c:v>1.8</c:v>
                </c:pt>
                <c:pt idx="15">
                  <c:v>1.5</c:v>
                </c:pt>
                <c:pt idx="16">
                  <c:v>1.2</c:v>
                </c:pt>
                <c:pt idx="17">
                  <c:v>1.1000000000000001</c:v>
                </c:pt>
              </c:numCache>
            </c:numRef>
          </c:val>
        </c:ser>
        <c:marker val="1"/>
        <c:axId val="84472192"/>
        <c:axId val="84473728"/>
      </c:lineChart>
      <c:catAx>
        <c:axId val="8447219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4473728"/>
        <c:crosses val="autoZero"/>
        <c:auto val="1"/>
        <c:lblAlgn val="ctr"/>
        <c:lblOffset val="100"/>
      </c:catAx>
      <c:valAx>
        <c:axId val="84473728"/>
        <c:scaling>
          <c:orientation val="minMax"/>
        </c:scaling>
        <c:axPos val="l"/>
        <c:majorGridlines/>
        <c:numFmt formatCode="General" sourceLinked="1"/>
        <c:tickLblPos val="nextTo"/>
        <c:crossAx val="8447219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3.5087723337445711E-2"/>
                  <c:y val="-7.5471698113207544E-2"/>
                </c:manualLayout>
              </c:layout>
              <c:showVal val="1"/>
            </c:dLbl>
            <c:dLbl>
              <c:idx val="1"/>
              <c:layout>
                <c:manualLayout>
                  <c:x val="-6.2865504312923717E-2"/>
                  <c:y val="-2.5157232704402552E-2"/>
                </c:manualLayout>
              </c:layout>
              <c:showVal val="1"/>
            </c:dLbl>
            <c:dLbl>
              <c:idx val="2"/>
              <c:layout>
                <c:manualLayout>
                  <c:x val="-6.7251469730104263E-2"/>
                  <c:y val="-2.7672955974842824E-2"/>
                </c:manualLayout>
              </c:layout>
              <c:showVal val="1"/>
            </c:dLbl>
            <c:dLbl>
              <c:idx val="3"/>
              <c:layout>
                <c:manualLayout>
                  <c:x val="-4.3859654171807115E-2"/>
                  <c:y val="-4.5283018867924525E-2"/>
                </c:manualLayout>
              </c:layout>
              <c:showVal val="1"/>
            </c:dLbl>
            <c:dLbl>
              <c:idx val="4"/>
              <c:layout>
                <c:manualLayout>
                  <c:x val="-2.7777780975477871E-2"/>
                  <c:y val="-5.0314465408805034E-2"/>
                </c:manualLayout>
              </c:layout>
              <c:showVal val="1"/>
            </c:dLbl>
            <c:dLbl>
              <c:idx val="5"/>
              <c:layout>
                <c:manualLayout>
                  <c:x val="-2.1929827085903641E-2"/>
                  <c:y val="-4.5283018867924525E-2"/>
                </c:manualLayout>
              </c:layout>
              <c:showVal val="1"/>
            </c:dLbl>
            <c:dLbl>
              <c:idx val="6"/>
              <c:layout>
                <c:manualLayout>
                  <c:x val="-1.4619884723935711E-2"/>
                  <c:y val="-4.0251572327043995E-2"/>
                </c:manualLayout>
              </c:layout>
              <c:showVal val="1"/>
            </c:dLbl>
            <c:dLbl>
              <c:idx val="7"/>
              <c:layout>
                <c:manualLayout>
                  <c:x val="-2.7777780975477898E-2"/>
                  <c:y val="-6.7924528301886791E-2"/>
                </c:manualLayout>
              </c:layout>
              <c:showVal val="1"/>
            </c:dLbl>
            <c:dLbl>
              <c:idx val="8"/>
              <c:layout>
                <c:manualLayout>
                  <c:x val="-6.2865504312923787E-2"/>
                  <c:y val="-3.5220125786163611E-2"/>
                </c:manualLayout>
              </c:layout>
              <c:showVal val="1"/>
            </c:dLbl>
            <c:dLbl>
              <c:idx val="9"/>
              <c:layout>
                <c:manualLayout>
                  <c:x val="-4.9707608061381511E-2"/>
                  <c:y val="-4.2767295597484323E-2"/>
                </c:manualLayout>
              </c:layout>
              <c:showVal val="1"/>
            </c:dLbl>
            <c:dLbl>
              <c:idx val="10"/>
              <c:layout>
                <c:manualLayout>
                  <c:x val="-4.093567722701999E-2"/>
                  <c:y val="-5.2830188679245292E-2"/>
                </c:manualLayout>
              </c:layout>
              <c:showVal val="1"/>
            </c:dLbl>
            <c:dLbl>
              <c:idx val="11"/>
              <c:layout>
                <c:manualLayout>
                  <c:x val="-3.8011700282232844E-2"/>
                  <c:y val="-4.5283018867924525E-2"/>
                </c:manualLayout>
              </c:layout>
              <c:showVal val="1"/>
            </c:dLbl>
            <c:dLbl>
              <c:idx val="12"/>
              <c:layout>
                <c:manualLayout>
                  <c:x val="-3.8011700282232844E-2"/>
                  <c:y val="-3.5220125786163618E-2"/>
                </c:manualLayout>
              </c:layout>
              <c:showVal val="1"/>
            </c:dLbl>
            <c:dLbl>
              <c:idx val="13"/>
              <c:layout>
                <c:manualLayout>
                  <c:x val="-3.9473688754626451E-2"/>
                  <c:y val="-3.2704402515723388E-2"/>
                </c:manualLayout>
              </c:layout>
              <c:showVal val="1"/>
            </c:dLbl>
            <c:dLbl>
              <c:idx val="14"/>
              <c:layout>
                <c:manualLayout>
                  <c:x val="-3.3625734865052131E-2"/>
                  <c:y val="-3.7735849056603869E-2"/>
                </c:manualLayout>
              </c:layout>
              <c:showVal val="1"/>
            </c:dLbl>
            <c:dLbl>
              <c:idx val="15"/>
              <c:layout>
                <c:manualLayout>
                  <c:x val="-1.6081873196329425E-2"/>
                  <c:y val="-4.0251572327043995E-2"/>
                </c:manualLayout>
              </c:layout>
              <c:showVal val="1"/>
            </c:dLbl>
            <c:dLbl>
              <c:idx val="16"/>
              <c:layout>
                <c:manualLayout>
                  <c:x val="-1.315789625154214E-2"/>
                  <c:y val="-3.7735849056603869E-2"/>
                </c:manualLayout>
              </c:layout>
              <c:showVal val="1"/>
            </c:dLbl>
            <c:dLbl>
              <c:idx val="17"/>
              <c:layout>
                <c:manualLayout>
                  <c:x val="-6.9444444444444562E-3"/>
                  <c:y val="-3.5220125786163604E-2"/>
                </c:manualLayout>
              </c:layout>
              <c:showVal val="1"/>
            </c:dLbl>
            <c:dLbl>
              <c:idx val="18"/>
              <c:layout>
                <c:manualLayout>
                  <c:x val="-1.1111111111111125E-2"/>
                  <c:y val="-3.2704402515723381E-2"/>
                </c:manualLayout>
              </c:layout>
              <c:showVal val="1"/>
            </c:dLbl>
            <c:dLbl>
              <c:idx val="19"/>
              <c:layout>
                <c:manualLayout>
                  <c:x val="-1.3961942257217872E-2"/>
                  <c:y val="-2.767295597484282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Лист1!$A$36:$T$36</c:f>
              <c:strCache>
                <c:ptCount val="20"/>
                <c:pt idx="0">
                  <c:v>1998г.</c:v>
                </c:pt>
                <c:pt idx="1">
                  <c:v>1999г.</c:v>
                </c:pt>
                <c:pt idx="2">
                  <c:v>2000г.</c:v>
                </c:pt>
                <c:pt idx="3">
                  <c:v>2001г.</c:v>
                </c:pt>
                <c:pt idx="4">
                  <c:v>2002г. </c:v>
                </c:pt>
                <c:pt idx="5">
                  <c:v>2003г.</c:v>
                </c:pt>
                <c:pt idx="6">
                  <c:v>2004г.</c:v>
                </c:pt>
                <c:pt idx="7">
                  <c:v>2005г.</c:v>
                </c:pt>
                <c:pt idx="8">
                  <c:v>2006г.</c:v>
                </c:pt>
                <c:pt idx="9">
                  <c:v>2007г.</c:v>
                </c:pt>
                <c:pt idx="10">
                  <c:v>2008г. </c:v>
                </c:pt>
                <c:pt idx="11">
                  <c:v>2009г.</c:v>
                </c:pt>
                <c:pt idx="12">
                  <c:v>2010г.</c:v>
                </c:pt>
                <c:pt idx="13">
                  <c:v>2011г.</c:v>
                </c:pt>
                <c:pt idx="14">
                  <c:v>2012г.</c:v>
                </c:pt>
                <c:pt idx="15">
                  <c:v>2013г.</c:v>
                </c:pt>
                <c:pt idx="16">
                  <c:v>2014г.</c:v>
                </c:pt>
                <c:pt idx="17">
                  <c:v>2015г.</c:v>
                </c:pt>
                <c:pt idx="18">
                  <c:v>2016г.</c:v>
                </c:pt>
                <c:pt idx="19">
                  <c:v>2017г.</c:v>
                </c:pt>
              </c:strCache>
            </c:strRef>
          </c:cat>
          <c:val>
            <c:numRef>
              <c:f>Лист1!$A$37:$T$37</c:f>
              <c:numCache>
                <c:formatCode>General</c:formatCode>
                <c:ptCount val="20"/>
                <c:pt idx="0">
                  <c:v>83.9</c:v>
                </c:pt>
                <c:pt idx="1">
                  <c:v>88.6</c:v>
                </c:pt>
                <c:pt idx="2">
                  <c:v>91.3</c:v>
                </c:pt>
                <c:pt idx="3">
                  <c:v>91.9</c:v>
                </c:pt>
                <c:pt idx="4">
                  <c:v>91.3</c:v>
                </c:pt>
                <c:pt idx="5">
                  <c:v>92.3</c:v>
                </c:pt>
                <c:pt idx="6">
                  <c:v>92.3</c:v>
                </c:pt>
                <c:pt idx="7">
                  <c:v>93</c:v>
                </c:pt>
                <c:pt idx="8">
                  <c:v>95.4</c:v>
                </c:pt>
                <c:pt idx="9">
                  <c:v>95.4</c:v>
                </c:pt>
                <c:pt idx="10">
                  <c:v>95.8</c:v>
                </c:pt>
                <c:pt idx="11">
                  <c:v>97.3</c:v>
                </c:pt>
                <c:pt idx="12">
                  <c:v>97.5</c:v>
                </c:pt>
                <c:pt idx="13">
                  <c:v>97.5</c:v>
                </c:pt>
                <c:pt idx="14">
                  <c:v>97.69</c:v>
                </c:pt>
                <c:pt idx="15">
                  <c:v>97.8</c:v>
                </c:pt>
                <c:pt idx="16">
                  <c:v>97.86</c:v>
                </c:pt>
                <c:pt idx="17">
                  <c:v>97.9</c:v>
                </c:pt>
                <c:pt idx="18">
                  <c:v>97.9</c:v>
                </c:pt>
                <c:pt idx="19">
                  <c:v>98</c:v>
                </c:pt>
              </c:numCache>
            </c:numRef>
          </c:val>
        </c:ser>
        <c:marker val="1"/>
        <c:axId val="84531072"/>
        <c:axId val="84532608"/>
      </c:lineChart>
      <c:catAx>
        <c:axId val="84531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4532608"/>
        <c:crosses val="autoZero"/>
        <c:auto val="1"/>
        <c:lblAlgn val="ctr"/>
        <c:lblOffset val="100"/>
      </c:catAx>
      <c:valAx>
        <c:axId val="845326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453107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7416399338971522E-3"/>
          <c:y val="6.37919488073589E-3"/>
          <c:w val="0.69105059784193557"/>
          <c:h val="0.97601747959495033"/>
        </c:manualLayout>
      </c:layout>
      <c:pie3DChart>
        <c:varyColors val="1"/>
        <c:ser>
          <c:idx val="0"/>
          <c:order val="0"/>
          <c:explosion val="32"/>
          <c:dLbls>
            <c:dLbl>
              <c:idx val="0"/>
              <c:layout>
                <c:manualLayout>
                  <c:x val="-0.12913896179644221"/>
                  <c:y val="-0.14793558851453303"/>
                </c:manualLayout>
              </c:layout>
              <c:showVal val="1"/>
            </c:dLbl>
            <c:dLbl>
              <c:idx val="1"/>
              <c:layout>
                <c:manualLayout>
                  <c:x val="5.3337950811704242E-4"/>
                  <c:y val="1.7488874743341921E-2"/>
                </c:manualLayout>
              </c:layout>
              <c:showVal val="1"/>
            </c:dLbl>
            <c:dLbl>
              <c:idx val="2"/>
              <c:layout>
                <c:manualLayout>
                  <c:x val="1.9822530864197597E-2"/>
                  <c:y val="0.10374455115960979"/>
                </c:manualLayout>
              </c:layout>
              <c:showVal val="1"/>
            </c:dLbl>
            <c:dLbl>
              <c:idx val="3"/>
              <c:layout>
                <c:manualLayout>
                  <c:x val="1.9822530864197597E-2"/>
                  <c:y val="-0.11884807719373737"/>
                </c:manualLayout>
              </c:layout>
              <c:showVal val="1"/>
            </c:dLbl>
            <c:dLbl>
              <c:idx val="4"/>
              <c:layout>
                <c:manualLayout>
                  <c:x val="5.1326370662000576E-2"/>
                  <c:y val="-4.8990899837228187E-2"/>
                </c:manualLayout>
              </c:layout>
              <c:showVal val="1"/>
            </c:dLbl>
            <c:dLbl>
              <c:idx val="6"/>
              <c:layout>
                <c:manualLayout>
                  <c:x val="1.8445550209001706E-2"/>
                  <c:y val="-4.0623398821422133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Лист1!$B$4:$B$10</c:f>
              <c:strCache>
                <c:ptCount val="7"/>
                <c:pt idx="0">
                  <c:v>Заболевания опорно-двигательного аппарата</c:v>
                </c:pt>
                <c:pt idx="1">
                  <c:v>Вибрационная болезнь</c:v>
                </c:pt>
                <c:pt idx="2">
                  <c:v>Профессиональная тугоухость</c:v>
                </c:pt>
                <c:pt idx="3">
                  <c:v>Заболевания органов дыхания</c:v>
                </c:pt>
                <c:pt idx="4">
                  <c:v>Аллергические заболевания</c:v>
                </c:pt>
                <c:pt idx="5">
                  <c:v>Туберкулёз</c:v>
                </c:pt>
                <c:pt idx="6">
                  <c:v>Прочие</c:v>
                </c:pt>
              </c:strCache>
            </c:strRef>
          </c:cat>
          <c:val>
            <c:numRef>
              <c:f>Лист1!$C$4:$C$10</c:f>
              <c:numCache>
                <c:formatCode>General</c:formatCode>
                <c:ptCount val="7"/>
                <c:pt idx="0">
                  <c:v>38.4</c:v>
                </c:pt>
                <c:pt idx="1">
                  <c:v>23.1</c:v>
                </c:pt>
                <c:pt idx="2">
                  <c:v>11.5</c:v>
                </c:pt>
                <c:pt idx="3">
                  <c:v>11.5</c:v>
                </c:pt>
                <c:pt idx="4">
                  <c:v>7.7</c:v>
                </c:pt>
                <c:pt idx="5">
                  <c:v>3.8</c:v>
                </c:pt>
                <c:pt idx="6">
                  <c:v>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372717846165263"/>
          <c:y val="0"/>
          <c:w val="0.33333333333333331"/>
          <c:h val="0.99815298300188859"/>
        </c:manualLayout>
      </c:layout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7927359774472643E-2"/>
          <c:y val="5.4081750115942184E-2"/>
          <c:w val="0.63524326820258725"/>
          <c:h val="0.9066337926315356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4357988237581421"/>
                  <c:y val="-0.46868589071541294"/>
                </c:manualLayout>
              </c:layout>
              <c:showVal val="1"/>
            </c:dLbl>
            <c:dLbl>
              <c:idx val="1"/>
              <c:layout>
                <c:manualLayout>
                  <c:x val="5.2469135802469126E-2"/>
                  <c:y val="0.16791940190408131"/>
                </c:manualLayout>
              </c:layout>
              <c:showVal val="1"/>
            </c:dLbl>
            <c:dLbl>
              <c:idx val="2"/>
              <c:layout>
                <c:manualLayout>
                  <c:x val="3.0566613201127638E-2"/>
                  <c:y val="-5.872341422145972E-2"/>
                </c:manualLayout>
              </c:layout>
              <c:showVal val="1"/>
            </c:dLbl>
            <c:dLbl>
              <c:idx val="3"/>
              <c:layout>
                <c:manualLayout>
                  <c:x val="2.2646665694566012E-2"/>
                  <c:y val="-1.1432263144882101E-2"/>
                </c:manualLayout>
              </c:layout>
              <c:showVal val="1"/>
            </c:dLbl>
            <c:dLbl>
              <c:idx val="4"/>
              <c:layout>
                <c:manualLayout>
                  <c:x val="1.3711602021969476E-2"/>
                  <c:y val="-1.061078051234621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Лист1!$H$4:$H$8</c:f>
              <c:strCache>
                <c:ptCount val="5"/>
                <c:pt idx="0">
                  <c:v>Заболевания опорно-двигательного аппарата</c:v>
                </c:pt>
                <c:pt idx="1">
                  <c:v>Вибрационная болезнь</c:v>
                </c:pt>
                <c:pt idx="2">
                  <c:v>Профессиональная тугоухость</c:v>
                </c:pt>
                <c:pt idx="3">
                  <c:v>Заболевания органов дыхания</c:v>
                </c:pt>
                <c:pt idx="4">
                  <c:v>Прочие</c:v>
                </c:pt>
              </c:strCache>
            </c:strRef>
          </c:cat>
          <c:val>
            <c:numRef>
              <c:f>Лист1!$I$4:$I$8</c:f>
              <c:numCache>
                <c:formatCode>General</c:formatCode>
                <c:ptCount val="5"/>
                <c:pt idx="0">
                  <c:v>65.52</c:v>
                </c:pt>
                <c:pt idx="1">
                  <c:v>13.79</c:v>
                </c:pt>
                <c:pt idx="2">
                  <c:v>10.34</c:v>
                </c:pt>
                <c:pt idx="3">
                  <c:v>6.9</c:v>
                </c:pt>
                <c:pt idx="4">
                  <c:v>3.4499999999999997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52148694325677"/>
          <c:y val="0"/>
          <c:w val="0.32478513056743241"/>
          <c:h val="0.96508227817939585"/>
        </c:manualLayout>
      </c:layout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5.8917079809468524E-2"/>
          <c:y val="0.18143946086976825"/>
          <c:w val="0.8223560075823857"/>
          <c:h val="0.73159906630016969"/>
        </c:manualLayout>
      </c:layout>
      <c:bar3DChart>
        <c:barDir val="col"/>
        <c:grouping val="clustered"/>
        <c:ser>
          <c:idx val="0"/>
          <c:order val="0"/>
          <c:tx>
            <c:v>врачи</c:v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numRef>
              <c:f>Лист1!$A$6:$F$6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Лист1!$A$7:$F$7</c:f>
              <c:numCache>
                <c:formatCode>General</c:formatCode>
                <c:ptCount val="6"/>
                <c:pt idx="0">
                  <c:v>60</c:v>
                </c:pt>
                <c:pt idx="1">
                  <c:v>60</c:v>
                </c:pt>
                <c:pt idx="2">
                  <c:v>70</c:v>
                </c:pt>
                <c:pt idx="3">
                  <c:v>68</c:v>
                </c:pt>
                <c:pt idx="4">
                  <c:v>67</c:v>
                </c:pt>
                <c:pt idx="5">
                  <c:v>70</c:v>
                </c:pt>
              </c:numCache>
            </c:numRef>
          </c:val>
        </c:ser>
        <c:ser>
          <c:idx val="1"/>
          <c:order val="1"/>
          <c:tx>
            <c:v>врачи прошедшие ТУ</c:v>
          </c:tx>
          <c:dLbls>
            <c:dLbl>
              <c:idx val="0"/>
              <c:layout>
                <c:manualLayout>
                  <c:x val="2.3148148148148147E-2"/>
                  <c:y val="-4.8207122089850866E-3"/>
                </c:manualLayout>
              </c:layout>
              <c:showVal val="1"/>
            </c:dLbl>
            <c:dLbl>
              <c:idx val="1"/>
              <c:layout>
                <c:manualLayout>
                  <c:x val="2.1604938271605062E-2"/>
                  <c:y val="2.4103561044925442E-3"/>
                </c:manualLayout>
              </c:layout>
              <c:showVal val="1"/>
            </c:dLbl>
            <c:dLbl>
              <c:idx val="2"/>
              <c:layout>
                <c:manualLayout>
                  <c:x val="2.469135802469141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3148148148148077E-2"/>
                  <c:y val="-4.8207122089850866E-3"/>
                </c:manualLayout>
              </c:layout>
              <c:showVal val="1"/>
            </c:dLbl>
            <c:dLbl>
              <c:idx val="4"/>
              <c:layout>
                <c:manualLayout>
                  <c:x val="2.4691358024691412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2.9320987654321E-2"/>
                  <c:y val="-2.4103561044925442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numRef>
              <c:f>Лист1!$A$6:$F$6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Лист1!$A$8:$F$8</c:f>
              <c:numCache>
                <c:formatCode>General</c:formatCode>
                <c:ptCount val="6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24</c:v>
                </c:pt>
                <c:pt idx="5">
                  <c:v>38</c:v>
                </c:pt>
              </c:numCache>
            </c:numRef>
          </c:val>
        </c:ser>
        <c:ser>
          <c:idx val="2"/>
          <c:order val="2"/>
          <c:tx>
            <c:strRef>
              <c:f>Лист1!$B$14</c:f>
              <c:strCache>
                <c:ptCount val="1"/>
                <c:pt idx="0">
                  <c:v>врачи г.Пермь</c:v>
                </c:pt>
              </c:strCache>
            </c:strRef>
          </c:tx>
          <c:cat>
            <c:numRef>
              <c:f>Лист1!$A$6:$F$6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Лист1!$C$14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tx>
            <c:strRef>
              <c:f>Лист1!$B$15</c:f>
              <c:strCache>
                <c:ptCount val="1"/>
                <c:pt idx="0">
                  <c:v>врачи село</c:v>
                </c:pt>
              </c:strCache>
            </c:strRef>
          </c:tx>
          <c:cat>
            <c:numRef>
              <c:f>Лист1!$A$6:$F$6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Лист1!$C$15</c:f>
              <c:numCache>
                <c:formatCode>General</c:formatCode>
                <c:ptCount val="1"/>
              </c:numCache>
            </c:numRef>
          </c:val>
        </c:ser>
        <c:dLbls>
          <c:showVal val="1"/>
        </c:dLbls>
        <c:shape val="box"/>
        <c:axId val="87000192"/>
        <c:axId val="87001728"/>
        <c:axId val="0"/>
      </c:bar3DChart>
      <c:catAx>
        <c:axId val="87000192"/>
        <c:scaling>
          <c:orientation val="minMax"/>
        </c:scaling>
        <c:axPos val="b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7001728"/>
        <c:crosses val="autoZero"/>
        <c:auto val="1"/>
        <c:lblAlgn val="ctr"/>
        <c:lblOffset val="100"/>
      </c:catAx>
      <c:valAx>
        <c:axId val="870017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700019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v>врачи</c:v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Лист1!$A$6:$E$6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Лист1!$A$7:$E$7</c:f>
              <c:numCache>
                <c:formatCode>General</c:formatCode>
                <c:ptCount val="5"/>
                <c:pt idx="0">
                  <c:v>1024</c:v>
                </c:pt>
                <c:pt idx="1">
                  <c:v>1088</c:v>
                </c:pt>
                <c:pt idx="2">
                  <c:v>1059</c:v>
                </c:pt>
                <c:pt idx="3">
                  <c:v>964</c:v>
                </c:pt>
                <c:pt idx="4">
                  <c:v>1013</c:v>
                </c:pt>
              </c:numCache>
            </c:numRef>
          </c:val>
        </c:ser>
        <c:ser>
          <c:idx val="1"/>
          <c:order val="1"/>
          <c:tx>
            <c:v>врачи прошедшие ТУ</c:v>
          </c:tx>
          <c:dLbls>
            <c:dLbl>
              <c:idx val="0"/>
              <c:layout>
                <c:manualLayout>
                  <c:x val="1.783717050977324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891447006515564E-2"/>
                  <c:y val="-5.1085342287883065E-3"/>
                </c:manualLayout>
              </c:layout>
              <c:showVal val="1"/>
            </c:dLbl>
            <c:dLbl>
              <c:idx val="2"/>
              <c:layout>
                <c:manualLayout>
                  <c:x val="8.9185852548867191E-3"/>
                  <c:y val="-1.0217068457576636E-2"/>
                </c:manualLayout>
              </c:layout>
              <c:showVal val="1"/>
            </c:dLbl>
            <c:dLbl>
              <c:idx val="3"/>
              <c:layout>
                <c:manualLayout>
                  <c:x val="1.4864308758144359E-2"/>
                  <c:y val="-1.0217068457576688E-2"/>
                </c:manualLayout>
              </c:layout>
              <c:showVal val="1"/>
            </c:dLbl>
            <c:dLbl>
              <c:idx val="4"/>
              <c:layout>
                <c:manualLayout>
                  <c:x val="1.7837170509773244E-2"/>
                  <c:y val="1.787986980075913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Лист1!$A$6:$E$6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Лист1!$A$8:$E$8</c:f>
              <c:numCache>
                <c:formatCode>General</c:formatCode>
                <c:ptCount val="5"/>
                <c:pt idx="0">
                  <c:v>1007</c:v>
                </c:pt>
                <c:pt idx="1">
                  <c:v>1042</c:v>
                </c:pt>
                <c:pt idx="2">
                  <c:v>1009</c:v>
                </c:pt>
                <c:pt idx="3">
                  <c:v>721</c:v>
                </c:pt>
                <c:pt idx="4">
                  <c:v>862</c:v>
                </c:pt>
              </c:numCache>
            </c:numRef>
          </c:val>
        </c:ser>
        <c:dLbls>
          <c:showVal val="1"/>
        </c:dLbls>
        <c:shape val="box"/>
        <c:axId val="87233664"/>
        <c:axId val="87235200"/>
        <c:axId val="0"/>
      </c:bar3DChart>
      <c:catAx>
        <c:axId val="87233664"/>
        <c:scaling>
          <c:orientation val="minMax"/>
        </c:scaling>
        <c:axPos val="b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7235200"/>
        <c:crosses val="autoZero"/>
        <c:auto val="1"/>
        <c:lblAlgn val="ctr"/>
        <c:lblOffset val="100"/>
      </c:catAx>
      <c:valAx>
        <c:axId val="872352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72336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105F9-364E-434C-886E-7DCD42D80ABD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52DFE-04D4-4D9D-9483-054BE4958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FB97D-2EB2-4EEC-BB59-FF5EBAABBA18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34126-90FE-47B3-83EB-A29866BA4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6C7D-8111-445E-9BC6-D2DA10B151F9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304F-B275-48BE-925D-A8EF98632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6C7D-8111-445E-9BC6-D2DA10B151F9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304F-B275-48BE-925D-A8EF98632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6C7D-8111-445E-9BC6-D2DA10B151F9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304F-B275-48BE-925D-A8EF98632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6C7D-8111-445E-9BC6-D2DA10B151F9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304F-B275-48BE-925D-A8EF98632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6C7D-8111-445E-9BC6-D2DA10B151F9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304F-B275-48BE-925D-A8EF98632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6C7D-8111-445E-9BC6-D2DA10B151F9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304F-B275-48BE-925D-A8EF98632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6C7D-8111-445E-9BC6-D2DA10B151F9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304F-B275-48BE-925D-A8EF98632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6C7D-8111-445E-9BC6-D2DA10B151F9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304F-B275-48BE-925D-A8EF98632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6C7D-8111-445E-9BC6-D2DA10B151F9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304F-B275-48BE-925D-A8EF98632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6C7D-8111-445E-9BC6-D2DA10B151F9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304F-B275-48BE-925D-A8EF98632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6C7D-8111-445E-9BC6-D2DA10B151F9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304F-B275-48BE-925D-A8EF98632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76C7D-8111-445E-9BC6-D2DA10B151F9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304F-B275-48BE-925D-A8EF98632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АНАЛИЗА ПРОФЕССИОНАЛЬНОЙ ЗАБОЛЕВАЕМОСТИ, СОВЕРШЕНСТВОВАНИЕ ВОПРОСОВ ПРОФИЛАКТИЧЕСКОЙ МЕДИЦИНЫ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ПЕРМСКОМ КРАЕ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429000"/>
            <a:ext cx="8928992" cy="3312368"/>
          </a:xfrm>
        </p:spPr>
        <p:txBody>
          <a:bodyPr>
            <a:normAutofit fontScale="92500"/>
          </a:bodyPr>
          <a:lstStyle/>
          <a:p>
            <a:pPr algn="r"/>
            <a:endParaRPr lang="en-US" sz="2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>
                <a:solidFill>
                  <a:schemeClr val="tx1"/>
                </a:solidFill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</a:rPr>
              <a:t>рофессор Малютина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Наталья Николаевна заведующая кафедрой факультетской терапии № 2 и профессиональных болезней с курсом </a:t>
            </a:r>
            <a:r>
              <a:rPr lang="ru-RU" sz="2000" b="1" dirty="0" err="1" smtClean="0">
                <a:solidFill>
                  <a:schemeClr val="tx1"/>
                </a:solidFill>
              </a:rPr>
              <a:t>профболезней</a:t>
            </a:r>
            <a:endParaRPr lang="ru-RU" sz="2000" b="1" dirty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ФДПО ФГБОУ ВО ПГМУ им. академика  Е.А. Вагнера</a:t>
            </a:r>
            <a:endParaRPr lang="ru-RU" sz="2000" b="1" dirty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Минздрава России, Заслуженный врач РФ, д. м. н.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endParaRPr lang="ru-RU" sz="9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>
                <a:solidFill>
                  <a:schemeClr val="tx1"/>
                </a:solidFill>
              </a:rPr>
              <a:t>Костарев </a:t>
            </a:r>
            <a:r>
              <a:rPr lang="ru-RU" sz="2000" dirty="0" smtClean="0">
                <a:solidFill>
                  <a:schemeClr val="tx1"/>
                </a:solidFill>
              </a:rPr>
              <a:t>В.Г., </a:t>
            </a:r>
            <a:r>
              <a:rPr lang="ru-RU" sz="2000" dirty="0">
                <a:solidFill>
                  <a:schemeClr val="tx1"/>
                </a:solidFill>
              </a:rPr>
              <a:t>канд. мед. наук, руководитель, главный государственный санитарный врач по Пермскому краю Управления Федеральной службы по надзору в сфере защиты прав потребителей и благополучия человека по Пермскому </a:t>
            </a:r>
            <a:r>
              <a:rPr lang="ru-RU" sz="2000" dirty="0" smtClean="0">
                <a:solidFill>
                  <a:schemeClr val="tx1"/>
                </a:solidFill>
              </a:rPr>
              <a:t>краю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Еремеев Р.Б. доцент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Изменение структуры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профессиональной заболеваемости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Пермском крае за 2016 - 2017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%%)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7"/>
          <a:ext cx="8964488" cy="5350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926"/>
                <a:gridCol w="2118317"/>
                <a:gridCol w="2104319"/>
                <a:gridCol w="2370926"/>
              </a:tblGrid>
              <a:tr h="1005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заболеваний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6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Заболевания опорно-двигательного аппарата</a:t>
                      </a:r>
                      <a:endParaRPr lang="ru-RU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20,37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31,25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24,69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5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Вибрационная болезнь</a:t>
                      </a:r>
                      <a:endParaRPr lang="ru-RU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34,26</a:t>
                      </a:r>
                      <a:endParaRPr lang="ru-RU" sz="2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29,17</a:t>
                      </a:r>
                      <a:endParaRPr lang="ru-RU" sz="2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5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Профессиональная тугоухость</a:t>
                      </a:r>
                      <a:endParaRPr lang="ru-RU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2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28,13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26,6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5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Заболевания органов дыхания</a:t>
                      </a:r>
                      <a:endParaRPr lang="ru-RU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10,19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10,42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17,4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Удельный </a:t>
            </a:r>
            <a:r>
              <a:rPr lang="ru-RU" dirty="0"/>
              <a:t>вес выявления хронической </a:t>
            </a:r>
            <a:r>
              <a:rPr lang="ru-RU" dirty="0" err="1"/>
              <a:t>профпатологии</a:t>
            </a:r>
            <a:r>
              <a:rPr lang="ru-RU" dirty="0"/>
              <a:t> у работников при проведении медицинских осмотров за период 2015-2017 гг. стабильный и составляет </a:t>
            </a:r>
            <a:r>
              <a:rPr lang="ru-RU" dirty="0" smtClean="0"/>
              <a:t>60,42</a:t>
            </a:r>
            <a:r>
              <a:rPr lang="ru-RU" dirty="0"/>
              <a:t>% (РФ 2016 г. - 61,56</a:t>
            </a:r>
            <a:r>
              <a:rPr lang="ru-RU" dirty="0" smtClean="0"/>
              <a:t>%).</a:t>
            </a:r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ru-RU" dirty="0" smtClean="0"/>
              <a:t>В 2017 году на долю женщин приходилось 30,2% (в 2016г. – 23,5, в 2015 г. - 21,9%). Показатель ежегодно выше, чем в целом по РФ (2016 г. – 12,9%).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Структура профессиональной заболеваемости у женщин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/>
              <a:t>за </a:t>
            </a:r>
            <a:r>
              <a:rPr lang="ru-RU" sz="2400" b="1" dirty="0" smtClean="0"/>
              <a:t>2016-2017 </a:t>
            </a:r>
            <a:r>
              <a:rPr lang="ru-RU" sz="2400" b="1" dirty="0"/>
              <a:t>годы (удельный вес, </a:t>
            </a:r>
            <a:r>
              <a:rPr lang="ru-RU" sz="2400" b="1" dirty="0" smtClean="0"/>
              <a:t>%)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873"/>
          <a:ext cx="8229600" cy="482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864"/>
                <a:gridCol w="1728192"/>
                <a:gridCol w="1810544"/>
              </a:tblGrid>
              <a:tr h="5872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Группа заболеваний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2017</a:t>
                      </a:r>
                      <a:endParaRPr lang="ru-RU" b="1" dirty="0"/>
                    </a:p>
                  </a:txBody>
                  <a:tcPr/>
                </a:tc>
              </a:tr>
              <a:tr h="1255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Заболевания опорно-двигательного аппарата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38,4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65,52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Вибрационная болезнь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13,79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Профессиональная тугоухость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10,34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Заболевания органов дыхания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6,90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Аллергические заболевания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7,7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Туберкулёз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43204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355976" y="3212976"/>
          <a:ext cx="4788024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450912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профессиональной заболеваемости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женщин за 2016 год (удельный вес, %)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16016" y="1844824"/>
            <a:ext cx="397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профессиональной заболеваемости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 женщин за 2017 год (удельный вес, %)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Структура профессиональной заболеваемости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женщин за 2016 - 2017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гг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ПРОФПАТОЛОГОВ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ПЕРМСКОМ КРАЕ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ВРАЧЕЙ, УЧАСТВУЮЩИХ В ПРОВЕДЕНИИ ПМО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91264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6165304"/>
            <a:ext cx="689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80 медицинских учреждений имеют лицензию на проведение ПМО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проведенных периодических медицинских осмотров в 2017 г. выявлено:</a:t>
            </a:r>
          </a:p>
          <a:p>
            <a:pPr algn="r"/>
            <a:r>
              <a:rPr lang="ru-RU" dirty="0"/>
              <a:t>81</a:t>
            </a:r>
            <a:r>
              <a:rPr lang="x-none"/>
              <a:t> человек с подозрением на профессиональное заболевание;</a:t>
            </a:r>
            <a:endParaRPr lang="ru-RU" dirty="0"/>
          </a:p>
          <a:p>
            <a:pPr algn="r"/>
            <a:r>
              <a:rPr lang="x-none"/>
              <a:t>1</a:t>
            </a:r>
            <a:r>
              <a:rPr lang="ru-RU" dirty="0"/>
              <a:t>523 </a:t>
            </a:r>
            <a:r>
              <a:rPr lang="x-none"/>
              <a:t>работник</a:t>
            </a:r>
            <a:r>
              <a:rPr lang="ru-RU" dirty="0"/>
              <a:t>а</a:t>
            </a:r>
            <a:r>
              <a:rPr lang="x-none"/>
              <a:t>, нуждающихся в постоянном переводе и </a:t>
            </a:r>
            <a:r>
              <a:rPr lang="ru-RU" dirty="0"/>
              <a:t>1243</a:t>
            </a:r>
            <a:r>
              <a:rPr lang="x-none"/>
              <a:t> человек</a:t>
            </a:r>
            <a:r>
              <a:rPr lang="ru-RU" dirty="0"/>
              <a:t>а</a:t>
            </a:r>
            <a:r>
              <a:rPr lang="x-none"/>
              <a:t>, которым необходим временный перевод на другую работу по состоянию здоровья;</a:t>
            </a:r>
            <a:endParaRPr lang="ru-RU" dirty="0"/>
          </a:p>
          <a:p>
            <a:pPr algn="r"/>
            <a:r>
              <a:rPr lang="ru-RU" dirty="0"/>
              <a:t>3443</a:t>
            </a:r>
            <a:r>
              <a:rPr lang="x-none"/>
              <a:t> работник</a:t>
            </a:r>
            <a:r>
              <a:rPr lang="ru-RU" dirty="0" err="1"/>
              <a:t>ов</a:t>
            </a:r>
            <a:r>
              <a:rPr lang="x-none"/>
              <a:t>, нуждающихся в ограничении воздействия вредных производственных факторов;</a:t>
            </a:r>
            <a:endParaRPr lang="ru-RU" dirty="0"/>
          </a:p>
          <a:p>
            <a:pPr algn="r"/>
            <a:r>
              <a:rPr lang="x-none"/>
              <a:t>1</a:t>
            </a:r>
            <a:r>
              <a:rPr lang="ru-RU" dirty="0"/>
              <a:t>4525</a:t>
            </a:r>
            <a:r>
              <a:rPr lang="x-none"/>
              <a:t> человек с общесоматическими заболеваниями;</a:t>
            </a:r>
            <a:endParaRPr lang="ru-RU" dirty="0"/>
          </a:p>
          <a:p>
            <a:pPr algn="r"/>
            <a:r>
              <a:rPr lang="ru-RU" dirty="0"/>
              <a:t>6732</a:t>
            </a:r>
            <a:r>
              <a:rPr lang="x-none"/>
              <a:t> человек</a:t>
            </a:r>
            <a:r>
              <a:rPr lang="ru-RU" dirty="0"/>
              <a:t>а</a:t>
            </a:r>
            <a:r>
              <a:rPr lang="x-none"/>
              <a:t>, нуждающихся в дообследовании с целью решения вопроса о профпригодности;</a:t>
            </a:r>
            <a:endParaRPr lang="ru-RU" dirty="0"/>
          </a:p>
          <a:p>
            <a:pPr algn="r"/>
            <a:r>
              <a:rPr lang="ru-RU" dirty="0"/>
              <a:t>17270</a:t>
            </a:r>
            <a:r>
              <a:rPr lang="x-none"/>
              <a:t> человек, подлежащих направлению на санаторно-курортное лечение.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Заболеваемость с диагнозом, установленным впервые в жизни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	За </a:t>
            </a:r>
            <a:r>
              <a:rPr lang="ru-RU" dirty="0"/>
              <a:t>2014-2016 гг. уровень впервые выявленной заболеваемости всего населения Пермского края снизился на </a:t>
            </a:r>
            <a:r>
              <a:rPr lang="ru-RU" dirty="0" smtClean="0"/>
              <a:t>3,2% </a:t>
            </a:r>
            <a:r>
              <a:rPr lang="ru-RU" dirty="0"/>
              <a:t>и составил 949,8 на </a:t>
            </a:r>
            <a:r>
              <a:rPr lang="ru-RU" dirty="0" smtClean="0"/>
              <a:t>100 000 </a:t>
            </a:r>
            <a:r>
              <a:rPr lang="ru-RU" dirty="0"/>
              <a:t>населения. </a:t>
            </a:r>
            <a:endParaRPr lang="ru-RU" dirty="0" smtClean="0"/>
          </a:p>
          <a:p>
            <a:pPr algn="r">
              <a:buNone/>
            </a:pPr>
            <a:r>
              <a:rPr lang="ru-RU" dirty="0"/>
              <a:t>	</a:t>
            </a:r>
            <a:endParaRPr lang="ru-RU" dirty="0" smtClean="0"/>
          </a:p>
          <a:p>
            <a:pPr algn="r">
              <a:buNone/>
            </a:pPr>
            <a:r>
              <a:rPr lang="ru-RU" dirty="0"/>
              <a:t>	</a:t>
            </a:r>
            <a:r>
              <a:rPr lang="ru-RU" dirty="0" smtClean="0"/>
              <a:t>Ежегодно </a:t>
            </a:r>
            <a:r>
              <a:rPr lang="ru-RU" dirty="0"/>
              <a:t>региональные показатели превышают показатели по ПФО и РФ в среднем на 12 и 24 % </a:t>
            </a:r>
            <a:r>
              <a:rPr lang="ru-RU" dirty="0" smtClean="0"/>
              <a:t>соответственно.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32914" cy="617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679801"/>
          </a:xfrm>
        </p:spPr>
        <p:txBody>
          <a:bodyPr>
            <a:normAutofit/>
          </a:bodyPr>
          <a:lstStyle/>
          <a:p>
            <a:r>
              <a:rPr lang="ru-RU" dirty="0" smtClean="0"/>
              <a:t>Приоритетная проблема медицины труда -заболевания </a:t>
            </a:r>
            <a:r>
              <a:rPr lang="ru-RU" dirty="0"/>
              <a:t>системы кровообращения </a:t>
            </a:r>
            <a:r>
              <a:rPr lang="ru-RU" dirty="0" smtClean="0"/>
              <a:t>-50,6</a:t>
            </a:r>
            <a:r>
              <a:rPr lang="ru-RU" dirty="0"/>
              <a:t> </a:t>
            </a:r>
            <a:r>
              <a:rPr lang="ru-RU" dirty="0" smtClean="0"/>
              <a:t>%, по нетрудоспособности </a:t>
            </a:r>
            <a:r>
              <a:rPr lang="en-US" dirty="0" smtClean="0"/>
              <a:t>IV </a:t>
            </a:r>
            <a:r>
              <a:rPr lang="ru-RU" dirty="0" smtClean="0"/>
              <a:t>ранговое </a:t>
            </a:r>
            <a:r>
              <a:rPr lang="ru-RU" dirty="0"/>
              <a:t>место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2014 -2016 г.г. – увеличение уровня на 20,8%.</a:t>
            </a:r>
          </a:p>
          <a:p>
            <a:r>
              <a:rPr lang="ru-RU" dirty="0" smtClean="0"/>
              <a:t>Наибольший удельный вес в структуре данной патологии занимает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артериальная гипертензия(69,9%)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264696"/>
          </a:xfrm>
        </p:spPr>
        <p:txBody>
          <a:bodyPr>
            <a:normAutofit fontScale="92500" lnSpcReduction="10000"/>
          </a:bodyPr>
          <a:lstStyle/>
          <a:p>
            <a:pPr marL="82550" indent="541338"/>
            <a:r>
              <a:rPr lang="ru-RU" dirty="0" smtClean="0"/>
              <a:t>Стратегией национальной безопасности РФ до 2020г. в сфере здравоохранения и сохранения здоровья нации в качестве основного механизма  улучшения демографической </a:t>
            </a:r>
            <a:r>
              <a:rPr lang="ru-RU" dirty="0" err="1" smtClean="0"/>
              <a:t>ситуа</a:t>
            </a:r>
            <a:r>
              <a:rPr lang="ru-RU" dirty="0" smtClean="0"/>
              <a:t>-                                                </a:t>
            </a:r>
            <a:r>
              <a:rPr lang="ru-RU" dirty="0" err="1" smtClean="0"/>
              <a:t>ции</a:t>
            </a:r>
            <a:r>
              <a:rPr lang="ru-RU" dirty="0" smtClean="0"/>
              <a:t> в стране,   увеличения   про-                             </a:t>
            </a:r>
            <a:r>
              <a:rPr lang="ru-RU" dirty="0" err="1" smtClean="0"/>
              <a:t>должительности</a:t>
            </a:r>
            <a:r>
              <a:rPr lang="ru-RU" dirty="0" smtClean="0"/>
              <a:t>    жизни  и  тру-                                      </a:t>
            </a:r>
            <a:r>
              <a:rPr lang="ru-RU" dirty="0" err="1" smtClean="0"/>
              <a:t>дового</a:t>
            </a:r>
            <a:r>
              <a:rPr lang="ru-RU" dirty="0" smtClean="0"/>
              <a:t>  долголетия  определено совершенствование </a:t>
            </a:r>
            <a:r>
              <a:rPr lang="ru-RU" dirty="0" err="1" smtClean="0"/>
              <a:t>профилакти</a:t>
            </a:r>
            <a:r>
              <a:rPr lang="ru-RU" dirty="0" smtClean="0"/>
              <a:t>-                      </a:t>
            </a:r>
            <a:r>
              <a:rPr lang="ru-RU" dirty="0" err="1" smtClean="0"/>
              <a:t>ческих</a:t>
            </a:r>
            <a:r>
              <a:rPr lang="ru-RU" dirty="0" smtClean="0"/>
              <a:t> мероприятий.</a:t>
            </a:r>
          </a:p>
          <a:p>
            <a:pPr marL="82550" indent="541338">
              <a:buNone/>
            </a:pPr>
            <a:r>
              <a:rPr lang="en-US" sz="1800" dirty="0" smtClean="0"/>
              <a:t>			</a:t>
            </a:r>
            <a:r>
              <a:rPr lang="ru-RU" sz="1800" dirty="0" smtClean="0"/>
              <a:t>В.И.Скворцова, министр здравоохранения РФ</a:t>
            </a:r>
          </a:p>
          <a:p>
            <a:pPr marL="82550" indent="541338"/>
            <a:r>
              <a:rPr lang="ru-RU" dirty="0" smtClean="0"/>
              <a:t>Повышение их эффективности среди работающих тем более актуально, что в России каждый третий работник трудится в условиях, не отвечающих санитарным нормам. </a:t>
            </a:r>
          </a:p>
          <a:p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 b="9918"/>
          <a:stretch>
            <a:fillRect/>
          </a:stretch>
        </p:blipFill>
        <p:spPr bwMode="auto">
          <a:xfrm>
            <a:off x="6156176" y="1916832"/>
            <a:ext cx="2744688" cy="205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Динамика заболеваемости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Пермском крае: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Органы кровообращения</a:t>
            </a:r>
            <a:endParaRPr lang="ru-RU" sz="36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971600" y="1772816"/>
          <a:ext cx="7159430" cy="4666382"/>
        </p:xfrm>
        <a:graphic>
          <a:graphicData uri="http://schemas.openxmlformats.org/presentationml/2006/ole">
            <p:oleObj spid="_x0000_s3074" name="Диаграмма" r:id="rId3" imgW="6153088" imgH="401004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Органы дыхания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1493838" y="1857375"/>
          <a:ext cx="6156325" cy="4011613"/>
        </p:xfrm>
        <a:graphic>
          <a:graphicData uri="http://schemas.openxmlformats.org/presentationml/2006/ole">
            <p:oleObj spid="_x0000_s2050" name="Диаграмма" r:id="rId3" imgW="6153088" imgH="401004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Костно-мышечная система</a:t>
            </a:r>
            <a:endParaRPr lang="ru-RU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1497012" y="1858962"/>
          <a:ext cx="6149975" cy="4008438"/>
        </p:xfrm>
        <a:graphic>
          <a:graphicData uri="http://schemas.openxmlformats.org/presentationml/2006/ole">
            <p:oleObj spid="_x0000_s5122" name="Диаграмма" r:id="rId3" imgW="6153088" imgH="401004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Заболевания нервной системы</a:t>
            </a:r>
            <a:endParaRPr lang="ru-R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1497012" y="1858962"/>
          <a:ext cx="6149975" cy="4008438"/>
        </p:xfrm>
        <a:graphic>
          <a:graphicData uri="http://schemas.openxmlformats.org/presentationml/2006/ole">
            <p:oleObj spid="_x0000_s4098" name="Диаграмма" r:id="rId3" imgW="6153088" imgH="401004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 структуре нарушений здоровья работников на лидирующие позиции выходят неспецифические в этиологическом отношении общие соматические заболевания, такие как гипертоническая болезнь, ишемическая болезнь сердца, язвенная болезнь и др. Такие заболевания называются производственно обусловленными (ПОЗ) “</a:t>
            </a:r>
            <a:r>
              <a:rPr lang="en-US" b="1" dirty="0" smtClean="0">
                <a:solidFill>
                  <a:schemeClr val="tx2"/>
                </a:solidFill>
              </a:rPr>
              <a:t>Work related diseases</a:t>
            </a:r>
            <a:r>
              <a:rPr lang="ru-RU" b="1" dirty="0" smtClean="0">
                <a:solidFill>
                  <a:schemeClr val="tx2"/>
                </a:solidFill>
              </a:rPr>
              <a:t>”</a:t>
            </a:r>
          </a:p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Эксперты ВОЗ подчеркивают, что общими заболеваниями, в патогенезе которых труд является фактором риска развития общего </a:t>
            </a:r>
            <a:r>
              <a:rPr lang="ru-RU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полиэтиологического</a:t>
            </a: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заболевания, болеет всё трудоспособное население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669360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  развиваются в условиях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полифакторных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профессиональных воздействий, когда ведущий вредный фактор, отсутствует. Основной характеристикой 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полифакторного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производственного воздействия является  присутствие в процессе работы вредностей различной природы и интенсивности как правило - на уровне допустимых  (класс 2) либо вредных малой интенсивности (класс 3.1). 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ВОЗ о производственно-обусловленных болезнях открывает новые подходы для профилактики болезней трудоспособного возраста. </a:t>
            </a:r>
          </a:p>
          <a:p>
            <a:endParaRPr lang="ru-RU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780928"/>
          </a:xfrm>
        </p:spPr>
        <p:txBody>
          <a:bodyPr>
            <a:noAutofit/>
          </a:bodyPr>
          <a:lstStyle/>
          <a:p>
            <a:pPr marL="360363" algn="l">
              <a:defRPr/>
            </a:pPr>
            <a:r>
              <a:rPr 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проблемы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фенотипирования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ПОЗ</a:t>
            </a:r>
            <a:r>
              <a:rPr lang="ru-RU" sz="24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условиях длительного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полифакторного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воздействия производственных вредностей, влияющих на основные патогенетические механизмы формирования патологических процессов,   способствуют 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патоморфозу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клиничиской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картины  и способны формировать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клиническе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фенотипы течения болезней. 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96952"/>
            <a:ext cx="8507413" cy="443711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  <a:defRPr/>
            </a:pPr>
            <a:r>
              <a:rPr lang="ru-RU" sz="58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Фенотип:    определение значения термина   </a:t>
            </a:r>
          </a:p>
          <a:p>
            <a:pPr algn="ctr">
              <a:buNone/>
              <a:defRPr/>
            </a:pPr>
            <a:r>
              <a:rPr lang="ru-RU" sz="3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ru-RU" altLang="ja-JP" sz="4000" b="1" dirty="0" smtClean="0">
                <a:latin typeface="Times New Roman" pitchFamily="18" charset="0"/>
                <a:cs typeface="Times New Roman" pitchFamily="18" charset="0"/>
              </a:rPr>
              <a:t>Любая наблюдаемая структурная или функциональная характеристика  больного либо здорового организма, определяемая генотипом и модулируемая факторами окружающей среды. </a:t>
            </a:r>
            <a:endParaRPr lang="ru-RU" sz="4000" dirty="0" smtClean="0"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  <a:p>
            <a:pPr>
              <a:defRPr/>
            </a:pPr>
            <a:r>
              <a:rPr lang="ru-RU" altLang="ja-JP" sz="4000" b="1" dirty="0" smtClean="0">
                <a:latin typeface="Times New Roman" pitchFamily="18" charset="0"/>
                <a:cs typeface="Times New Roman" pitchFamily="18" charset="0"/>
              </a:rPr>
              <a:t>Разнообразие клинических проявлений не может не содержать в своей основе различные патогенетические особенности, с одной стороны, и не опираться на индивидуальную реактивность работников – с другой, т.е. обязательно должно соответствовать разным фенотипам.</a:t>
            </a:r>
          </a:p>
          <a:p>
            <a:pPr>
              <a:defRPr/>
            </a:pPr>
            <a:endParaRPr lang="ru-RU" altLang="ja-JP" sz="2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MS PGothic" pitchFamily="34" charset="-128"/>
            </a:endParaRPr>
          </a:p>
          <a:p>
            <a:pPr>
              <a:buNone/>
              <a:defRPr/>
            </a:pPr>
            <a:r>
              <a:rPr lang="ru-RU" altLang="ja-JP" sz="2800" dirty="0" smtClean="0">
                <a:cs typeface="MS PGothic" pitchFamily="34" charset="-128"/>
              </a:rPr>
              <a:t>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pitchFamily="49" charset="-128"/>
              <a:cs typeface="MS PGothic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6672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>
              <a:spcBef>
                <a:spcPct val="0"/>
              </a:spcBef>
              <a:defRPr/>
            </a:pPr>
            <a:r>
              <a:rPr lang="ru-RU" altLang="ja-JP" sz="2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Arial Black" pitchFamily="34" charset="0"/>
                <a:cs typeface="Aharoni" pitchFamily="2" charset="-79"/>
              </a:rPr>
              <a:t>Если мы хотим выявить клинически важные фенотипы, то нам необходимо определить </a:t>
            </a:r>
          </a:p>
          <a:p>
            <a:pPr marL="539750" indent="-5397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ja-JP" sz="2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Arial Black" pitchFamily="34" charset="0"/>
                <a:cs typeface="Aharoni" pitchFamily="2" charset="-79"/>
              </a:rPr>
              <a:t>вклад производственных факторов, как независимых факторов риска развития ПОЗ в конкретных производственных условиях в целом и на индивидуальном уровне, </a:t>
            </a:r>
          </a:p>
          <a:p>
            <a:pPr marL="539750" indent="-5397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ja-JP" sz="2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Arial Black" pitchFamily="34" charset="0"/>
                <a:cs typeface="Aharoni" pitchFamily="2" charset="-79"/>
              </a:rPr>
              <a:t> выделить клинически значимые признаки и исходы.</a:t>
            </a:r>
          </a:p>
          <a:p>
            <a:pPr marL="539750" indent="-53975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altLang="ja-JP" sz="22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Arial Black" pitchFamily="34" charset="0"/>
              <a:cs typeface="Aharoni" pitchFamily="2" charset="-79"/>
            </a:endParaRPr>
          </a:p>
          <a:p>
            <a:pPr marL="539750" indent="-53975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altLang="ja-JP" sz="2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NB!  </a:t>
            </a:r>
            <a:r>
              <a:rPr lang="ru-RU" altLang="ja-JP" sz="2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Arial Black" pitchFamily="34" charset="0"/>
                <a:cs typeface="Aharoni" pitchFamily="2" charset="-79"/>
              </a:rPr>
              <a:t>Необходимо выделять только те фенотипы, которые имеют биологический и эпидемиологический смысл, а также терапевтическое и прогностическое значение.</a:t>
            </a:r>
          </a:p>
          <a:p>
            <a:pPr marL="539750" indent="-539750" algn="ctr">
              <a:spcBef>
                <a:spcPct val="0"/>
              </a:spcBef>
              <a:defRPr/>
            </a:pPr>
            <a:r>
              <a:rPr lang="ru-RU" sz="22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Трудности в определении конкретного вклада производственных факторов в развитие ПОЗ на индивидуальном уровне затрудняет </a:t>
            </a:r>
            <a:r>
              <a:rPr lang="ru-RU" sz="2200" b="1" i="1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фенотипирование</a:t>
            </a:r>
            <a:r>
              <a:rPr lang="ru-RU" sz="22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, и порождает трудности разработки персонализированной терапии</a:t>
            </a:r>
            <a:endParaRPr lang="ru-RU" altLang="ja-JP" sz="24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936104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2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Фенотипы  производственно обусловленной АГ</a:t>
            </a:r>
            <a:endParaRPr lang="ru-RU" sz="3200" b="1" i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8964612" cy="4725144"/>
          </a:xfrm>
        </p:spPr>
        <p:txBody>
          <a:bodyPr>
            <a:norm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ru-RU" b="1" dirty="0" smtClean="0">
                <a:solidFill>
                  <a:schemeClr val="tx2"/>
                </a:solidFill>
              </a:rPr>
              <a:t>Показана связь между распространенностью АГ и воздействием промышленных  факторов  у  работников подвижного  состава ЖД транспорта.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Профессиональные факторы формируют специфические фенотипические черты  АГ. </a:t>
            </a: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chemeClr val="tx2"/>
                </a:solidFill>
              </a:rPr>
              <a:t>У машинистов локомотивов статистически значимо чаще (</a:t>
            </a:r>
            <a:r>
              <a:rPr lang="ru-RU" b="1" dirty="0" err="1" smtClean="0">
                <a:solidFill>
                  <a:schemeClr val="tx2"/>
                </a:solidFill>
              </a:rPr>
              <a:t>р</a:t>
            </a:r>
            <a:r>
              <a:rPr lang="en-US" b="1" dirty="0" smtClean="0">
                <a:solidFill>
                  <a:schemeClr val="tx2"/>
                </a:solidFill>
              </a:rPr>
              <a:t>&lt;</a:t>
            </a:r>
            <a:r>
              <a:rPr lang="ru-RU" b="1" dirty="0" smtClean="0">
                <a:solidFill>
                  <a:schemeClr val="tx2"/>
                </a:solidFill>
              </a:rPr>
              <a:t>0.001)  развивается  АГ в сочетании с КЗЗ.</a:t>
            </a:r>
          </a:p>
          <a:p>
            <a:pPr marL="64008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Имеет ли смысл определение фенотипов  ПОЗ?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Нами выделены основные патогенетические механизмы формирования фенотипов при производственно обусловленной АГ  </a:t>
            </a:r>
            <a:endParaRPr lang="ru-RU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052736"/>
          <a:ext cx="8568952" cy="551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480720"/>
              </a:tblGrid>
              <a:tr h="408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Патогенез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Маркеры 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48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Воспаление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Воспалительный фенотип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Увеличение числа клеток воспаления и их активация:</a:t>
                      </a: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CD8+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-лимфоциты, моноциты/макрофаги, нейтрофилы. </a:t>
                      </a:r>
                    </a:p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Увеличение продукции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медиаторов воспаления: ИЛ-8, </a:t>
                      </a:r>
                      <a:r>
                        <a:rPr lang="ru-RU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ФНО-альфа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лейкотриена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В4, </a:t>
                      </a:r>
                      <a:r>
                        <a:rPr lang="ru-RU" sz="1800" b="1" baseline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оксидантов</a:t>
                      </a:r>
                      <a:r>
                        <a:rPr lang="ru-RU" sz="1800" b="1" baseline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Нарушение баланса протеазы/антипротеазы. Клинически - Снижение</a:t>
                      </a:r>
                      <a:r>
                        <a:rPr kumimoji="0" lang="ru-RU" sz="1800" b="1" kern="1200" baseline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массы тела, </a:t>
                      </a:r>
                      <a:endParaRPr lang="ru-RU" sz="18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70678">
                <a:tc rowSpan="2">
                  <a:txBody>
                    <a:bodyPr/>
                    <a:lstStyle/>
                    <a:p>
                      <a:r>
                        <a:rPr lang="ru-RU" sz="1800" b="1" dirty="0" smtClean="0"/>
                        <a:t>Эндотелиальная дисфункция</a:t>
                      </a:r>
                    </a:p>
                    <a:p>
                      <a:endParaRPr lang="ru-RU" sz="1800" b="1" dirty="0" smtClean="0"/>
                    </a:p>
                    <a:p>
                      <a:endParaRPr lang="ru-RU" sz="1800" b="1" dirty="0" smtClean="0"/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Сосудистый </a:t>
                      </a:r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дизрегуляторный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фенотип: - </a:t>
                      </a:r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Гиперреактивность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сосудов – изменения функциональных проб, </a:t>
                      </a:r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ремоделирование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сосудистого эндотелия, развитие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структурных нарушений, жесткость артерий резистивного типа, гиалиноз, фиброз, </a:t>
                      </a:r>
                      <a:r>
                        <a:rPr lang="ru-RU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липоидоз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</a:t>
                      </a:r>
                      <a:r>
                        <a:rPr lang="ru-RU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тд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Ригидность сосудов, 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7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Клинический фенотип : развитие АГ , </a:t>
                      </a:r>
                      <a:endParaRPr lang="ru-RU" sz="18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Гипертрофия </a:t>
                      </a:r>
                      <a:r>
                        <a:rPr lang="ru-RU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миокарда,</a:t>
                      </a:r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поражение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органов – мишеней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6787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Системные механизмы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Коморбидный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фенотип : Кардиоваскулярная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коморбидность</a:t>
                      </a:r>
                      <a:endParaRPr kumimoji="0" lang="ru-RU" sz="18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нарушение метаболического профиля,  АГ и атеросклероз, АГ и ИБС, АГ и </a:t>
                      </a:r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Кислото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зависимые заболевания,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резистентные к лечению КЗЗ ГДЗ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АГ и ХОБЛ и т.д.…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 оценке Минтруда суммарный финансовый ущерб доходит до 2 трлн. руб.</a:t>
            </a:r>
          </a:p>
          <a:p>
            <a:pPr>
              <a:buFont typeface="Wingdings" pitchFamily="2" charset="2"/>
              <a:buNone/>
            </a:pPr>
            <a:r>
              <a:rPr lang="ru-RU" sz="1600" dirty="0" smtClean="0"/>
              <a:t>       *Академик РАН Н.Ф. </a:t>
            </a:r>
            <a:r>
              <a:rPr lang="ru-RU" sz="1600" dirty="0" err="1" smtClean="0"/>
              <a:t>Измеров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r>
              <a:rPr lang="ru-RU" dirty="0" smtClean="0"/>
              <a:t>Общие среднегодовые потери от недопроизводства работ и услуг из-за профессионально обусловленной заболеваемости работников так же превышает 2 </a:t>
            </a:r>
            <a:r>
              <a:rPr lang="ru-RU" dirty="0" err="1" smtClean="0"/>
              <a:t>трлн</a:t>
            </a:r>
            <a:r>
              <a:rPr lang="ru-RU" dirty="0" smtClean="0"/>
              <a:t> руб. *</a:t>
            </a:r>
          </a:p>
          <a:p>
            <a:pPr>
              <a:buFont typeface="Wingdings" pitchFamily="2" charset="2"/>
              <a:buNone/>
            </a:pPr>
            <a:r>
              <a:rPr lang="ru-RU" sz="1600" dirty="0" smtClean="0"/>
              <a:t>*Директор Департамента условий и охраны труда В.А.Корж ,  27 мая 2015 г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>
              <a:buFont typeface="Wingdings" pitchFamily="2" charset="2"/>
              <a:buNone/>
            </a:pPr>
            <a:endParaRPr lang="ru-RU" sz="1600" dirty="0" smtClean="0"/>
          </a:p>
          <a:p>
            <a:r>
              <a:rPr lang="ru-RU" dirty="0" smtClean="0"/>
              <a:t>Одновременно увеличивается и общая заболеваемость работников промышленных предприятий с вредными условиями труда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908720"/>
            <a:ext cx="8533456" cy="5949280"/>
          </a:xfrm>
        </p:spPr>
        <p:txBody>
          <a:bodyPr>
            <a:noAutofit/>
          </a:bodyPr>
          <a:lstStyle/>
          <a:p>
            <a:pPr marL="82550" indent="0" algn="just">
              <a:lnSpc>
                <a:spcPct val="120000"/>
              </a:lnSpc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Повсеместно нарастает устойчивая тенденция к формированию дефицита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трудовых ресурсов. Несмотря на значительные успехи в снижении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профессиональной заболеваемости, остро встает проблема роста общей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заболеваемости работающего населения, в первую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очередь – среди работающих во вредных условиях. Особую тревогу вызывает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высокий уровень смертности среди лиц трудоспособного возраста на  рабочем месте. Это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означает, что эффективность медицинской составляющей в охране здоровья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работников недостаточна и продолжает снижаться. </a:t>
            </a:r>
            <a:endParaRPr lang="ru-RU" sz="2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756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484632" lvl="0" algn="ctr">
              <a:spcBef>
                <a:spcPct val="0"/>
              </a:spcBef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Обсуждение результатов.</a:t>
            </a:r>
            <a:r>
              <a:rPr lang="ru-RU" sz="4400" b="1" dirty="0" smtClean="0"/>
              <a:t> Заключение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Font typeface="Century Gothic" pitchFamily="34" charset="0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985838" indent="-514350">
              <a:buNone/>
              <a:tabLst>
                <a:tab pos="8880475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Предварительные и периодические МО решают преимущественно задачу экспертизы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профпригодности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Вопросы выявления на ранних стадиях, а так же профилактики хронических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общесоматических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т.ч. ПОЗ согласно современным нормативным документам, выходят за рамки ПМО.</a:t>
            </a:r>
          </a:p>
          <a:p>
            <a:pPr marL="985838" indent="-514350" eaLnBrk="1" hangingPunct="1">
              <a:buNone/>
              <a:tabLst>
                <a:tab pos="8880475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 медицинского наблюдения за пациентами из профессиональных групп риска никак не освещены в Рекомендациях МЗ по медицине труда.</a:t>
            </a:r>
          </a:p>
          <a:p>
            <a:pPr marL="985838" indent="-514350" eaLnBrk="1" hangingPunct="1">
              <a:buNone/>
              <a:tabLst>
                <a:tab pos="8880475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Менеджмент ПОЗ должен начинаться с идентификации факторов, вызвавших их развитие или ухудшающих течение.</a:t>
            </a:r>
          </a:p>
          <a:p>
            <a:pPr marL="985838" indent="-514350" eaLnBrk="1" hangingPunct="1">
              <a:buNone/>
              <a:tabLst>
                <a:tab pos="8880475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Идентификация фенотипов имеет клиническое, терапевтическое и прогностическое значение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568952" cy="6669360"/>
          </a:xfrm>
        </p:spPr>
        <p:txBody>
          <a:bodyPr>
            <a:normAutofit fontScale="40000" lnSpcReduction="20000"/>
          </a:bodyPr>
          <a:lstStyle/>
          <a:p>
            <a:pPr marL="514350" indent="-514350" algn="just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Назрела необходимость модернизация системы охраны здоровья работников, с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акцентом на крупные организованные контингенты промышленных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предприятий.</a:t>
            </a:r>
          </a:p>
          <a:p>
            <a:pPr marL="514350" indent="-514350" algn="just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Первоочередными задачами, требующими немедленного решения  являются:</a:t>
            </a:r>
          </a:p>
          <a:p>
            <a:pPr marL="514350" indent="-514350" algn="just">
              <a:buAutoNum type="arabicPeriod"/>
            </a:pP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идеологии и принятие правового документа, определяющего систему ответственности всех заинтересованных сторон в области охраны здоровья работников (на основании Трудового Кодекса)</a:t>
            </a:r>
          </a:p>
          <a:p>
            <a:pPr marL="514350" indent="-514350" algn="just">
              <a:buAutoNum type="arabicPeriod"/>
            </a:pP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общего алгоритма и реализацию комплекса мероприятий, позволяющих обеспечивать сохранение здоровья здоровых работников на всех уровнях и этапах трудового процесса</a:t>
            </a:r>
          </a:p>
          <a:p>
            <a:pPr marL="514350" indent="-514350" algn="just">
              <a:buAutoNum type="arabicPeriod"/>
            </a:pP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линии службы гигиены труда внедрение системы выявления профессиональных рисков и управления ими</a:t>
            </a:r>
          </a:p>
          <a:p>
            <a:pPr marL="514350" indent="-514350" algn="just">
              <a:buAutoNum type="arabicPeriod"/>
            </a:pP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Оптимизация системы охраны здоровья работников с четким структурированием прав и обязанностей  </a:t>
            </a:r>
          </a:p>
          <a:p>
            <a:pPr marL="514350" indent="-514350" algn="just">
              <a:buAutoNum type="arabicPeriod"/>
            </a:pP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Переориентация служб безопасности труда и охраны здоровья работников с лечения выявленных нарушений здоровья на первичную профилактику нарушений здоровья изначально здорового работника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	  	</a:t>
            </a:r>
            <a:r>
              <a:rPr lang="ru-RU" sz="3600" b="1" dirty="0" smtClean="0"/>
              <a:t>Для обеспечения реализации комплекса мероприятий по сохранению здоровья здоровых работников, внедрения системы управления профессиональными рисками, необходима разработка и принятие правового акта, определяющего систему и политику в области охраны здоровья работников. </a:t>
            </a:r>
          </a:p>
          <a:p>
            <a:pPr algn="just">
              <a:buNone/>
            </a:pPr>
            <a:r>
              <a:rPr lang="ru-RU" sz="3600" b="1" dirty="0" smtClean="0"/>
              <a:t>		Переориентация служб безопасности труда и охраны здоровья работников на первичную профилактику в системе «</a:t>
            </a:r>
            <a:r>
              <a:rPr lang="ru-RU" sz="3600" b="1" dirty="0" err="1" smtClean="0"/>
              <a:t>Protection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of</a:t>
            </a:r>
            <a:r>
              <a:rPr lang="ru-RU" sz="3600" b="1" dirty="0" smtClean="0"/>
              <a:t> </a:t>
            </a:r>
            <a:r>
              <a:rPr lang="en-US" sz="3600" b="1" dirty="0" smtClean="0"/>
              <a:t>healthy employee health</a:t>
            </a:r>
            <a:r>
              <a:rPr lang="ru-RU" sz="3600" b="1" dirty="0" smtClean="0"/>
              <a:t> −</a:t>
            </a:r>
            <a:r>
              <a:rPr lang="en-US" sz="3600" b="1" dirty="0" smtClean="0"/>
              <a:t> </a:t>
            </a:r>
            <a:r>
              <a:rPr lang="ru-RU" sz="3600" b="1" dirty="0" smtClean="0"/>
              <a:t>Охрана здоровья здорового работника», оптимизация структуры промышленной медицины, как одной из важнейших составляющих общественного здравоохранения, послужит сохранению здоровья трудящихся, и, в конечном итоге, укреплению экономики.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604867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внимание…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go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8488"/>
          </a:xfrm>
          <a:prstGeom prst="rect">
            <a:avLst/>
          </a:prstGeom>
          <a:noFill/>
        </p:spPr>
      </p:pic>
      <p:pic>
        <p:nvPicPr>
          <p:cNvPr id="6" name="Picture 7" descr="0_82844_6e19d555_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5157788"/>
            <a:ext cx="9144000" cy="1700212"/>
          </a:xfrm>
          <a:prstGeom prst="rect">
            <a:avLst/>
          </a:prstGeom>
          <a:noFill/>
          <a:ln/>
        </p:spPr>
      </p:pic>
      <p:pic>
        <p:nvPicPr>
          <p:cNvPr id="7" name="Picture 12" descr="img_1223679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2046288" cy="2808288"/>
          </a:xfrm>
          <a:prstGeom prst="rect">
            <a:avLst/>
          </a:prstGeom>
          <a:noFill/>
        </p:spPr>
      </p:pic>
      <p:pic>
        <p:nvPicPr>
          <p:cNvPr id="8" name="Picture 15" descr="img_12453814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852936"/>
            <a:ext cx="1722437" cy="1292225"/>
          </a:xfrm>
          <a:prstGeom prst="rect">
            <a:avLst/>
          </a:prstGeom>
          <a:noFill/>
        </p:spPr>
      </p:pic>
      <p:pic>
        <p:nvPicPr>
          <p:cNvPr id="9" name="Picture 14" descr="img_12333119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789040"/>
            <a:ext cx="1089025" cy="1633537"/>
          </a:xfrm>
          <a:prstGeom prst="rect">
            <a:avLst/>
          </a:prstGeom>
          <a:noFill/>
        </p:spPr>
      </p:pic>
      <p:pic>
        <p:nvPicPr>
          <p:cNvPr id="10" name="Picture 16" descr="perm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772816"/>
            <a:ext cx="2448272" cy="1147341"/>
          </a:xfrm>
          <a:prstGeom prst="rect">
            <a:avLst/>
          </a:prstGeom>
          <a:noFill/>
        </p:spPr>
      </p:pic>
      <p:pic>
        <p:nvPicPr>
          <p:cNvPr id="11" name="Picture 4" descr="10843388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444208" y="2564904"/>
            <a:ext cx="2159000" cy="14605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61662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продолжительность жизни в Российской федерации в 2017 г. составляет 73 года. 25% населения  - являются пенсионерами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2017 Россия потеряла 950 тыс. работников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Население России 146,8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человек.       По данным Росстата с января по июль 2018 г население сократилось на 91,9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dirty="0" smtClean="0"/>
              <a:t>В Пермском крае 4000 промышленных предприятий на которых работает 865 </a:t>
            </a:r>
            <a:r>
              <a:rPr lang="ru-RU" dirty="0" err="1" smtClean="0"/>
              <a:t>тыс</a:t>
            </a:r>
            <a:r>
              <a:rPr lang="ru-RU" dirty="0" smtClean="0"/>
              <a:t> человек. </a:t>
            </a:r>
          </a:p>
          <a:p>
            <a:r>
              <a:rPr lang="ru-RU" dirty="0" smtClean="0"/>
              <a:t>За последние 3 года (2015 – 2017 </a:t>
            </a:r>
            <a:r>
              <a:rPr lang="ru-RU" dirty="0" err="1" smtClean="0"/>
              <a:t>гг</a:t>
            </a:r>
            <a:r>
              <a:rPr lang="ru-RU" dirty="0" smtClean="0"/>
              <a:t>) количество работающих снизилось на 100 </a:t>
            </a:r>
            <a:r>
              <a:rPr lang="ru-RU" dirty="0" err="1" smtClean="0"/>
              <a:t>тыс</a:t>
            </a:r>
            <a:r>
              <a:rPr lang="ru-RU" dirty="0" smtClean="0"/>
              <a:t> человек</a:t>
            </a:r>
          </a:p>
          <a:p>
            <a:r>
              <a:rPr lang="ru-RU" dirty="0" smtClean="0"/>
              <a:t>39 % рабочих мест не отвечают санитарно-гигиеническим нормам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 заболеваемость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4400" dirty="0" smtClean="0"/>
              <a:t>За </a:t>
            </a:r>
            <a:r>
              <a:rPr lang="ru-RU" sz="4400" dirty="0"/>
              <a:t>период с 2015 по 2017 гг. в крае </a:t>
            </a:r>
            <a:r>
              <a:rPr lang="ru-RU" sz="4400" dirty="0" smtClean="0"/>
              <a:t>зарегистрирован</a:t>
            </a:r>
          </a:p>
          <a:p>
            <a:pPr algn="r">
              <a:buNone/>
            </a:pPr>
            <a:r>
              <a:rPr lang="ru-RU" sz="4400" dirty="0" smtClean="0"/>
              <a:t>341 </a:t>
            </a:r>
            <a:r>
              <a:rPr lang="ru-RU" sz="4400" dirty="0"/>
              <a:t>случай профессиональных </a:t>
            </a:r>
            <a:r>
              <a:rPr lang="ru-RU" sz="4400" dirty="0" smtClean="0"/>
              <a:t>заболеваний.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ПРОФЗАБОЛЕВАЕМОСТИ В ПЕРМСКОМ КРАЕ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10 000 работающих)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484784"/>
          <a:ext cx="84969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0850" y="263525"/>
            <a:ext cx="8686800" cy="1143000"/>
          </a:xfrm>
        </p:spPr>
        <p:txBody>
          <a:bodyPr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kern="1200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ДИНАМИКА ОХВАТА ПЕРИОДИЧЕСКИМИ МЕДИЦИНСКИМИ ОСМОТРАМИ                               В ПЕРМСКОМ </a:t>
            </a:r>
            <a:r>
              <a:rPr lang="ru-RU" sz="2800" b="1" kern="1200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КРАЕ (%)</a:t>
            </a:r>
            <a:endParaRPr lang="ru-RU" sz="2800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772816"/>
          <a:ext cx="9144000" cy="468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/>
              <a:t>Показатель профессиональной заболеваемости на 10 тысяч работающих в 2017 год составил 1,11, что ниже краевого показателя за 2016 год на 7,5 </a:t>
            </a:r>
            <a:r>
              <a:rPr lang="ru-RU" dirty="0" smtClean="0"/>
              <a:t>%.</a:t>
            </a:r>
          </a:p>
          <a:p>
            <a:r>
              <a:rPr lang="ru-RU" dirty="0" smtClean="0"/>
              <a:t>В </a:t>
            </a:r>
            <a:r>
              <a:rPr lang="ru-RU" dirty="0"/>
              <a:t>Пермском крае в 2017 г. зарегистрировано 96 случаев хронических профессиональных заболеваний у 88 человек на 48 предприятиях (в том числе у 8 больных выявлено по 2 и более </a:t>
            </a:r>
            <a:r>
              <a:rPr lang="ru-RU" dirty="0" smtClean="0"/>
              <a:t>заболевания.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712</TotalTime>
  <Words>1454</Words>
  <Application>Microsoft Office PowerPoint</Application>
  <PresentationFormat>Экран (4:3)</PresentationFormat>
  <Paragraphs>205</Paragraphs>
  <Slides>34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Диаграмма</vt:lpstr>
      <vt:lpstr>РЕЗУЛЬТАТЫ АНАЛИЗА ПРОФЕССИОНАЛЬНОЙ ЗАБОЛЕВАЕМОСТИ, СОВЕРШЕНСТВОВАНИЕ ВОПРОСОВ ПРОФИЛАКТИЧЕСКОЙ МЕДИЦИНЫ В ПЕРМСКОМ КРАЕ</vt:lpstr>
      <vt:lpstr>Слайд 2</vt:lpstr>
      <vt:lpstr>Слайд 3</vt:lpstr>
      <vt:lpstr>Слайд 4</vt:lpstr>
      <vt:lpstr>Слайд 5</vt:lpstr>
      <vt:lpstr>Профессиональная заболеваемость </vt:lpstr>
      <vt:lpstr>ДИНАМИКА ПРОФЗАБОЛЕВАЕМОСТИ В ПЕРМСКОМ КРАЕ (на 10 000 работающих)</vt:lpstr>
      <vt:lpstr>ДИНАМИКА ОХВАТА ПЕРИОДИЧЕСКИМИ МЕДИЦИНСКИМИ ОСМОТРАМИ                               В ПЕРМСКОМ КРАЕ (%)</vt:lpstr>
      <vt:lpstr>Слайд 9</vt:lpstr>
      <vt:lpstr> Изменение структуры профессиональной заболеваемости в Пермском крае за 2016 - 2017 годы (в %%)</vt:lpstr>
      <vt:lpstr>Слайд 11</vt:lpstr>
      <vt:lpstr>Структура профессиональной заболеваемости у женщин за 2016-2017 годы (удельный вес, %)</vt:lpstr>
      <vt:lpstr>Структура профессиональной заболеваемости у женщин за 2016 год (удельный вес, %)</vt:lpstr>
      <vt:lpstr>КОЛИЧЕСТВО ПРОФПАТОЛОГОВ В ПЕРМСКОМ КРАЕ</vt:lpstr>
      <vt:lpstr>КОЛИЧЕСТВО ВРАЧЕЙ, УЧАСТВУЮЩИХ В ПРОВЕДЕНИИ ПМО</vt:lpstr>
      <vt:lpstr>Слайд 16</vt:lpstr>
      <vt:lpstr>Заболеваемость с диагнозом, установленным впервые в жизни</vt:lpstr>
      <vt:lpstr>Слайд 18</vt:lpstr>
      <vt:lpstr>Слайд 19</vt:lpstr>
      <vt:lpstr>Динамика заболеваемости  в Пермском крае:  Органы кровообращения</vt:lpstr>
      <vt:lpstr>Органы дыхания</vt:lpstr>
      <vt:lpstr>Костно-мышечная система</vt:lpstr>
      <vt:lpstr>Заболевания нервной системы</vt:lpstr>
      <vt:lpstr>Слайд 24</vt:lpstr>
      <vt:lpstr>Слайд 25</vt:lpstr>
      <vt:lpstr>  Актуальность проблемы фенотипирования ПОЗ В условиях длительного полифакторного воздействия производственных вредностей, влияющих на основные патогенетические механизмы формирования патологических процессов,   способствуют  патоморфозу клиничиской картины  и способны формировать клиническе фенотипы течения болезней.  </vt:lpstr>
      <vt:lpstr>Слайд 27</vt:lpstr>
      <vt:lpstr>Фенотипы  производственно обусловленной АГ</vt:lpstr>
      <vt:lpstr>Нами выделены основные патогенетические механизмы формирования фенотипов при производственно обусловленной АГ  </vt:lpstr>
      <vt:lpstr>Слайд 30</vt:lpstr>
      <vt:lpstr>Слайд 31</vt:lpstr>
      <vt:lpstr>Слайд 32</vt:lpstr>
      <vt:lpstr>Слайд 33</vt:lpstr>
      <vt:lpstr>Слайд 34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Профессиональные и производственно обусловленные аспекты состояния здоровья, новая парадигма охраны здоровья работников вредных производств</dc:title>
  <dc:creator>User</dc:creator>
  <cp:lastModifiedBy>Николай</cp:lastModifiedBy>
  <cp:revision>74</cp:revision>
  <dcterms:created xsi:type="dcterms:W3CDTF">2018-05-11T05:12:06Z</dcterms:created>
  <dcterms:modified xsi:type="dcterms:W3CDTF">2018-11-17T17:05:29Z</dcterms:modified>
</cp:coreProperties>
</file>