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80" r:id="rId3"/>
    <p:sldId id="293" r:id="rId4"/>
    <p:sldId id="281" r:id="rId5"/>
    <p:sldId id="284" r:id="rId6"/>
    <p:sldId id="285" r:id="rId7"/>
    <p:sldId id="282" r:id="rId8"/>
    <p:sldId id="283" r:id="rId9"/>
    <p:sldId id="286" r:id="rId10"/>
    <p:sldId id="287" r:id="rId11"/>
    <p:sldId id="289" r:id="rId12"/>
    <p:sldId id="294" r:id="rId13"/>
    <p:sldId id="272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97F31"/>
    <a:srgbClr val="9CBC5C"/>
    <a:srgbClr val="FEF1E6"/>
    <a:srgbClr val="FDE2CB"/>
    <a:srgbClr val="9FFFCF"/>
    <a:srgbClr val="FBBF8D"/>
    <a:srgbClr val="BDFFDE"/>
    <a:srgbClr val="7C3B06"/>
    <a:srgbClr val="FBC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018-User\Desktop\&#1041;&#1086;&#1084;&#1096;&#1090;&#1077;&#1081;&#1085;\&#1043;&#1054;&#1044;&#1054;&#1042;&#1067;&#1045;%20&#1054;&#1058;&#1063;&#1045;&#1058;&#1067;\&#1044;&#1083;&#1103;%20&#1086;&#1090;&#1095;&#1077;&#1090;&#1072;%20&#1044;&#1048;&#1040;&#1043;&#1056;&#1040;&#1052;&#1052;&#106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N018-User\Desktop\&#1041;&#1086;&#1084;&#1096;&#1090;&#1077;&#1081;&#1085;\&#1043;&#1054;&#1044;&#1054;&#1042;&#1067;&#1045;%20&#1054;&#1058;&#1063;&#1045;&#1058;&#1067;\&#1044;&#1083;&#1103;%20&#1086;&#1090;&#1095;&#1077;&#1090;&#1072;%20&#1044;&#1048;&#1040;&#1043;&#1056;&#1040;&#1052;&#1052;&#106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>
                <a:solidFill>
                  <a:srgbClr val="0000FF"/>
                </a:solidFill>
              </a:rPr>
              <a:t>Рассмотрение конфликтных случаев профессиональных заболеваний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5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388888888888889E-2"/>
          <c:y val="0.28657298046077573"/>
          <c:w val="0.93611111111111112"/>
          <c:h val="0.54054133858267717"/>
        </c:manualLayout>
      </c:layout>
      <c:pie3DChart>
        <c:varyColors val="1"/>
        <c:ser>
          <c:idx val="0"/>
          <c:order val="0"/>
          <c:spPr>
            <a:solidFill>
              <a:srgbClr val="A86ED4"/>
            </a:solidFill>
            <a:scene3d>
              <a:camera prst="orthographicFront"/>
              <a:lightRig rig="threePt" dir="t"/>
            </a:scene3d>
            <a:sp3d prstMaterial="powder">
              <a:bevelT w="139700" prst="cross"/>
              <a:contourClr>
                <a:srgbClr val="000000"/>
              </a:contourClr>
            </a:sp3d>
          </c:spPr>
          <c:dPt>
            <c:idx val="0"/>
            <c:bubble3D val="0"/>
            <c:explosion val="17"/>
            <c:spPr>
              <a:solidFill>
                <a:srgbClr val="9F5FCF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powder">
                <a:bevelT w="139700" prst="cross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7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powder">
                <a:bevelT w="139700" prst="cross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2.6768372703412022E-2"/>
                  <c:y val="-1.77712160979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574365704286963E-3"/>
                  <c:y val="-0.17851669582968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Лист1!$A$62:$A$63</c:f>
              <c:strCache>
                <c:ptCount val="2"/>
                <c:pt idx="0">
                  <c:v>Неподтвержденные ПЗ</c:v>
                </c:pt>
                <c:pt idx="1">
                  <c:v>Подтвержденные ПЗ</c:v>
                </c:pt>
              </c:strCache>
            </c:strRef>
          </c:cat>
          <c:val>
            <c:numRef>
              <c:f>Лист1!$B$62:$B$63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/>
    </a:solidFill>
    <a:ln w="9525" cap="flat" cmpd="sng" algn="ctr">
      <a:solidFill>
        <a:schemeClr val="accent2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10" b="0" i="0" u="none" strike="noStrike" kern="1200" spc="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r>
              <a:rPr lang="ru-RU" sz="1510" baseline="0">
                <a:solidFill>
                  <a:srgbClr val="0000CC"/>
                </a:solidFill>
              </a:rPr>
              <a:t>Структура заболеваний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10" b="0" i="0" u="none" strike="noStrike" kern="1200" spc="0" baseline="0">
              <a:solidFill>
                <a:srgbClr val="0000C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0"/>
      <c:hPercent val="130"/>
      <c:rotY val="20"/>
      <c:depthPercent val="17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76558984378566E-2"/>
          <c:y val="0.20757372083804074"/>
          <c:w val="0.8143315430919511"/>
          <c:h val="0.50726294590011611"/>
        </c:manualLayout>
      </c:layout>
      <c:pie3DChart>
        <c:varyColors val="1"/>
        <c:ser>
          <c:idx val="0"/>
          <c:order val="0"/>
          <c:tx>
            <c:strRef>
              <c:f>Лист1!$B$44</c:f>
              <c:strCache>
                <c:ptCount val="1"/>
                <c:pt idx="0">
                  <c:v>Кол-во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B prst="relaxedInset"/>
              <a:contourClr>
                <a:srgbClr val="000000"/>
              </a:contourClr>
            </a:sp3d>
          </c:spPr>
          <c:explosion val="7"/>
          <c:dPt>
            <c:idx val="0"/>
            <c:bubble3D val="0"/>
            <c:spPr>
              <a:solidFill>
                <a:srgbClr val="9CBC5C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B prst="relaxedIns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6699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B prst="relaxedInse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B prst="relaxedIns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B prst="relaxedInset"/>
                <a:contourClr>
                  <a:schemeClr val="lt1"/>
                </a:contourClr>
              </a:sp3d>
            </c:spPr>
          </c:dPt>
          <c:dLbls>
            <c:dLbl>
              <c:idx val="2"/>
              <c:layout>
                <c:manualLayout>
                  <c:x val="5.2666926944341545E-2"/>
                  <c:y val="5.2494812922758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333921248133599E-2"/>
                  <c:y val="5.4809721133385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Лист1!$A$45:$A$48</c:f>
              <c:strCache>
                <c:ptCount val="4"/>
                <c:pt idx="0">
                  <c:v>Сенсоневральная тугоухость</c:v>
                </c:pt>
                <c:pt idx="1">
                  <c:v>Вибрационная болезнь</c:v>
                </c:pt>
                <c:pt idx="2">
                  <c:v>Радикулопатия</c:v>
                </c:pt>
                <c:pt idx="3">
                  <c:v>Хронический бронхит</c:v>
                </c:pt>
              </c:strCache>
            </c:strRef>
          </c:cat>
          <c:val>
            <c:numRef>
              <c:f>Лист1!$B$45:$B$48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glow rad="50800">
            <a:schemeClr val="accent1">
              <a:alpha val="40000"/>
            </a:schemeClr>
          </a:glow>
          <a:softEdge rad="355600"/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EF1E6"/>
    </a:solidFill>
    <a:ln w="28575" cap="flat" cmpd="sng" algn="ctr">
      <a:solidFill>
        <a:schemeClr val="accent6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FE799-59D5-40E7-A7B0-370AFB2723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6AE1F3-AB94-4296-8C66-A3A9D410E073}">
      <dgm:prSet phldrT="[Текст]"/>
      <dgm:spPr/>
      <dgm:t>
        <a:bodyPr/>
        <a:lstStyle/>
        <a:p>
          <a:r>
            <a:rPr lang="ru-RU" dirty="0" smtClean="0"/>
            <a:t>28 случаев - предварительная экспертиза связи заболевания с профессией (контингент)</a:t>
          </a:r>
          <a:endParaRPr lang="ru-RU" dirty="0"/>
        </a:p>
      </dgm:t>
    </dgm:pt>
    <dgm:pt modelId="{AC238CB4-EC3C-463E-94E8-98BA9996B555}" type="parTrans" cxnId="{740B295E-5170-4338-B112-B9BDE61244F6}">
      <dgm:prSet/>
      <dgm:spPr/>
      <dgm:t>
        <a:bodyPr/>
        <a:lstStyle/>
        <a:p>
          <a:endParaRPr lang="ru-RU"/>
        </a:p>
      </dgm:t>
    </dgm:pt>
    <dgm:pt modelId="{6CDD8D4B-1749-4912-81B9-46E3799CBAF1}" type="sibTrans" cxnId="{740B295E-5170-4338-B112-B9BDE61244F6}">
      <dgm:prSet/>
      <dgm:spPr/>
      <dgm:t>
        <a:bodyPr/>
        <a:lstStyle/>
        <a:p>
          <a:endParaRPr lang="ru-RU"/>
        </a:p>
      </dgm:t>
    </dgm:pt>
    <dgm:pt modelId="{7B8A88A4-5B9B-4E3E-8FE9-4C2B2ABE2E74}">
      <dgm:prSet phldrT="[Текст]" custT="1"/>
      <dgm:spPr/>
      <dgm:t>
        <a:bodyPr/>
        <a:lstStyle/>
        <a:p>
          <a:r>
            <a:rPr lang="ru-RU" sz="1200" dirty="0" smtClean="0"/>
            <a:t>14 случаев – априорный риск есть (</a:t>
          </a:r>
          <a:r>
            <a:rPr lang="ru-RU" sz="1400" b="1" dirty="0" smtClean="0">
              <a:solidFill>
                <a:srgbClr val="FF0000"/>
              </a:solidFill>
            </a:rPr>
            <a:t>50%</a:t>
          </a:r>
          <a:r>
            <a:rPr lang="ru-RU" sz="1200" dirty="0" smtClean="0"/>
            <a:t>)</a:t>
          </a:r>
          <a:endParaRPr lang="ru-RU" sz="1200" dirty="0"/>
        </a:p>
      </dgm:t>
    </dgm:pt>
    <dgm:pt modelId="{5148CF6C-2B0A-49C8-8C1E-E85456132448}" type="parTrans" cxnId="{FF4FEC4A-3BD5-4468-98E7-CA034A2A3E13}">
      <dgm:prSet/>
      <dgm:spPr/>
      <dgm:t>
        <a:bodyPr/>
        <a:lstStyle/>
        <a:p>
          <a:endParaRPr lang="ru-RU"/>
        </a:p>
      </dgm:t>
    </dgm:pt>
    <dgm:pt modelId="{12FB1632-252A-4A0D-AB94-08C36D7A9FB7}" type="sibTrans" cxnId="{FF4FEC4A-3BD5-4468-98E7-CA034A2A3E13}">
      <dgm:prSet/>
      <dgm:spPr/>
      <dgm:t>
        <a:bodyPr/>
        <a:lstStyle/>
        <a:p>
          <a:endParaRPr lang="ru-RU"/>
        </a:p>
      </dgm:t>
    </dgm:pt>
    <dgm:pt modelId="{5D6FBA35-1D4F-492D-892D-8DCEDEA157DF}">
      <dgm:prSet phldrT="[Текст]" custT="1"/>
      <dgm:spPr/>
      <dgm:t>
        <a:bodyPr/>
        <a:lstStyle/>
        <a:p>
          <a:r>
            <a:rPr lang="ru-RU" sz="1300" dirty="0" smtClean="0"/>
            <a:t>6 случаев установлено ПЗ (</a:t>
          </a:r>
          <a:r>
            <a:rPr lang="ru-RU" sz="1400" b="1" dirty="0" smtClean="0">
              <a:solidFill>
                <a:srgbClr val="FF0000"/>
              </a:solidFill>
            </a:rPr>
            <a:t>21%</a:t>
          </a:r>
          <a:r>
            <a:rPr lang="ru-RU" sz="1300" dirty="0" smtClean="0"/>
            <a:t>)</a:t>
          </a:r>
          <a:endParaRPr lang="ru-RU" sz="1300" dirty="0"/>
        </a:p>
      </dgm:t>
    </dgm:pt>
    <dgm:pt modelId="{B132991C-AD24-4853-A6E5-B0C9A5C9E346}" type="parTrans" cxnId="{B4EE0F93-24B6-450C-9ADF-2F583BA0D056}">
      <dgm:prSet/>
      <dgm:spPr/>
      <dgm:t>
        <a:bodyPr/>
        <a:lstStyle/>
        <a:p>
          <a:endParaRPr lang="ru-RU"/>
        </a:p>
      </dgm:t>
    </dgm:pt>
    <dgm:pt modelId="{787FCB05-FB47-44EA-9D63-0990D3F7655A}" type="sibTrans" cxnId="{B4EE0F93-24B6-450C-9ADF-2F583BA0D056}">
      <dgm:prSet/>
      <dgm:spPr/>
      <dgm:t>
        <a:bodyPr/>
        <a:lstStyle/>
        <a:p>
          <a:endParaRPr lang="ru-RU"/>
        </a:p>
      </dgm:t>
    </dgm:pt>
    <dgm:pt modelId="{A772DAC0-2C3C-44B2-9AED-38829D45E59C}">
      <dgm:prSet phldrT="[Текст]"/>
      <dgm:spPr/>
      <dgm:t>
        <a:bodyPr/>
        <a:lstStyle/>
        <a:p>
          <a:r>
            <a:rPr lang="ru-RU" dirty="0" smtClean="0"/>
            <a:t>8 случая не установлено ПЗ</a:t>
          </a:r>
          <a:endParaRPr lang="ru-RU" dirty="0"/>
        </a:p>
      </dgm:t>
    </dgm:pt>
    <dgm:pt modelId="{CE584E6A-FECD-4624-AAB0-21FEAE24E353}" type="parTrans" cxnId="{895614D6-D738-4D0A-9B84-111274177A8E}">
      <dgm:prSet/>
      <dgm:spPr/>
      <dgm:t>
        <a:bodyPr/>
        <a:lstStyle/>
        <a:p>
          <a:endParaRPr lang="ru-RU"/>
        </a:p>
      </dgm:t>
    </dgm:pt>
    <dgm:pt modelId="{5F3F7198-0687-4928-955F-D9D97E1303DF}" type="sibTrans" cxnId="{895614D6-D738-4D0A-9B84-111274177A8E}">
      <dgm:prSet/>
      <dgm:spPr/>
      <dgm:t>
        <a:bodyPr/>
        <a:lstStyle/>
        <a:p>
          <a:endParaRPr lang="ru-RU"/>
        </a:p>
      </dgm:t>
    </dgm:pt>
    <dgm:pt modelId="{EE1EB1EA-03F9-4E81-9F66-D0BA3436B190}">
      <dgm:prSet phldrT="[Текст]"/>
      <dgm:spPr/>
      <dgm:t>
        <a:bodyPr/>
        <a:lstStyle/>
        <a:p>
          <a:r>
            <a:rPr lang="ru-RU" dirty="0" smtClean="0"/>
            <a:t>16 случаев риск отсутствовал</a:t>
          </a:r>
          <a:endParaRPr lang="ru-RU" dirty="0"/>
        </a:p>
      </dgm:t>
    </dgm:pt>
    <dgm:pt modelId="{AEE93F6C-93AC-48F2-8F43-13803143CA85}" type="sibTrans" cxnId="{79CF3CD0-5819-4A47-9676-5A8F0F192069}">
      <dgm:prSet/>
      <dgm:spPr/>
      <dgm:t>
        <a:bodyPr/>
        <a:lstStyle/>
        <a:p>
          <a:endParaRPr lang="ru-RU"/>
        </a:p>
      </dgm:t>
    </dgm:pt>
    <dgm:pt modelId="{4D16AD8A-2C11-42DC-9548-4127B9366A89}" type="parTrans" cxnId="{79CF3CD0-5819-4A47-9676-5A8F0F192069}">
      <dgm:prSet/>
      <dgm:spPr/>
      <dgm:t>
        <a:bodyPr/>
        <a:lstStyle/>
        <a:p>
          <a:endParaRPr lang="ru-RU"/>
        </a:p>
      </dgm:t>
    </dgm:pt>
    <dgm:pt modelId="{81FD32B2-2003-4F31-983F-49300C7DA063}" type="pres">
      <dgm:prSet presAssocID="{2E4FE799-59D5-40E7-A7B0-370AFB2723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8DA43F-36CA-4644-95C3-C93BEE91A813}" type="pres">
      <dgm:prSet presAssocID="{6E6AE1F3-AB94-4296-8C66-A3A9D410E073}" presName="hierRoot1" presStyleCnt="0"/>
      <dgm:spPr/>
    </dgm:pt>
    <dgm:pt modelId="{8D2B45A2-1FE9-4012-BA84-175F1AF10912}" type="pres">
      <dgm:prSet presAssocID="{6E6AE1F3-AB94-4296-8C66-A3A9D410E073}" presName="composite" presStyleCnt="0"/>
      <dgm:spPr/>
    </dgm:pt>
    <dgm:pt modelId="{03C8F377-0712-4531-B62D-C3610FAD4110}" type="pres">
      <dgm:prSet presAssocID="{6E6AE1F3-AB94-4296-8C66-A3A9D410E073}" presName="background" presStyleLbl="node0" presStyleIdx="0" presStyleCnt="1"/>
      <dgm:spPr/>
    </dgm:pt>
    <dgm:pt modelId="{0D9564E5-AF92-4853-8E15-8A090F8DCCAC}" type="pres">
      <dgm:prSet presAssocID="{6E6AE1F3-AB94-4296-8C66-A3A9D410E073}" presName="text" presStyleLbl="fgAcc0" presStyleIdx="0" presStyleCnt="1" custScaleX="289591" custLinFactNeighborX="-6328" custLinFactNeighborY="9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69C48-112F-43F5-9B38-60F275887E42}" type="pres">
      <dgm:prSet presAssocID="{6E6AE1F3-AB94-4296-8C66-A3A9D410E073}" presName="hierChild2" presStyleCnt="0"/>
      <dgm:spPr/>
    </dgm:pt>
    <dgm:pt modelId="{D930E68D-9A2A-4C5B-AA23-1FDC452D2EC4}" type="pres">
      <dgm:prSet presAssocID="{5148CF6C-2B0A-49C8-8C1E-E8545613244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A2D9E05-83D5-40CC-835B-21040B33961F}" type="pres">
      <dgm:prSet presAssocID="{7B8A88A4-5B9B-4E3E-8FE9-4C2B2ABE2E74}" presName="hierRoot2" presStyleCnt="0"/>
      <dgm:spPr/>
    </dgm:pt>
    <dgm:pt modelId="{E4219F14-226E-4046-B64E-6139774A51D3}" type="pres">
      <dgm:prSet presAssocID="{7B8A88A4-5B9B-4E3E-8FE9-4C2B2ABE2E74}" presName="composite2" presStyleCnt="0"/>
      <dgm:spPr/>
    </dgm:pt>
    <dgm:pt modelId="{C06049FB-9AF2-4E93-B4EF-05EC7DFB6C86}" type="pres">
      <dgm:prSet presAssocID="{7B8A88A4-5B9B-4E3E-8FE9-4C2B2ABE2E74}" presName="background2" presStyleLbl="node2" presStyleIdx="0" presStyleCnt="2"/>
      <dgm:spPr/>
    </dgm:pt>
    <dgm:pt modelId="{CAA4F195-A4FF-4BAB-97B8-E84BD437982A}" type="pres">
      <dgm:prSet presAssocID="{7B8A88A4-5B9B-4E3E-8FE9-4C2B2ABE2E7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D37539-AECD-48BE-9B78-0162FAF9E4D6}" type="pres">
      <dgm:prSet presAssocID="{7B8A88A4-5B9B-4E3E-8FE9-4C2B2ABE2E74}" presName="hierChild3" presStyleCnt="0"/>
      <dgm:spPr/>
    </dgm:pt>
    <dgm:pt modelId="{1B4C5841-CE01-442A-AA87-E2C6CE1EC539}" type="pres">
      <dgm:prSet presAssocID="{B132991C-AD24-4853-A6E5-B0C9A5C9E34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3E8009A-76BC-4355-8314-538F2255F85C}" type="pres">
      <dgm:prSet presAssocID="{5D6FBA35-1D4F-492D-892D-8DCEDEA157DF}" presName="hierRoot3" presStyleCnt="0"/>
      <dgm:spPr/>
    </dgm:pt>
    <dgm:pt modelId="{8EAB2448-5C62-4054-AB00-208D44CC17AD}" type="pres">
      <dgm:prSet presAssocID="{5D6FBA35-1D4F-492D-892D-8DCEDEA157DF}" presName="composite3" presStyleCnt="0"/>
      <dgm:spPr/>
    </dgm:pt>
    <dgm:pt modelId="{111324C7-6E5F-45FB-9D43-A1E455A3AF89}" type="pres">
      <dgm:prSet presAssocID="{5D6FBA35-1D4F-492D-892D-8DCEDEA157DF}" presName="background3" presStyleLbl="node3" presStyleIdx="0" presStyleCnt="2"/>
      <dgm:spPr/>
    </dgm:pt>
    <dgm:pt modelId="{0B791440-1D5D-426A-97C5-8961A2BBE1AE}" type="pres">
      <dgm:prSet presAssocID="{5D6FBA35-1D4F-492D-892D-8DCEDEA157D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C22C66-1676-4A9A-B649-6262C1B61844}" type="pres">
      <dgm:prSet presAssocID="{5D6FBA35-1D4F-492D-892D-8DCEDEA157DF}" presName="hierChild4" presStyleCnt="0"/>
      <dgm:spPr/>
    </dgm:pt>
    <dgm:pt modelId="{04177CE4-B262-46AB-ABA7-1B8A32D96F45}" type="pres">
      <dgm:prSet presAssocID="{CE584E6A-FECD-4624-AAB0-21FEAE24E35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AB3C28EF-1A79-44C5-87B8-A51ED9DAC072}" type="pres">
      <dgm:prSet presAssocID="{A772DAC0-2C3C-44B2-9AED-38829D45E59C}" presName="hierRoot3" presStyleCnt="0"/>
      <dgm:spPr/>
    </dgm:pt>
    <dgm:pt modelId="{B3325464-9D4D-46E2-BCEA-2B7D23CDC089}" type="pres">
      <dgm:prSet presAssocID="{A772DAC0-2C3C-44B2-9AED-38829D45E59C}" presName="composite3" presStyleCnt="0"/>
      <dgm:spPr/>
    </dgm:pt>
    <dgm:pt modelId="{CF0B22B2-7C4A-492F-B84C-E067C33CA1BB}" type="pres">
      <dgm:prSet presAssocID="{A772DAC0-2C3C-44B2-9AED-38829D45E59C}" presName="background3" presStyleLbl="node3" presStyleIdx="1" presStyleCnt="2"/>
      <dgm:spPr/>
    </dgm:pt>
    <dgm:pt modelId="{AF9EF700-50A7-4D9E-9025-C8AF778F2F83}" type="pres">
      <dgm:prSet presAssocID="{A772DAC0-2C3C-44B2-9AED-38829D45E59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57BF2-2B05-440B-A5D8-BDA762C59910}" type="pres">
      <dgm:prSet presAssocID="{A772DAC0-2C3C-44B2-9AED-38829D45E59C}" presName="hierChild4" presStyleCnt="0"/>
      <dgm:spPr/>
    </dgm:pt>
    <dgm:pt modelId="{FE89F4F7-1A51-4BF7-AA11-FCDC95A623B6}" type="pres">
      <dgm:prSet presAssocID="{4D16AD8A-2C11-42DC-9548-4127B9366A8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E814C2A-0EB2-4180-B842-B397F01FE004}" type="pres">
      <dgm:prSet presAssocID="{EE1EB1EA-03F9-4E81-9F66-D0BA3436B190}" presName="hierRoot2" presStyleCnt="0"/>
      <dgm:spPr/>
    </dgm:pt>
    <dgm:pt modelId="{14D8B535-EE06-4E7B-A16B-F423EAD8695A}" type="pres">
      <dgm:prSet presAssocID="{EE1EB1EA-03F9-4E81-9F66-D0BA3436B190}" presName="composite2" presStyleCnt="0"/>
      <dgm:spPr/>
    </dgm:pt>
    <dgm:pt modelId="{B5813466-4199-4DBB-A690-E6A1AF45BE12}" type="pres">
      <dgm:prSet presAssocID="{EE1EB1EA-03F9-4E81-9F66-D0BA3436B190}" presName="background2" presStyleLbl="node2" presStyleIdx="1" presStyleCnt="2"/>
      <dgm:spPr/>
    </dgm:pt>
    <dgm:pt modelId="{E5BE4205-9A9A-4E6A-A13E-43C5E3B6C785}" type="pres">
      <dgm:prSet presAssocID="{EE1EB1EA-03F9-4E81-9F66-D0BA3436B19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67FBD6-F649-40BB-86B1-FDF1BB57C7E0}" type="pres">
      <dgm:prSet presAssocID="{EE1EB1EA-03F9-4E81-9F66-D0BA3436B190}" presName="hierChild3" presStyleCnt="0"/>
      <dgm:spPr/>
    </dgm:pt>
  </dgm:ptLst>
  <dgm:cxnLst>
    <dgm:cxn modelId="{E0D1469C-14AB-4E66-BB50-AF30F8CD9668}" type="presOf" srcId="{4D16AD8A-2C11-42DC-9548-4127B9366A89}" destId="{FE89F4F7-1A51-4BF7-AA11-FCDC95A623B6}" srcOrd="0" destOrd="0" presId="urn:microsoft.com/office/officeart/2005/8/layout/hierarchy1"/>
    <dgm:cxn modelId="{312C081A-8994-45F2-839B-1FE7F8D0F04A}" type="presOf" srcId="{2E4FE799-59D5-40E7-A7B0-370AFB2723D7}" destId="{81FD32B2-2003-4F31-983F-49300C7DA063}" srcOrd="0" destOrd="0" presId="urn:microsoft.com/office/officeart/2005/8/layout/hierarchy1"/>
    <dgm:cxn modelId="{6B71C4F6-081D-4B35-8816-676982E6C51E}" type="presOf" srcId="{5148CF6C-2B0A-49C8-8C1E-E85456132448}" destId="{D930E68D-9A2A-4C5B-AA23-1FDC452D2EC4}" srcOrd="0" destOrd="0" presId="urn:microsoft.com/office/officeart/2005/8/layout/hierarchy1"/>
    <dgm:cxn modelId="{F77B7B41-80E4-44A7-B509-9FC0FD92CB10}" type="presOf" srcId="{A772DAC0-2C3C-44B2-9AED-38829D45E59C}" destId="{AF9EF700-50A7-4D9E-9025-C8AF778F2F83}" srcOrd="0" destOrd="0" presId="urn:microsoft.com/office/officeart/2005/8/layout/hierarchy1"/>
    <dgm:cxn modelId="{1077D5DB-077E-481D-9DD5-37757D951BFB}" type="presOf" srcId="{6E6AE1F3-AB94-4296-8C66-A3A9D410E073}" destId="{0D9564E5-AF92-4853-8E15-8A090F8DCCAC}" srcOrd="0" destOrd="0" presId="urn:microsoft.com/office/officeart/2005/8/layout/hierarchy1"/>
    <dgm:cxn modelId="{B4EE0F93-24B6-450C-9ADF-2F583BA0D056}" srcId="{7B8A88A4-5B9B-4E3E-8FE9-4C2B2ABE2E74}" destId="{5D6FBA35-1D4F-492D-892D-8DCEDEA157DF}" srcOrd="0" destOrd="0" parTransId="{B132991C-AD24-4853-A6E5-B0C9A5C9E346}" sibTransId="{787FCB05-FB47-44EA-9D63-0990D3F7655A}"/>
    <dgm:cxn modelId="{A1D9BBFD-139F-4192-B176-7DCC107196E4}" type="presOf" srcId="{5D6FBA35-1D4F-492D-892D-8DCEDEA157DF}" destId="{0B791440-1D5D-426A-97C5-8961A2BBE1AE}" srcOrd="0" destOrd="0" presId="urn:microsoft.com/office/officeart/2005/8/layout/hierarchy1"/>
    <dgm:cxn modelId="{ACBB7F84-7233-4D4F-B3A9-70D5F053EA55}" type="presOf" srcId="{B132991C-AD24-4853-A6E5-B0C9A5C9E346}" destId="{1B4C5841-CE01-442A-AA87-E2C6CE1EC539}" srcOrd="0" destOrd="0" presId="urn:microsoft.com/office/officeart/2005/8/layout/hierarchy1"/>
    <dgm:cxn modelId="{895614D6-D738-4D0A-9B84-111274177A8E}" srcId="{7B8A88A4-5B9B-4E3E-8FE9-4C2B2ABE2E74}" destId="{A772DAC0-2C3C-44B2-9AED-38829D45E59C}" srcOrd="1" destOrd="0" parTransId="{CE584E6A-FECD-4624-AAB0-21FEAE24E353}" sibTransId="{5F3F7198-0687-4928-955F-D9D97E1303DF}"/>
    <dgm:cxn modelId="{FF4FEC4A-3BD5-4468-98E7-CA034A2A3E13}" srcId="{6E6AE1F3-AB94-4296-8C66-A3A9D410E073}" destId="{7B8A88A4-5B9B-4E3E-8FE9-4C2B2ABE2E74}" srcOrd="0" destOrd="0" parTransId="{5148CF6C-2B0A-49C8-8C1E-E85456132448}" sibTransId="{12FB1632-252A-4A0D-AB94-08C36D7A9FB7}"/>
    <dgm:cxn modelId="{764AA569-3C76-4B9E-9F6A-40F2DDE2AFC7}" type="presOf" srcId="{EE1EB1EA-03F9-4E81-9F66-D0BA3436B190}" destId="{E5BE4205-9A9A-4E6A-A13E-43C5E3B6C785}" srcOrd="0" destOrd="0" presId="urn:microsoft.com/office/officeart/2005/8/layout/hierarchy1"/>
    <dgm:cxn modelId="{740B295E-5170-4338-B112-B9BDE61244F6}" srcId="{2E4FE799-59D5-40E7-A7B0-370AFB2723D7}" destId="{6E6AE1F3-AB94-4296-8C66-A3A9D410E073}" srcOrd="0" destOrd="0" parTransId="{AC238CB4-EC3C-463E-94E8-98BA9996B555}" sibTransId="{6CDD8D4B-1749-4912-81B9-46E3799CBAF1}"/>
    <dgm:cxn modelId="{79CF3CD0-5819-4A47-9676-5A8F0F192069}" srcId="{6E6AE1F3-AB94-4296-8C66-A3A9D410E073}" destId="{EE1EB1EA-03F9-4E81-9F66-D0BA3436B190}" srcOrd="1" destOrd="0" parTransId="{4D16AD8A-2C11-42DC-9548-4127B9366A89}" sibTransId="{AEE93F6C-93AC-48F2-8F43-13803143CA85}"/>
    <dgm:cxn modelId="{1E59E9AA-7E09-4654-AADD-0277BD7DCE3F}" type="presOf" srcId="{CE584E6A-FECD-4624-AAB0-21FEAE24E353}" destId="{04177CE4-B262-46AB-ABA7-1B8A32D96F45}" srcOrd="0" destOrd="0" presId="urn:microsoft.com/office/officeart/2005/8/layout/hierarchy1"/>
    <dgm:cxn modelId="{B27EA657-1D0B-4E08-8FE7-C92CBF7D995A}" type="presOf" srcId="{7B8A88A4-5B9B-4E3E-8FE9-4C2B2ABE2E74}" destId="{CAA4F195-A4FF-4BAB-97B8-E84BD437982A}" srcOrd="0" destOrd="0" presId="urn:microsoft.com/office/officeart/2005/8/layout/hierarchy1"/>
    <dgm:cxn modelId="{DA3117AB-47C7-4503-9231-8DC02CE1EEB8}" type="presParOf" srcId="{81FD32B2-2003-4F31-983F-49300C7DA063}" destId="{478DA43F-36CA-4644-95C3-C93BEE91A813}" srcOrd="0" destOrd="0" presId="urn:microsoft.com/office/officeart/2005/8/layout/hierarchy1"/>
    <dgm:cxn modelId="{71C556C4-EE1E-4AC7-A9C9-7BEA6F682DD2}" type="presParOf" srcId="{478DA43F-36CA-4644-95C3-C93BEE91A813}" destId="{8D2B45A2-1FE9-4012-BA84-175F1AF10912}" srcOrd="0" destOrd="0" presId="urn:microsoft.com/office/officeart/2005/8/layout/hierarchy1"/>
    <dgm:cxn modelId="{1531D9B6-DB86-4ABE-AB3E-DC591668B298}" type="presParOf" srcId="{8D2B45A2-1FE9-4012-BA84-175F1AF10912}" destId="{03C8F377-0712-4531-B62D-C3610FAD4110}" srcOrd="0" destOrd="0" presId="urn:microsoft.com/office/officeart/2005/8/layout/hierarchy1"/>
    <dgm:cxn modelId="{255AD510-0CA0-4E6C-9B37-DEB528A17CB2}" type="presParOf" srcId="{8D2B45A2-1FE9-4012-BA84-175F1AF10912}" destId="{0D9564E5-AF92-4853-8E15-8A090F8DCCAC}" srcOrd="1" destOrd="0" presId="urn:microsoft.com/office/officeart/2005/8/layout/hierarchy1"/>
    <dgm:cxn modelId="{4378B2B0-6DB8-4F61-96F1-6AB1470C81B0}" type="presParOf" srcId="{478DA43F-36CA-4644-95C3-C93BEE91A813}" destId="{95E69C48-112F-43F5-9B38-60F275887E42}" srcOrd="1" destOrd="0" presId="urn:microsoft.com/office/officeart/2005/8/layout/hierarchy1"/>
    <dgm:cxn modelId="{3454058C-5D3F-46BF-A5DA-65BB2C5A3AF7}" type="presParOf" srcId="{95E69C48-112F-43F5-9B38-60F275887E42}" destId="{D930E68D-9A2A-4C5B-AA23-1FDC452D2EC4}" srcOrd="0" destOrd="0" presId="urn:microsoft.com/office/officeart/2005/8/layout/hierarchy1"/>
    <dgm:cxn modelId="{CBEE6476-57E0-4567-B5D3-C81D79AC5DD9}" type="presParOf" srcId="{95E69C48-112F-43F5-9B38-60F275887E42}" destId="{DA2D9E05-83D5-40CC-835B-21040B33961F}" srcOrd="1" destOrd="0" presId="urn:microsoft.com/office/officeart/2005/8/layout/hierarchy1"/>
    <dgm:cxn modelId="{905BD290-FA81-4D41-B65C-7499795B743A}" type="presParOf" srcId="{DA2D9E05-83D5-40CC-835B-21040B33961F}" destId="{E4219F14-226E-4046-B64E-6139774A51D3}" srcOrd="0" destOrd="0" presId="urn:microsoft.com/office/officeart/2005/8/layout/hierarchy1"/>
    <dgm:cxn modelId="{EF3CEA79-1A47-427A-BE91-3063903118CD}" type="presParOf" srcId="{E4219F14-226E-4046-B64E-6139774A51D3}" destId="{C06049FB-9AF2-4E93-B4EF-05EC7DFB6C86}" srcOrd="0" destOrd="0" presId="urn:microsoft.com/office/officeart/2005/8/layout/hierarchy1"/>
    <dgm:cxn modelId="{161E137C-90C5-4C15-9FEA-1D4E77C21385}" type="presParOf" srcId="{E4219F14-226E-4046-B64E-6139774A51D3}" destId="{CAA4F195-A4FF-4BAB-97B8-E84BD437982A}" srcOrd="1" destOrd="0" presId="urn:microsoft.com/office/officeart/2005/8/layout/hierarchy1"/>
    <dgm:cxn modelId="{8FDB5828-0B6D-4190-8E3F-C4F5D67A4910}" type="presParOf" srcId="{DA2D9E05-83D5-40CC-835B-21040B33961F}" destId="{8BD37539-AECD-48BE-9B78-0162FAF9E4D6}" srcOrd="1" destOrd="0" presId="urn:microsoft.com/office/officeart/2005/8/layout/hierarchy1"/>
    <dgm:cxn modelId="{089ADF4A-EAD7-4E97-A09B-2B19984788A0}" type="presParOf" srcId="{8BD37539-AECD-48BE-9B78-0162FAF9E4D6}" destId="{1B4C5841-CE01-442A-AA87-E2C6CE1EC539}" srcOrd="0" destOrd="0" presId="urn:microsoft.com/office/officeart/2005/8/layout/hierarchy1"/>
    <dgm:cxn modelId="{C321F3C3-8B84-471A-AD31-7E46A694982E}" type="presParOf" srcId="{8BD37539-AECD-48BE-9B78-0162FAF9E4D6}" destId="{23E8009A-76BC-4355-8314-538F2255F85C}" srcOrd="1" destOrd="0" presId="urn:microsoft.com/office/officeart/2005/8/layout/hierarchy1"/>
    <dgm:cxn modelId="{61CA230C-742A-430A-B66A-322740907227}" type="presParOf" srcId="{23E8009A-76BC-4355-8314-538F2255F85C}" destId="{8EAB2448-5C62-4054-AB00-208D44CC17AD}" srcOrd="0" destOrd="0" presId="urn:microsoft.com/office/officeart/2005/8/layout/hierarchy1"/>
    <dgm:cxn modelId="{02BC8BC7-5559-4645-8F93-476C1BCAC2FD}" type="presParOf" srcId="{8EAB2448-5C62-4054-AB00-208D44CC17AD}" destId="{111324C7-6E5F-45FB-9D43-A1E455A3AF89}" srcOrd="0" destOrd="0" presId="urn:microsoft.com/office/officeart/2005/8/layout/hierarchy1"/>
    <dgm:cxn modelId="{B71890C5-8B6B-40E4-9FE0-690FD2D1E42D}" type="presParOf" srcId="{8EAB2448-5C62-4054-AB00-208D44CC17AD}" destId="{0B791440-1D5D-426A-97C5-8961A2BBE1AE}" srcOrd="1" destOrd="0" presId="urn:microsoft.com/office/officeart/2005/8/layout/hierarchy1"/>
    <dgm:cxn modelId="{AE078E6E-10CB-4232-9D4A-8500D754095B}" type="presParOf" srcId="{23E8009A-76BC-4355-8314-538F2255F85C}" destId="{72C22C66-1676-4A9A-B649-6262C1B61844}" srcOrd="1" destOrd="0" presId="urn:microsoft.com/office/officeart/2005/8/layout/hierarchy1"/>
    <dgm:cxn modelId="{9BB2C268-8234-431A-813D-A81E9BACDDD7}" type="presParOf" srcId="{8BD37539-AECD-48BE-9B78-0162FAF9E4D6}" destId="{04177CE4-B262-46AB-ABA7-1B8A32D96F45}" srcOrd="2" destOrd="0" presId="urn:microsoft.com/office/officeart/2005/8/layout/hierarchy1"/>
    <dgm:cxn modelId="{DDAE3A66-D908-4EA8-B427-3625CFDA2401}" type="presParOf" srcId="{8BD37539-AECD-48BE-9B78-0162FAF9E4D6}" destId="{AB3C28EF-1A79-44C5-87B8-A51ED9DAC072}" srcOrd="3" destOrd="0" presId="urn:microsoft.com/office/officeart/2005/8/layout/hierarchy1"/>
    <dgm:cxn modelId="{3EAC35E7-3C71-46EE-9133-9E47F2818E85}" type="presParOf" srcId="{AB3C28EF-1A79-44C5-87B8-A51ED9DAC072}" destId="{B3325464-9D4D-46E2-BCEA-2B7D23CDC089}" srcOrd="0" destOrd="0" presId="urn:microsoft.com/office/officeart/2005/8/layout/hierarchy1"/>
    <dgm:cxn modelId="{FDBAD0E2-E623-4930-829D-B4E509CC1FDA}" type="presParOf" srcId="{B3325464-9D4D-46E2-BCEA-2B7D23CDC089}" destId="{CF0B22B2-7C4A-492F-B84C-E067C33CA1BB}" srcOrd="0" destOrd="0" presId="urn:microsoft.com/office/officeart/2005/8/layout/hierarchy1"/>
    <dgm:cxn modelId="{557F0CB2-73B6-4E66-B061-30C325C1B2F2}" type="presParOf" srcId="{B3325464-9D4D-46E2-BCEA-2B7D23CDC089}" destId="{AF9EF700-50A7-4D9E-9025-C8AF778F2F83}" srcOrd="1" destOrd="0" presId="urn:microsoft.com/office/officeart/2005/8/layout/hierarchy1"/>
    <dgm:cxn modelId="{FC169AF4-7C91-4098-BDAF-E6A1F4648B7A}" type="presParOf" srcId="{AB3C28EF-1A79-44C5-87B8-A51ED9DAC072}" destId="{01257BF2-2B05-440B-A5D8-BDA762C59910}" srcOrd="1" destOrd="0" presId="urn:microsoft.com/office/officeart/2005/8/layout/hierarchy1"/>
    <dgm:cxn modelId="{1E56F6AB-5562-4AB7-9779-6E36954648FE}" type="presParOf" srcId="{95E69C48-112F-43F5-9B38-60F275887E42}" destId="{FE89F4F7-1A51-4BF7-AA11-FCDC95A623B6}" srcOrd="2" destOrd="0" presId="urn:microsoft.com/office/officeart/2005/8/layout/hierarchy1"/>
    <dgm:cxn modelId="{CCBE8919-33F7-4D5B-8AD2-0AAEFDE1114B}" type="presParOf" srcId="{95E69C48-112F-43F5-9B38-60F275887E42}" destId="{FE814C2A-0EB2-4180-B842-B397F01FE004}" srcOrd="3" destOrd="0" presId="urn:microsoft.com/office/officeart/2005/8/layout/hierarchy1"/>
    <dgm:cxn modelId="{9F5F3041-B126-46E7-A5CD-4CCDD813A45E}" type="presParOf" srcId="{FE814C2A-0EB2-4180-B842-B397F01FE004}" destId="{14D8B535-EE06-4E7B-A16B-F423EAD8695A}" srcOrd="0" destOrd="0" presId="urn:microsoft.com/office/officeart/2005/8/layout/hierarchy1"/>
    <dgm:cxn modelId="{71285F80-141E-4AED-ADD3-80BC96636D21}" type="presParOf" srcId="{14D8B535-EE06-4E7B-A16B-F423EAD8695A}" destId="{B5813466-4199-4DBB-A690-E6A1AF45BE12}" srcOrd="0" destOrd="0" presId="urn:microsoft.com/office/officeart/2005/8/layout/hierarchy1"/>
    <dgm:cxn modelId="{157BDD15-B017-4B7D-A9E3-58277AF811E7}" type="presParOf" srcId="{14D8B535-EE06-4E7B-A16B-F423EAD8695A}" destId="{E5BE4205-9A9A-4E6A-A13E-43C5E3B6C785}" srcOrd="1" destOrd="0" presId="urn:microsoft.com/office/officeart/2005/8/layout/hierarchy1"/>
    <dgm:cxn modelId="{27363BD8-872A-4B38-A300-EEE0B44E30C5}" type="presParOf" srcId="{FE814C2A-0EB2-4180-B842-B397F01FE004}" destId="{F767FBD6-F649-40BB-86B1-FDF1BB57C7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9F4F7-1A51-4BF7-AA11-FCDC95A623B6}">
      <dsp:nvSpPr>
        <dsp:cNvPr id="0" name=""/>
        <dsp:cNvSpPr/>
      </dsp:nvSpPr>
      <dsp:spPr>
        <a:xfrm>
          <a:off x="2128745" y="750848"/>
          <a:ext cx="730013" cy="252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10"/>
              </a:lnTo>
              <a:lnTo>
                <a:pt x="730013" y="152210"/>
              </a:lnTo>
              <a:lnTo>
                <a:pt x="730013" y="252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77CE4-B262-46AB-ABA7-1B8A32D96F45}">
      <dsp:nvSpPr>
        <dsp:cNvPr id="0" name=""/>
        <dsp:cNvSpPr/>
      </dsp:nvSpPr>
      <dsp:spPr>
        <a:xfrm>
          <a:off x="1535729" y="1690712"/>
          <a:ext cx="661514" cy="31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41"/>
              </a:lnTo>
              <a:lnTo>
                <a:pt x="661514" y="214541"/>
              </a:lnTo>
              <a:lnTo>
                <a:pt x="661514" y="314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C5841-CE01-442A-AA87-E2C6CE1EC539}">
      <dsp:nvSpPr>
        <dsp:cNvPr id="0" name=""/>
        <dsp:cNvSpPr/>
      </dsp:nvSpPr>
      <dsp:spPr>
        <a:xfrm>
          <a:off x="874215" y="1690712"/>
          <a:ext cx="661514" cy="314820"/>
        </a:xfrm>
        <a:custGeom>
          <a:avLst/>
          <a:gdLst/>
          <a:ahLst/>
          <a:cxnLst/>
          <a:rect l="0" t="0" r="0" b="0"/>
          <a:pathLst>
            <a:path>
              <a:moveTo>
                <a:pt x="661514" y="0"/>
              </a:moveTo>
              <a:lnTo>
                <a:pt x="661514" y="214541"/>
              </a:lnTo>
              <a:lnTo>
                <a:pt x="0" y="214541"/>
              </a:lnTo>
              <a:lnTo>
                <a:pt x="0" y="314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E68D-9A2A-4C5B-AA23-1FDC452D2EC4}">
      <dsp:nvSpPr>
        <dsp:cNvPr id="0" name=""/>
        <dsp:cNvSpPr/>
      </dsp:nvSpPr>
      <dsp:spPr>
        <a:xfrm>
          <a:off x="1535729" y="750848"/>
          <a:ext cx="593015" cy="252489"/>
        </a:xfrm>
        <a:custGeom>
          <a:avLst/>
          <a:gdLst/>
          <a:ahLst/>
          <a:cxnLst/>
          <a:rect l="0" t="0" r="0" b="0"/>
          <a:pathLst>
            <a:path>
              <a:moveTo>
                <a:pt x="593015" y="0"/>
              </a:moveTo>
              <a:lnTo>
                <a:pt x="593015" y="152210"/>
              </a:lnTo>
              <a:lnTo>
                <a:pt x="0" y="152210"/>
              </a:lnTo>
              <a:lnTo>
                <a:pt x="0" y="252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8F377-0712-4531-B62D-C3610FAD4110}">
      <dsp:nvSpPr>
        <dsp:cNvPr id="0" name=""/>
        <dsp:cNvSpPr/>
      </dsp:nvSpPr>
      <dsp:spPr>
        <a:xfrm>
          <a:off x="561365" y="63474"/>
          <a:ext cx="3134759" cy="68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564E5-AF92-4853-8E15-8A090F8DCCAC}">
      <dsp:nvSpPr>
        <dsp:cNvPr id="0" name=""/>
        <dsp:cNvSpPr/>
      </dsp:nvSpPr>
      <dsp:spPr>
        <a:xfrm>
          <a:off x="681640" y="177736"/>
          <a:ext cx="3134759" cy="687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28 случаев - предварительная экспертиза связи заболевания с профессией (контингент)</a:t>
          </a:r>
          <a:endParaRPr lang="ru-RU" sz="1300" kern="1200" dirty="0"/>
        </a:p>
      </dsp:txBody>
      <dsp:txXfrm>
        <a:off x="701772" y="197868"/>
        <a:ext cx="3094495" cy="647109"/>
      </dsp:txXfrm>
    </dsp:sp>
    <dsp:sp modelId="{C06049FB-9AF2-4E93-B4EF-05EC7DFB6C86}">
      <dsp:nvSpPr>
        <dsp:cNvPr id="0" name=""/>
        <dsp:cNvSpPr/>
      </dsp:nvSpPr>
      <dsp:spPr>
        <a:xfrm>
          <a:off x="994490" y="1003338"/>
          <a:ext cx="1082478" cy="68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4F195-A4FF-4BAB-97B8-E84BD437982A}">
      <dsp:nvSpPr>
        <dsp:cNvPr id="0" name=""/>
        <dsp:cNvSpPr/>
      </dsp:nvSpPr>
      <dsp:spPr>
        <a:xfrm>
          <a:off x="1114766" y="1117599"/>
          <a:ext cx="1082478" cy="687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14 случаев – априорный риск есть (</a:t>
          </a:r>
          <a:r>
            <a:rPr lang="ru-RU" sz="1400" b="1" kern="1200" dirty="0" smtClean="0">
              <a:solidFill>
                <a:srgbClr val="FF0000"/>
              </a:solidFill>
            </a:rPr>
            <a:t>50%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1134898" y="1137731"/>
        <a:ext cx="1042214" cy="647109"/>
      </dsp:txXfrm>
    </dsp:sp>
    <dsp:sp modelId="{111324C7-6E5F-45FB-9D43-A1E455A3AF89}">
      <dsp:nvSpPr>
        <dsp:cNvPr id="0" name=""/>
        <dsp:cNvSpPr/>
      </dsp:nvSpPr>
      <dsp:spPr>
        <a:xfrm>
          <a:off x="332976" y="2005532"/>
          <a:ext cx="1082478" cy="68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91440-1D5D-426A-97C5-8961A2BBE1AE}">
      <dsp:nvSpPr>
        <dsp:cNvPr id="0" name=""/>
        <dsp:cNvSpPr/>
      </dsp:nvSpPr>
      <dsp:spPr>
        <a:xfrm>
          <a:off x="453251" y="2119794"/>
          <a:ext cx="1082478" cy="687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 случаев установлено ПЗ (</a:t>
          </a:r>
          <a:r>
            <a:rPr lang="ru-RU" sz="1400" b="1" kern="1200" dirty="0" smtClean="0">
              <a:solidFill>
                <a:srgbClr val="FF0000"/>
              </a:solidFill>
            </a:rPr>
            <a:t>21%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>
        <a:off x="473383" y="2139926"/>
        <a:ext cx="1042214" cy="647109"/>
      </dsp:txXfrm>
    </dsp:sp>
    <dsp:sp modelId="{CF0B22B2-7C4A-492F-B84C-E067C33CA1BB}">
      <dsp:nvSpPr>
        <dsp:cNvPr id="0" name=""/>
        <dsp:cNvSpPr/>
      </dsp:nvSpPr>
      <dsp:spPr>
        <a:xfrm>
          <a:off x="1656005" y="2005532"/>
          <a:ext cx="1082478" cy="68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EF700-50A7-4D9E-9025-C8AF778F2F83}">
      <dsp:nvSpPr>
        <dsp:cNvPr id="0" name=""/>
        <dsp:cNvSpPr/>
      </dsp:nvSpPr>
      <dsp:spPr>
        <a:xfrm>
          <a:off x="1776280" y="2119794"/>
          <a:ext cx="1082478" cy="687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8 случая не установлено ПЗ</a:t>
          </a:r>
          <a:endParaRPr lang="ru-RU" sz="1300" kern="1200" dirty="0"/>
        </a:p>
      </dsp:txBody>
      <dsp:txXfrm>
        <a:off x="1796412" y="2139926"/>
        <a:ext cx="1042214" cy="647109"/>
      </dsp:txXfrm>
    </dsp:sp>
    <dsp:sp modelId="{B5813466-4199-4DBB-A690-E6A1AF45BE12}">
      <dsp:nvSpPr>
        <dsp:cNvPr id="0" name=""/>
        <dsp:cNvSpPr/>
      </dsp:nvSpPr>
      <dsp:spPr>
        <a:xfrm>
          <a:off x="2317519" y="1003338"/>
          <a:ext cx="1082478" cy="68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E4205-9A9A-4E6A-A13E-43C5E3B6C785}">
      <dsp:nvSpPr>
        <dsp:cNvPr id="0" name=""/>
        <dsp:cNvSpPr/>
      </dsp:nvSpPr>
      <dsp:spPr>
        <a:xfrm>
          <a:off x="2437795" y="1117599"/>
          <a:ext cx="1082478" cy="687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16 случаев риск отсутствовал</a:t>
          </a:r>
          <a:endParaRPr lang="ru-RU" sz="1300" kern="1200" dirty="0"/>
        </a:p>
      </dsp:txBody>
      <dsp:txXfrm>
        <a:off x="2457927" y="1137731"/>
        <a:ext cx="1042214" cy="647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0038-4BAA-48A2-A648-8AC6109056B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EDA9D-EFFE-4387-901C-CB0DA7E1A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0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EDA9D-EFFE-4387-901C-CB0DA7E1AF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2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EDA9D-EFFE-4387-901C-CB0DA7E1AF3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>
                <a:lumMod val="95000"/>
              </a:schemeClr>
            </a:gs>
            <a:gs pos="33000">
              <a:srgbClr val="FFE5E5"/>
            </a:gs>
            <a:gs pos="70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0378-7454-465F-91DC-D8187848CDDF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0854-E67C-4969-812C-7171A50AC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76337/#dst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7159" y="2300766"/>
            <a:ext cx="8463330" cy="2232248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ru-RU" sz="3600" b="1" dirty="0" smtClean="0">
                <a:ln w="6600">
                  <a:noFill/>
                  <a:prstDash val="solid"/>
                </a:ln>
                <a:solidFill>
                  <a:srgbClr val="7C3B0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Опыт проведения </a:t>
            </a:r>
            <a:br>
              <a:rPr lang="ru-RU" sz="3600" b="1" dirty="0" smtClean="0">
                <a:ln w="6600">
                  <a:noFill/>
                  <a:prstDash val="solid"/>
                </a:ln>
                <a:solidFill>
                  <a:srgbClr val="7C3B0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6600">
                  <a:noFill/>
                  <a:prstDash val="solid"/>
                </a:ln>
                <a:solidFill>
                  <a:srgbClr val="7C3B0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досудебной медицинской экспертизы конфликтных случаев </a:t>
            </a:r>
            <a:br>
              <a:rPr lang="ru-RU" sz="3600" b="1" dirty="0" smtClean="0">
                <a:ln w="6600">
                  <a:noFill/>
                  <a:prstDash val="solid"/>
                </a:ln>
                <a:solidFill>
                  <a:srgbClr val="7C3B0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6600">
                  <a:noFill/>
                  <a:prstDash val="solid"/>
                </a:ln>
                <a:solidFill>
                  <a:srgbClr val="7C3B0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связи заболевания с профессией</a:t>
            </a:r>
            <a:endParaRPr lang="ru-RU" sz="2000" b="1" i="1" dirty="0">
              <a:ln w="6600">
                <a:noFill/>
                <a:prstDash val="solid"/>
              </a:ln>
              <a:solidFill>
                <a:srgbClr val="7C3B06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8467" y="962989"/>
            <a:ext cx="34780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9388"/>
            <a:r>
              <a:rPr lang="ru-RU" sz="1400" b="1" i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Правильный </a:t>
            </a:r>
            <a:r>
              <a:rPr lang="ru-RU" sz="1400" b="1" i="1" dirty="0">
                <a:solidFill>
                  <a:srgbClr val="336600"/>
                </a:solidFill>
                <a:latin typeface="Bookman Old Style" panose="02050604050505020204" pitchFamily="18" charset="0"/>
              </a:rPr>
              <a:t>ответ обяжет</a:t>
            </a:r>
            <a:br>
              <a:rPr lang="ru-RU" sz="1400" b="1" i="1" dirty="0">
                <a:solidFill>
                  <a:srgbClr val="336600"/>
                </a:solidFill>
                <a:latin typeface="Bookman Old Style" panose="02050604050505020204" pitchFamily="18" charset="0"/>
              </a:rPr>
            </a:br>
            <a:r>
              <a:rPr lang="ru-RU" sz="1400" b="1" i="1" dirty="0">
                <a:solidFill>
                  <a:srgbClr val="336600"/>
                </a:solidFill>
                <a:latin typeface="Bookman Old Style" panose="02050604050505020204" pitchFamily="18" charset="0"/>
              </a:rPr>
              <a:t>Осознать вопроса толк.</a:t>
            </a:r>
            <a:br>
              <a:rPr lang="ru-RU" sz="1400" b="1" i="1" dirty="0">
                <a:solidFill>
                  <a:srgbClr val="336600"/>
                </a:solidFill>
                <a:latin typeface="Bookman Old Style" panose="02050604050505020204" pitchFamily="18" charset="0"/>
              </a:rPr>
            </a:br>
            <a:r>
              <a:rPr lang="ru-RU" sz="1400" b="1" i="1" dirty="0">
                <a:solidFill>
                  <a:srgbClr val="336600"/>
                </a:solidFill>
                <a:latin typeface="Bookman Old Style" panose="02050604050505020204" pitchFamily="18" charset="0"/>
              </a:rPr>
              <a:t>Совесть в крепкий узел свяжет</a:t>
            </a:r>
            <a:br>
              <a:rPr lang="ru-RU" sz="1400" b="1" i="1" dirty="0">
                <a:solidFill>
                  <a:srgbClr val="336600"/>
                </a:solidFill>
                <a:latin typeface="Bookman Old Style" panose="02050604050505020204" pitchFamily="18" charset="0"/>
              </a:rPr>
            </a:br>
            <a:r>
              <a:rPr lang="ru-RU" sz="1400" b="1" i="1" dirty="0">
                <a:solidFill>
                  <a:srgbClr val="336600"/>
                </a:solidFill>
                <a:latin typeface="Bookman Old Style" panose="02050604050505020204" pitchFamily="18" charset="0"/>
              </a:rPr>
              <a:t>Честь и безусловный долг</a:t>
            </a:r>
            <a:r>
              <a:rPr lang="ru-RU" sz="1400" b="1" i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.</a:t>
            </a:r>
          </a:p>
          <a:p>
            <a:pPr algn="r"/>
            <a:r>
              <a:rPr lang="ru-RU" sz="1400" b="1" i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i="1" dirty="0" err="1">
                <a:solidFill>
                  <a:srgbClr val="336600"/>
                </a:solidFill>
                <a:latin typeface="Bookman Old Style" panose="02050604050505020204" pitchFamily="18" charset="0"/>
              </a:rPr>
              <a:t>Софрон</a:t>
            </a:r>
            <a:r>
              <a:rPr lang="ru-RU" sz="1400" i="1" dirty="0">
                <a:solidFill>
                  <a:srgbClr val="33660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i="1" dirty="0" smtClean="0">
                <a:solidFill>
                  <a:srgbClr val="336600"/>
                </a:solidFill>
                <a:latin typeface="Bookman Old Style" panose="02050604050505020204" pitchFamily="18" charset="0"/>
              </a:rPr>
              <a:t>Бурков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5554687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/>
              <a:t>Бомштейн Н.Г</a:t>
            </a:r>
            <a:r>
              <a:rPr lang="ru-RU" sz="1600" dirty="0" smtClean="0"/>
              <a:t>.</a:t>
            </a:r>
          </a:p>
          <a:p>
            <a:pPr algn="r"/>
            <a:r>
              <a:rPr lang="ru-RU" sz="1600" dirty="0" smtClean="0"/>
              <a:t>Зав. отделением профпатологии и терапии</a:t>
            </a:r>
          </a:p>
          <a:p>
            <a:pPr algn="r"/>
            <a:r>
              <a:rPr lang="ru-RU" sz="1600" dirty="0" smtClean="0"/>
              <a:t>ФГБУ НКЦО ФМБА России</a:t>
            </a:r>
            <a:endParaRPr lang="ru-RU" sz="1600" dirty="0"/>
          </a:p>
          <a:p>
            <a:pPr algn="r"/>
            <a:r>
              <a:rPr lang="ru-RU" sz="1600" b="1" dirty="0" smtClean="0"/>
              <a:t>22-23 ноября 2018 г. Ханты-Мансийск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0"/>
            <a:ext cx="9130352" cy="790685"/>
          </a:xfrm>
          <a:prstGeom prst="rect">
            <a:avLst/>
          </a:prstGeom>
          <a:ln w="19050">
            <a:solidFill>
              <a:srgbClr val="A85008"/>
            </a:solidFill>
          </a:ln>
        </p:spPr>
      </p:pic>
      <p:pic>
        <p:nvPicPr>
          <p:cNvPr id="1026" name="Picture 2" descr="https://sdelanounas.ru/i/c/2/r/f_c2RlbGFub3VuYXMucnUvaS9iL3cvdi9iV1ZrTFdsdVptOHVjblV2YVcxaFoyVnpMMFJUUTE4d016STJMbXB3Wnc9PS5qcGc_X19pZD01Njk5Ng==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" y="4563175"/>
            <a:ext cx="2727230" cy="181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7704" y="5271323"/>
            <a:ext cx="1368152" cy="158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30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832111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Кроме того, возможно также проведение досудебной экспертизы. То есть тех же видов медицинской экспертизы, проводимых </a:t>
            </a:r>
            <a:r>
              <a:rPr lang="ru-RU" dirty="0" smtClean="0"/>
              <a:t>в центрах профессиональной патологии, </a:t>
            </a:r>
            <a:r>
              <a:rPr lang="ru-RU" dirty="0"/>
              <a:t>которые проводятся до начала судебного разбирательства при возникновении конфликтных ситуаций.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4" y="1000313"/>
            <a:ext cx="8991600" cy="1181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2"/>
            <a:ext cx="9130352" cy="790685"/>
          </a:xfrm>
          <a:prstGeom prst="rect">
            <a:avLst/>
          </a:prstGeom>
          <a:ln w="19050">
            <a:solidFill>
              <a:srgbClr val="A85008"/>
            </a:solidFill>
          </a:ln>
        </p:spPr>
      </p:pic>
      <p:pic>
        <p:nvPicPr>
          <p:cNvPr id="6" name="Рисунок 5" descr="https://cdn.fishki.net/upload/post/201409/19/1306197/2_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05655"/>
            <a:ext cx="112031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.ytimg.com/vi/iHGnJhWbHGU/maxresdefault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-596" r="12826"/>
          <a:stretch/>
        </p:blipFill>
        <p:spPr bwMode="auto">
          <a:xfrm>
            <a:off x="7020272" y="5229200"/>
            <a:ext cx="1912404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6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45460" y="1268760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период с 2016 по 2018 г. всего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рассмотрено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82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сложных и конфликтных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случая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ПЗ, 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них подтверждено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случаев ПЗ,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75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случаев ПЗ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 подтверждены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14378837"/>
              </p:ext>
            </p:extLst>
          </p:nvPr>
        </p:nvGraphicFramePr>
        <p:xfrm>
          <a:off x="4823520" y="3875213"/>
          <a:ext cx="42178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4191759"/>
            <a:ext cx="4572000" cy="2477601"/>
          </a:xfrm>
          <a:prstGeom prst="rect">
            <a:avLst/>
          </a:prstGeom>
          <a:gradFill>
            <a:gsLst>
              <a:gs pos="27000">
                <a:schemeClr val="bg1">
                  <a:lumMod val="95000"/>
                </a:schemeClr>
              </a:gs>
              <a:gs pos="51000">
                <a:srgbClr val="FFE5E5"/>
              </a:gs>
              <a:gs pos="77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Среди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работников контингентных предприятий было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рассмотрено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случаев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предварительной экспертизы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связи заболевания с профессией (по представленным документам),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них имелся априорный риск в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случаях. </a:t>
            </a:r>
          </a:p>
          <a:p>
            <a:endParaRPr lang="ru-RU" sz="1050" dirty="0" smtClean="0">
              <a:ea typeface="Calibri" panose="020F0502020204030204" pitchFamily="34" charset="0"/>
            </a:endParaRPr>
          </a:p>
          <a:p>
            <a:r>
              <a:rPr lang="ru-RU" dirty="0" smtClean="0">
                <a:ea typeface="Calibri" panose="020F0502020204030204" pitchFamily="34" charset="0"/>
              </a:rPr>
              <a:t>Из 16 </a:t>
            </a:r>
            <a:r>
              <a:rPr lang="ru-RU" dirty="0">
                <a:ea typeface="Calibri" panose="020F0502020204030204" pitchFamily="34" charset="0"/>
              </a:rPr>
              <a:t>случаев – установлено ПЗ </a:t>
            </a:r>
            <a:endParaRPr lang="ru-RU" dirty="0" smtClean="0">
              <a:ea typeface="Calibri" panose="020F0502020204030204" pitchFamily="34" charset="0"/>
            </a:endParaRPr>
          </a:p>
          <a:p>
            <a:r>
              <a:rPr lang="ru-RU" dirty="0" smtClean="0">
                <a:ea typeface="Calibri" panose="020F0502020204030204" pitchFamily="34" charset="0"/>
              </a:rPr>
              <a:t>в </a:t>
            </a:r>
            <a:r>
              <a:rPr lang="ru-RU" dirty="0">
                <a:ea typeface="Calibri" panose="020F0502020204030204" pitchFamily="34" charset="0"/>
              </a:rPr>
              <a:t>6 случаях (25%)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2"/>
            <a:ext cx="9130352" cy="790685"/>
          </a:xfrm>
          <a:prstGeom prst="rect">
            <a:avLst/>
          </a:prstGeom>
          <a:ln w="19050">
            <a:solidFill>
              <a:srgbClr val="A85008"/>
            </a:solidFill>
          </a:ln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586086"/>
              </p:ext>
            </p:extLst>
          </p:nvPr>
        </p:nvGraphicFramePr>
        <p:xfrm>
          <a:off x="323528" y="11165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39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782350"/>
              </p:ext>
            </p:extLst>
          </p:nvPr>
        </p:nvGraphicFramePr>
        <p:xfrm>
          <a:off x="230946" y="2492896"/>
          <a:ext cx="4130589" cy="177916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279936"/>
                <a:gridCol w="850653"/>
              </a:tblGrid>
              <a:tr h="296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Кем </a:t>
                      </a:r>
                      <a:r>
                        <a:rPr lang="ru-RU" sz="1800" dirty="0" smtClean="0">
                          <a:effectLst/>
                        </a:rPr>
                        <a:t>направлены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Работодатель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ФСС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Роспотребнадзор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Др. медицинские организации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6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Работник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1030022"/>
            <a:ext cx="7459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период 2017-2018 гг. рассмотрено 13 конфликтных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случаев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связи заболевания с профессией (17 заболеваний) на досудебном этапе.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2"/>
            <a:ext cx="9130352" cy="790685"/>
          </a:xfrm>
          <a:prstGeom prst="rect">
            <a:avLst/>
          </a:prstGeom>
          <a:ln w="19050">
            <a:solidFill>
              <a:srgbClr val="A85008"/>
            </a:solidFill>
          </a:ln>
        </p:spPr>
      </p:pic>
      <p:pic>
        <p:nvPicPr>
          <p:cNvPr id="9" name="Picture 6" descr="http://saomos.news/upload/iblock/29b/29b79244e36b31cb95e586c21d8f8af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293" y="3493469"/>
            <a:ext cx="968142" cy="96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thumbs.dreamstime.com/z/conversation-two-businessmen-73198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r="5953" b="9957"/>
          <a:stretch/>
        </p:blipFill>
        <p:spPr bwMode="auto">
          <a:xfrm>
            <a:off x="7236296" y="2628445"/>
            <a:ext cx="942424" cy="673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biznes-prost.ru/wp-content/uploads/2017/07/%D1%84%D0%BE%D1%82%D0%BE-1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64" y="2606527"/>
            <a:ext cx="720097" cy="71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blogrb.ru/sites/default/files/images/articles/63be7b004ecaab241837ac11ef637b7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49" y="3602430"/>
            <a:ext cx="895073" cy="71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virtualdr.ir/wp-content/uploads/2017/06/quy-trinh-va-thoi-gian-giai-ngan-khi-vay-tin-chap-ngan-hang-thong-thuon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6" y="1118462"/>
            <a:ext cx="1224136" cy="102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melbournechapter.net/images/carpenter-clipart-general-worker-3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45" y="4148906"/>
            <a:ext cx="701675" cy="6724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2336"/>
              </p:ext>
            </p:extLst>
          </p:nvPr>
        </p:nvGraphicFramePr>
        <p:xfrm>
          <a:off x="5050442" y="5085184"/>
          <a:ext cx="3884677" cy="151217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021267"/>
                <a:gridCol w="863410"/>
              </a:tblGrid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Диагнозы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Сенсоневральная тугоухость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10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Вибрационная болезнь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4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Радикулопатия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Хронический бронхит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368415"/>
              </p:ext>
            </p:extLst>
          </p:nvPr>
        </p:nvGraphicFramePr>
        <p:xfrm>
          <a:off x="243777" y="4468366"/>
          <a:ext cx="4712701" cy="22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802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2439"/>
            <a:ext cx="8229600" cy="7060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887250" cy="3627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Бомштейн </a:t>
            </a:r>
            <a:r>
              <a:rPr lang="ru-RU" sz="4400" dirty="0"/>
              <a:t>Наталья </a:t>
            </a:r>
            <a:r>
              <a:rPr lang="ru-RU" sz="4400" dirty="0" smtClean="0"/>
              <a:t>Геннадьевна </a:t>
            </a:r>
          </a:p>
          <a:p>
            <a:pPr marL="0" indent="0" algn="ctr">
              <a:buNone/>
            </a:pPr>
            <a:r>
              <a:rPr lang="ru-RU" dirty="0" smtClean="0"/>
              <a:t>зав.отделением </a:t>
            </a:r>
            <a:r>
              <a:rPr lang="ru-RU" dirty="0"/>
              <a:t>профпатологии и </a:t>
            </a:r>
            <a:r>
              <a:rPr lang="ru-RU" dirty="0" smtClean="0"/>
              <a:t>терапии </a:t>
            </a:r>
          </a:p>
          <a:p>
            <a:pPr marL="0" indent="0" algn="ctr">
              <a:buNone/>
            </a:pPr>
            <a:r>
              <a:rPr lang="ru-RU" sz="3600" dirty="0" smtClean="0"/>
              <a:t>ФГБУ НКЦО ФМБА России</a:t>
            </a:r>
            <a:endParaRPr lang="en-US" sz="3600" dirty="0" smtClean="0"/>
          </a:p>
          <a:p>
            <a:pPr marL="0" indent="0" algn="ctr">
              <a:buNone/>
            </a:pPr>
            <a:r>
              <a:rPr lang="ru-RU" sz="4800" b="1" dirty="0" smtClean="0"/>
              <a:t>Тел</a:t>
            </a:r>
            <a:r>
              <a:rPr lang="ru-RU" sz="4800" b="1" dirty="0"/>
              <a:t>.: </a:t>
            </a:r>
            <a:r>
              <a:rPr lang="ru-RU" sz="4800" b="1" dirty="0" smtClean="0"/>
              <a:t>8-912-722-39-90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natalya_bomshteyn@mail.ru</a:t>
            </a:r>
            <a:endParaRPr lang="ru-RU" sz="4000" u="sng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192" y="0"/>
            <a:ext cx="9210191" cy="6891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43" y="28575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внимание!</a:t>
            </a:r>
            <a:endParaRPr lang="ru-RU" sz="54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4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28411" cy="540762"/>
          </a:xfrm>
        </p:spPr>
        <p:txBody>
          <a:bodyPr anchor="b"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1772816"/>
            <a:ext cx="9020907" cy="4680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 smtClean="0"/>
              <a:t>Федеральный закон от 21.11.2011 N 323-ФЗ </a:t>
            </a:r>
          </a:p>
          <a:p>
            <a:pPr marL="0" indent="0" algn="ctr">
              <a:buNone/>
            </a:pPr>
            <a:r>
              <a:rPr lang="ru-RU" sz="2600" b="1" dirty="0" smtClean="0"/>
              <a:t>"Об основах охраны здоровья граждан в Российской Федерации»</a:t>
            </a:r>
          </a:p>
          <a:p>
            <a:pPr marL="0" indent="0" algn="ctr">
              <a:buNone/>
            </a:pPr>
            <a:r>
              <a:rPr lang="ru-RU" sz="2800" b="1" dirty="0" smtClean="0"/>
              <a:t>Глава </a:t>
            </a:r>
            <a:r>
              <a:rPr lang="ru-RU" sz="2800" b="1" dirty="0"/>
              <a:t>7. МЕДИЦИНСКАЯ </a:t>
            </a:r>
            <a:r>
              <a:rPr lang="ru-RU" sz="2800" b="1" dirty="0" smtClean="0"/>
              <a:t>ЭКСПЕРТИЗА И </a:t>
            </a:r>
            <a:r>
              <a:rPr lang="ru-RU" sz="2800" b="1" dirty="0"/>
              <a:t>МЕДИЦИНСКОЕ ОСВИДЕТЕЛЬСТВОВАНИЕ</a:t>
            </a:r>
          </a:p>
          <a:p>
            <a:pPr marL="0" indent="0" algn="ctr">
              <a:buNone/>
            </a:pPr>
            <a:r>
              <a:rPr lang="ru-RU" sz="2800" b="1" dirty="0"/>
              <a:t> </a:t>
            </a:r>
            <a:r>
              <a:rPr lang="ru-RU" sz="2800" b="1" dirty="0" smtClean="0"/>
              <a:t>Статья </a:t>
            </a:r>
            <a:r>
              <a:rPr lang="ru-RU" sz="2800" b="1" dirty="0"/>
              <a:t>58. Медицинская экспертиза</a:t>
            </a:r>
          </a:p>
          <a:p>
            <a:pPr marL="271463" indent="0">
              <a:buNone/>
            </a:pPr>
            <a:r>
              <a:rPr lang="ru-RU" sz="2800" dirty="0" smtClean="0"/>
              <a:t>1. Медицинской </a:t>
            </a:r>
            <a:r>
              <a:rPr lang="ru-RU" sz="2800" dirty="0"/>
              <a:t>экспертизой является проводимое в установленном порядке исследование, направленное на установление состояния здоровья гражданина, в целях определения его способности осуществлять трудовую или иную деятельность, а также установления причинно-следственной связи между воздействием каких-либо событий, факторов и состоянием здоровья гражданина</a:t>
            </a:r>
            <a:r>
              <a:rPr lang="ru-RU" sz="2800" dirty="0" smtClean="0"/>
              <a:t>.</a:t>
            </a:r>
            <a:endParaRPr lang="ru-RU" sz="2800" dirty="0" smtClean="0"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" y="-9312"/>
            <a:ext cx="9130352" cy="790685"/>
          </a:xfrm>
          <a:prstGeom prst="rect">
            <a:avLst/>
          </a:prstGeom>
          <a:ln w="19050">
            <a:solidFill>
              <a:srgbClr val="A85008"/>
            </a:solidFill>
          </a:ln>
        </p:spPr>
      </p:pic>
    </p:spTree>
    <p:extLst>
      <p:ext uri="{BB962C8B-B14F-4D97-AF65-F5344CB8AC3E}">
        <p14:creationId xmlns:p14="http://schemas.microsoft.com/office/powerpoint/2010/main" val="10484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729" y="1679671"/>
            <a:ext cx="8568952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/>
              <a:t>2</a:t>
            </a:r>
            <a:r>
              <a:rPr lang="ru-RU" sz="2800" dirty="0"/>
              <a:t>. В Российской Федерации проводятся следующие виды медицинских экспертиз:</a:t>
            </a:r>
          </a:p>
          <a:p>
            <a:pPr marL="0" indent="0">
              <a:buNone/>
            </a:pPr>
            <a:r>
              <a:rPr lang="ru-RU" sz="2800" dirty="0"/>
              <a:t>1) экспертиза временной </a:t>
            </a:r>
            <a:r>
              <a:rPr lang="ru-RU" sz="2800" dirty="0" smtClean="0"/>
              <a:t>нетрудоспособности (статья 59);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2) медико-социальная </a:t>
            </a:r>
            <a:r>
              <a:rPr lang="ru-RU" sz="2800" dirty="0" smtClean="0"/>
              <a:t>экспертиза (статья 60);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3) военно-врачебная </a:t>
            </a:r>
            <a:r>
              <a:rPr lang="ru-RU" sz="2800" dirty="0" smtClean="0"/>
              <a:t>экспертиза (статья 61);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4) судебно-медицинская и судебно-психиатрическая </a:t>
            </a:r>
            <a:r>
              <a:rPr lang="ru-RU" sz="2800" dirty="0" smtClean="0"/>
              <a:t>экспертизы (статья 62);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5) экспертиза профессиональной пригодности и экспертиза связи заболевания с </a:t>
            </a:r>
            <a:r>
              <a:rPr lang="ru-RU" sz="2800" dirty="0" smtClean="0"/>
              <a:t>профессией (статья 63);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6) экспертиза качества медицинской </a:t>
            </a:r>
            <a:r>
              <a:rPr lang="ru-RU" sz="2800" dirty="0" smtClean="0"/>
              <a:t>помощи (статья 64);</a:t>
            </a:r>
          </a:p>
          <a:p>
            <a:pPr marL="0" indent="0">
              <a:buNone/>
            </a:pPr>
            <a:r>
              <a:rPr lang="ru-RU" sz="2800" dirty="0" smtClean="0"/>
              <a:t>7) медицинское освидетельствование (статья 65).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2"/>
            <a:ext cx="9130352" cy="790685"/>
          </a:xfrm>
          <a:prstGeom prst="rect">
            <a:avLst/>
          </a:prstGeom>
          <a:ln w="19050">
            <a:solidFill>
              <a:srgbClr val="A85008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24744"/>
            <a:ext cx="9128411" cy="54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2809381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7" y="955075"/>
            <a:ext cx="8791575" cy="4143375"/>
          </a:xfrm>
          <a:prstGeom prst="rect">
            <a:avLst/>
          </a:prstGeom>
        </p:spPr>
      </p:pic>
      <p:pic>
        <p:nvPicPr>
          <p:cNvPr id="33" name="Рисунок 32" descr="https://p2.zoon.ru/preview/IztjBzWafBbQyO94tk2jJg/1920x1080x85/1/e/e/original_535fef8c40c0883e498b5d05_5afa89d81f8a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28" y="4997820"/>
            <a:ext cx="2273497" cy="160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http://fmbaros.ru/Files/GetImage/05ed8dea9aa94dbe96307f7f17011b8e?width=380&amp;height=&amp;defImage=NoImagePublic&amp;type=Crop&amp;anchor=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25" y="5495215"/>
            <a:ext cx="2094279" cy="136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/>
          <p:nvPr/>
        </p:nvPicPr>
        <p:blipFill>
          <a:blip r:embed="rId6"/>
          <a:stretch>
            <a:fillRect/>
          </a:stretch>
        </p:blipFill>
        <p:spPr>
          <a:xfrm>
            <a:off x="1143142" y="5095496"/>
            <a:ext cx="1656184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" y="-9312"/>
            <a:ext cx="9130352" cy="790685"/>
          </a:xfrm>
          <a:prstGeom prst="rect">
            <a:avLst/>
          </a:prstGeom>
          <a:ln w="19050">
            <a:solidFill>
              <a:srgbClr val="A85008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/>
          <a:srcRect l="1803" t="-291"/>
          <a:stretch/>
        </p:blipFill>
        <p:spPr>
          <a:xfrm>
            <a:off x="-8213" y="-9312"/>
            <a:ext cx="913662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032" y="1052736"/>
            <a:ext cx="8620456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Из 323-ФЗ:</a:t>
            </a:r>
          </a:p>
          <a:p>
            <a:pPr marL="0" indent="0">
              <a:buNone/>
            </a:pPr>
            <a:r>
              <a:rPr lang="ru-RU" sz="2400" dirty="0"/>
              <a:t>Экспертиза профессиональной пригодности </a:t>
            </a:r>
            <a:r>
              <a:rPr lang="ru-RU" sz="2400" dirty="0" smtClean="0"/>
              <a:t>может </a:t>
            </a:r>
            <a:r>
              <a:rPr lang="ru-RU" sz="2400" dirty="0"/>
              <a:t>проводиться:</a:t>
            </a:r>
          </a:p>
          <a:p>
            <a:r>
              <a:rPr lang="ru-RU" sz="2400" dirty="0"/>
              <a:t>На ПМО (обычная рутинная процедура)</a:t>
            </a:r>
          </a:p>
          <a:p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центре профпатологии (в сложных случаях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2400" dirty="0" smtClean="0"/>
              <a:t>Экспертиза </a:t>
            </a:r>
            <a:r>
              <a:rPr lang="ru-RU" sz="2400" dirty="0"/>
              <a:t>связи заболевания с профессией проводится в целях установления причинно-следственной связи заболевания с профессиональной деятельностью.</a:t>
            </a:r>
          </a:p>
          <a:p>
            <a:endParaRPr lang="ru-RU" sz="1400" dirty="0" smtClean="0"/>
          </a:p>
          <a:p>
            <a:r>
              <a:rPr lang="ru-RU" sz="2400" dirty="0" smtClean="0"/>
              <a:t>	</a:t>
            </a:r>
          </a:p>
          <a:p>
            <a:endParaRPr lang="ru-RU" sz="2800" dirty="0" smtClean="0"/>
          </a:p>
          <a:p>
            <a:r>
              <a:rPr lang="ru-RU" sz="2400" dirty="0" smtClean="0"/>
              <a:t>Когда</a:t>
            </a:r>
            <a:r>
              <a:rPr lang="ru-RU" sz="2400" dirty="0"/>
              <a:t>? </a:t>
            </a:r>
          </a:p>
        </p:txBody>
      </p:sp>
      <p:pic>
        <p:nvPicPr>
          <p:cNvPr id="4" name="Рисунок 3" descr="http://gp210.mos.ru/wp-content/uploads/2018/05/profosmotr_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62" y="2093009"/>
            <a:ext cx="252028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948264" y="2780895"/>
            <a:ext cx="1080120" cy="9604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2180" y="4805425"/>
            <a:ext cx="6482308" cy="830997"/>
          </a:xfrm>
          <a:prstGeom prst="rect">
            <a:avLst/>
          </a:prstGeom>
          <a:solidFill>
            <a:srgbClr val="BDFFDE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ru-RU" sz="1600" dirty="0"/>
              <a:t>Специализированной медицинской организацией или специализированным структурным подразделением медицинской организации в области профессиональной патологии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541" y="5976559"/>
            <a:ext cx="6463947" cy="338554"/>
          </a:xfrm>
          <a:prstGeom prst="rect">
            <a:avLst/>
          </a:prstGeom>
          <a:solidFill>
            <a:srgbClr val="BDFFDE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ru-RU" sz="1600" dirty="0"/>
              <a:t>Согласно 323-ФЗ, «при выявлении профессионального заболевания».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846040" y="5140641"/>
            <a:ext cx="432048" cy="160566"/>
          </a:xfrm>
          <a:prstGeom prst="rightArrow">
            <a:avLst/>
          </a:prstGeom>
          <a:solidFill>
            <a:srgbClr val="FFBD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846040" y="6065553"/>
            <a:ext cx="432048" cy="160566"/>
          </a:xfrm>
          <a:prstGeom prst="rightArrow">
            <a:avLst/>
          </a:prstGeom>
          <a:solidFill>
            <a:srgbClr val="FFBD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2"/>
            <a:ext cx="9130352" cy="790685"/>
          </a:xfrm>
          <a:prstGeom prst="rect">
            <a:avLst/>
          </a:prstGeom>
          <a:ln w="19050">
            <a:solidFill>
              <a:srgbClr val="A85008"/>
            </a:solidFill>
          </a:ln>
        </p:spPr>
      </p:pic>
      <p:sp>
        <p:nvSpPr>
          <p:cNvPr id="12" name="Овал 11"/>
          <p:cNvSpPr/>
          <p:nvPr/>
        </p:nvSpPr>
        <p:spPr>
          <a:xfrm>
            <a:off x="429744" y="5686088"/>
            <a:ext cx="1212204" cy="792088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Когда?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429744" y="4844334"/>
            <a:ext cx="1212204" cy="792088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Кем?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25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Однако: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на практике центры профпатологии проводят данный вид экспертиз не только в этих случаях </a:t>
            </a:r>
            <a:endParaRPr lang="ru-RU" dirty="0" smtClean="0"/>
          </a:p>
          <a:p>
            <a:pPr marL="0" indent="0" algn="just">
              <a:buNone/>
            </a:pPr>
            <a:r>
              <a:rPr lang="ru-RU" u="sng" dirty="0" smtClean="0"/>
              <a:t>А когда ещё?</a:t>
            </a:r>
            <a:endParaRPr lang="ru-RU" u="sng" dirty="0"/>
          </a:p>
          <a:p>
            <a:pPr algn="just"/>
            <a:r>
              <a:rPr lang="ru-RU" dirty="0" smtClean="0">
                <a:solidFill>
                  <a:srgbClr val="0000FF"/>
                </a:solidFill>
              </a:rPr>
              <a:t>когда </a:t>
            </a:r>
            <a:r>
              <a:rPr lang="ru-RU" dirty="0">
                <a:solidFill>
                  <a:srgbClr val="0000FF"/>
                </a:solidFill>
              </a:rPr>
              <a:t>работник хочет, </a:t>
            </a:r>
            <a:endParaRPr lang="ru-RU" dirty="0" smtClean="0">
              <a:solidFill>
                <a:srgbClr val="0000FF"/>
              </a:solidFill>
            </a:endParaRPr>
          </a:p>
          <a:p>
            <a:pPr algn="just"/>
            <a:r>
              <a:rPr lang="ru-RU" dirty="0">
                <a:solidFill>
                  <a:srgbClr val="0000FF"/>
                </a:solidFill>
              </a:rPr>
              <a:t>к</a:t>
            </a:r>
            <a:r>
              <a:rPr lang="ru-RU" dirty="0" smtClean="0">
                <a:solidFill>
                  <a:srgbClr val="0000FF"/>
                </a:solidFill>
              </a:rPr>
              <a:t>огда работодатель </a:t>
            </a:r>
            <a:r>
              <a:rPr lang="ru-RU" dirty="0">
                <a:solidFill>
                  <a:srgbClr val="0000FF"/>
                </a:solidFill>
              </a:rPr>
              <a:t>хочет, </a:t>
            </a:r>
            <a:endParaRPr lang="ru-RU" dirty="0" smtClean="0">
              <a:solidFill>
                <a:srgbClr val="0000FF"/>
              </a:solidFill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</a:rPr>
              <a:t>по направлению медицинской организации, и иных организаций (Роспотребнадзора, ФСС)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</a:rPr>
              <a:t>по направлению суда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587" y="2636912"/>
            <a:ext cx="938180" cy="938180"/>
          </a:xfrm>
          <a:prstGeom prst="rect">
            <a:avLst/>
          </a:prstGeom>
        </p:spPr>
      </p:pic>
      <p:pic>
        <p:nvPicPr>
          <p:cNvPr id="1028" name="Picture 4" descr="https://sturmtools.ru/upload/foto/acb4f1c9171843e5766e6831c9bd52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omos.news/upload/iblock/29b/29b79244e36b31cb95e586c21d8f8af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65" y="486916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expert-guild.ru/wp-content/uploads/2016/03/8552431_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76" y="5482724"/>
            <a:ext cx="950114" cy="85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2"/>
            <a:ext cx="9130352" cy="790685"/>
          </a:xfrm>
          <a:prstGeom prst="rect">
            <a:avLst/>
          </a:prstGeom>
          <a:ln w="19050">
            <a:solidFill>
              <a:srgbClr val="A85008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-252536" y="332656"/>
            <a:ext cx="8820980" cy="6120680"/>
          </a:xfrm>
          <a:prstGeom prst="round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200" b="1" dirty="0">
                <a:solidFill>
                  <a:srgbClr val="FBBF8D"/>
                </a:solidFill>
              </a:rPr>
              <a:t>Приказ </a:t>
            </a:r>
            <a:r>
              <a:rPr lang="ru-RU" sz="2200" b="1" dirty="0">
                <a:solidFill>
                  <a:srgbClr val="FBBF8D"/>
                </a:solidFill>
              </a:rPr>
              <a:t>МЗ РФ </a:t>
            </a:r>
            <a:r>
              <a:rPr lang="et-EE" sz="2200" b="1" dirty="0">
                <a:solidFill>
                  <a:srgbClr val="FBBF8D"/>
                </a:solidFill>
              </a:rPr>
              <a:t>от 13.11.2012 N 911н </a:t>
            </a:r>
            <a:endParaRPr lang="ru-RU" sz="2200" b="1" dirty="0" smtClean="0">
              <a:solidFill>
                <a:srgbClr val="FBBF8D"/>
              </a:solidFill>
            </a:endParaRPr>
          </a:p>
          <a:p>
            <a:pPr algn="ctr"/>
            <a:r>
              <a:rPr lang="et-EE" sz="2200" b="1" dirty="0" smtClean="0">
                <a:solidFill>
                  <a:srgbClr val="FBBF8D"/>
                </a:solidFill>
              </a:rPr>
              <a:t>"</a:t>
            </a:r>
            <a:r>
              <a:rPr lang="et-EE" sz="2200" b="1" dirty="0">
                <a:solidFill>
                  <a:srgbClr val="FBBF8D"/>
                </a:solidFill>
              </a:rPr>
              <a:t>Об утверждении порядка оказания медицинской помощи </a:t>
            </a:r>
            <a:endParaRPr lang="ru-RU" sz="2200" b="1" dirty="0" smtClean="0">
              <a:solidFill>
                <a:srgbClr val="FBBF8D"/>
              </a:solidFill>
            </a:endParaRPr>
          </a:p>
          <a:p>
            <a:pPr algn="ctr"/>
            <a:r>
              <a:rPr lang="et-EE" sz="2200" b="1" dirty="0" smtClean="0">
                <a:solidFill>
                  <a:srgbClr val="FBBF8D"/>
                </a:solidFill>
              </a:rPr>
              <a:t>при </a:t>
            </a:r>
            <a:r>
              <a:rPr lang="et-EE" sz="2200" b="1" dirty="0">
                <a:solidFill>
                  <a:srgbClr val="FBBF8D"/>
                </a:solidFill>
              </a:rPr>
              <a:t>острых и хронических профессиональных </a:t>
            </a:r>
            <a:r>
              <a:rPr lang="et-EE" sz="2200" b="1" dirty="0" smtClean="0">
                <a:solidFill>
                  <a:srgbClr val="FBBF8D"/>
                </a:solidFill>
              </a:rPr>
              <a:t>заболеваниях</a:t>
            </a:r>
            <a:r>
              <a:rPr lang="ru-RU" sz="2200" b="1" dirty="0" smtClean="0">
                <a:solidFill>
                  <a:srgbClr val="FBBF8D"/>
                </a:solidFill>
              </a:rPr>
              <a:t>»</a:t>
            </a:r>
          </a:p>
          <a:p>
            <a:pPr algn="ctr"/>
            <a:endParaRPr lang="ru-RU" dirty="0" smtClean="0"/>
          </a:p>
          <a:p>
            <a:r>
              <a:rPr lang="ru-RU" sz="2400" dirty="0" smtClean="0"/>
              <a:t>15</a:t>
            </a:r>
            <a:r>
              <a:rPr lang="ru-RU" sz="2400" dirty="0"/>
              <a:t>. В случае выявления у больного признаков ранее не установленного хронического профессионального заболевания </a:t>
            </a:r>
            <a:r>
              <a:rPr lang="ru-RU" sz="2400" b="1" u="sng" dirty="0"/>
              <a:t>врач-специалист, выявивший указанные признаки</a:t>
            </a:r>
            <a:r>
              <a:rPr lang="ru-RU" sz="2400" b="1" dirty="0"/>
              <a:t>, в течение суток с момента их выявления направляет больного на консультацию в кабинет врача-профпатолога медицинской организации по месту жительства или пребывания (с учетом права на выбор медицинской организации).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FF01"/>
                </a:solidFill>
              </a:rPr>
              <a:t>Больной в случае подозрения на наличие признаков хронического профессионального заболевания вправе самостоятельно с целью консультации обратиться в кабинет врача-профпатолога</a:t>
            </a:r>
            <a:r>
              <a:rPr lang="ru-RU" sz="2400" b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14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595" y="116632"/>
            <a:ext cx="8980733" cy="5775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расследования и учета ПЗ (1)</a:t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1100" b="1" dirty="0">
                <a:solidFill>
                  <a:srgbClr val="C00000"/>
                </a:solidFill>
              </a:rPr>
              <a:t>Постановление Правительства РФ от 15.12.2000 N 967 "Об утверждении Положения о расследовании и учете профессиональных заболеваний"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3" y="620688"/>
            <a:ext cx="4517617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0000FF"/>
                </a:solidFill>
              </a:rPr>
              <a:t>Предварительный диагноз острого ПЗ (отравления)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316288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0000FF"/>
                </a:solidFill>
              </a:rPr>
              <a:t>Предварительный диагноз </a:t>
            </a:r>
            <a:r>
              <a:rPr lang="ru-RU" sz="1400" b="1" dirty="0" err="1" smtClean="0">
                <a:solidFill>
                  <a:srgbClr val="0000FF"/>
                </a:solidFill>
              </a:rPr>
              <a:t>хронич</a:t>
            </a:r>
            <a:r>
              <a:rPr lang="ru-RU" sz="1400" b="1" dirty="0" smtClean="0">
                <a:solidFill>
                  <a:srgbClr val="0000FF"/>
                </a:solidFill>
              </a:rPr>
              <a:t>. ПЗ (отравления)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428" y="980728"/>
            <a:ext cx="4032448" cy="360040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установившая диагноз предварительного ОПЗ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0120" y="980728"/>
            <a:ext cx="4032448" cy="360040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установившая диагноз предварительного ХПЗ </a:t>
            </a:r>
            <a:r>
              <a:rPr lang="ru-RU" sz="1200" dirty="0" smtClean="0">
                <a:ln w="3175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n w="31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869" y="2042521"/>
            <a:ext cx="1626225" cy="360040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Роспотребнадзор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912" y="5800812"/>
            <a:ext cx="1175209" cy="579306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+mj-lt"/>
              <a:buAutoNum type="arabicPeriod"/>
            </a:pPr>
            <a:r>
              <a:rPr lang="ru-RU" sz="900" dirty="0" err="1" smtClean="0">
                <a:solidFill>
                  <a:schemeClr val="tx1"/>
                </a:solidFill>
              </a:rPr>
              <a:t>Роспотребнадзор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90488" indent="-90488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ФСС</a:t>
            </a:r>
          </a:p>
          <a:p>
            <a:pPr marL="90488" indent="-90488">
              <a:buFont typeface="+mj-lt"/>
              <a:buAutoNum type="arabicPeriod"/>
            </a:pPr>
            <a:r>
              <a:rPr lang="ru-RU" sz="900" b="1" dirty="0" smtClean="0">
                <a:solidFill>
                  <a:schemeClr val="tx1"/>
                </a:solidFill>
              </a:rPr>
              <a:t>Работодателю</a:t>
            </a:r>
          </a:p>
          <a:p>
            <a:pPr marL="90488" indent="-90488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Направившую МО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595" y="2411045"/>
            <a:ext cx="2324657" cy="88926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 течение 24 час. расследование и в течение 14 дней СГХ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828975" y="1348053"/>
            <a:ext cx="569748" cy="7059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97410" y="3783293"/>
            <a:ext cx="2195842" cy="92285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Медицинское заключение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5334466" y="1336561"/>
            <a:ext cx="569748" cy="7059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</a:rPr>
              <a:t>извещение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3270531" y="1340289"/>
            <a:ext cx="569748" cy="7059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</a:rPr>
              <a:t>сообщение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98143" y="2045310"/>
            <a:ext cx="1626225" cy="360040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Роспотребнадзор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42292" y="2042521"/>
            <a:ext cx="1626225" cy="360040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Работодатель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771746" y="1393682"/>
            <a:ext cx="1167458" cy="686367"/>
          </a:xfrm>
          <a:prstGeom prst="ellipse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течение 24 час.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688412" y="1414676"/>
            <a:ext cx="1167458" cy="686367"/>
          </a:xfrm>
          <a:prstGeom prst="ellipse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течение 72 час.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5062894" y="2418859"/>
            <a:ext cx="1816334" cy="88242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течение 2 недель СГХ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4995" y="3303856"/>
            <a:ext cx="2928132" cy="479437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по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месту жительства или по месту прикрепления работника</a:t>
            </a:r>
            <a:endParaRPr lang="ru-RU" sz="1200" b="1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99627" y="3312851"/>
            <a:ext cx="3059345" cy="490636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установившая диагноз предварительного ХПЗ </a:t>
            </a:r>
            <a:r>
              <a:rPr lang="ru-RU" sz="1200" dirty="0" smtClean="0">
                <a:ln w="3175"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n w="31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193873" y="2774093"/>
            <a:ext cx="1869021" cy="1583352"/>
          </a:xfrm>
          <a:prstGeom prst="ellipse">
            <a:avLst/>
          </a:prstGeom>
          <a:solidFill>
            <a:srgbClr val="FFFFCC"/>
          </a:solidFill>
          <a:ln w="31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В случае несогласия работодателя (его представителя) с содержанием </a:t>
            </a:r>
            <a:r>
              <a:rPr lang="ru-RU" sz="800" dirty="0" err="1">
                <a:solidFill>
                  <a:schemeClr val="tx1"/>
                </a:solidFill>
              </a:rPr>
              <a:t>санитарно</a:t>
            </a:r>
            <a:r>
              <a:rPr lang="ru-RU" sz="800" dirty="0">
                <a:solidFill>
                  <a:schemeClr val="tx1"/>
                </a:solidFill>
              </a:rPr>
              <a:t> - гигиенической характеристики условий труда работника он вправе, письменно изложив свои возражения, приложить их к характеристике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4891478" y="3813661"/>
            <a:ext cx="3064898" cy="111925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+mj-lt"/>
              <a:buAutoNum type="arabicPeriod"/>
            </a:pPr>
            <a:r>
              <a:rPr lang="ru-RU" sz="700" dirty="0" smtClean="0">
                <a:solidFill>
                  <a:schemeClr val="tx1"/>
                </a:solidFill>
              </a:rPr>
              <a:t>Выписка из амбулаторной карты и ее оригинал</a:t>
            </a:r>
            <a:endParaRPr lang="ru-RU" sz="700" dirty="0">
              <a:solidFill>
                <a:schemeClr val="tx1"/>
              </a:solidFill>
            </a:endParaRPr>
          </a:p>
          <a:p>
            <a:pPr marL="90488" indent="-90488">
              <a:buFont typeface="+mj-lt"/>
              <a:buAutoNum type="arabicPeriod"/>
            </a:pPr>
            <a:r>
              <a:rPr lang="ru-RU" sz="700" dirty="0" smtClean="0">
                <a:solidFill>
                  <a:schemeClr val="tx1"/>
                </a:solidFill>
              </a:rPr>
              <a:t>Сведения о результатах предварительного и периодических медосмотров</a:t>
            </a:r>
            <a:endParaRPr lang="ru-RU" sz="700" dirty="0">
              <a:solidFill>
                <a:schemeClr val="tx1"/>
              </a:solidFill>
            </a:endParaRPr>
          </a:p>
          <a:p>
            <a:pPr marL="90488" indent="-90488">
              <a:buFont typeface="+mj-lt"/>
              <a:buAutoNum type="arabicPeriod"/>
            </a:pPr>
            <a:r>
              <a:rPr lang="ru-RU" sz="700" dirty="0" smtClean="0">
                <a:solidFill>
                  <a:schemeClr val="tx1"/>
                </a:solidFill>
              </a:rPr>
              <a:t>Копия трудовой книжки</a:t>
            </a:r>
            <a:endParaRPr lang="ru-RU" sz="700" dirty="0">
              <a:solidFill>
                <a:schemeClr val="tx1"/>
              </a:solidFill>
            </a:endParaRPr>
          </a:p>
          <a:p>
            <a:pPr marL="90488" indent="-90488">
              <a:buFont typeface="+mj-lt"/>
              <a:buAutoNum type="arabicPeriod"/>
            </a:pPr>
            <a:r>
              <a:rPr lang="ru-RU" sz="700" dirty="0" smtClean="0">
                <a:solidFill>
                  <a:schemeClr val="tx1"/>
                </a:solidFill>
              </a:rPr>
              <a:t>СГХ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44101" y="5090669"/>
            <a:ext cx="569748" cy="7059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6273" y="4706151"/>
            <a:ext cx="2416560" cy="388220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ЦПП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1714518" y="5106073"/>
            <a:ext cx="1680335" cy="68411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Медицинское заключение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42739" y="5800812"/>
            <a:ext cx="1175209" cy="579306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Работнику</a:t>
            </a:r>
          </a:p>
          <a:p>
            <a:pPr marL="90488" indent="-90488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ФСС</a:t>
            </a:r>
          </a:p>
          <a:p>
            <a:pPr marL="90488" indent="-90488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Направившую МО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855870" y="3817148"/>
            <a:ext cx="1167458" cy="686367"/>
          </a:xfrm>
          <a:prstGeom prst="ellipse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течение 1 месяца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99627" y="4942722"/>
            <a:ext cx="2416560" cy="388220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ЦПП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5275199" y="5330942"/>
            <a:ext cx="569748" cy="7059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извещение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6564550" y="5340751"/>
            <a:ext cx="1680335" cy="68411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Медицинское заключение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40544" y="6039875"/>
            <a:ext cx="1175209" cy="579306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+mj-lt"/>
              <a:buAutoNum type="arabicPeriod"/>
            </a:pPr>
            <a:r>
              <a:rPr lang="ru-RU" sz="900" dirty="0" err="1" smtClean="0">
                <a:solidFill>
                  <a:schemeClr val="tx1"/>
                </a:solidFill>
              </a:rPr>
              <a:t>Роспотребнадзор</a:t>
            </a:r>
            <a:endParaRPr lang="ru-RU" sz="900" dirty="0" smtClean="0">
              <a:solidFill>
                <a:schemeClr val="tx1"/>
              </a:solidFill>
            </a:endParaRPr>
          </a:p>
          <a:p>
            <a:pPr marL="90488" indent="-90488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ФСС</a:t>
            </a:r>
          </a:p>
          <a:p>
            <a:pPr marL="90488" indent="-90488">
              <a:buFont typeface="+mj-lt"/>
              <a:buAutoNum type="arabicPeriod"/>
            </a:pPr>
            <a:r>
              <a:rPr lang="ru-RU" sz="900" b="1" dirty="0" smtClean="0">
                <a:solidFill>
                  <a:schemeClr val="tx1"/>
                </a:solidFill>
              </a:rPr>
              <a:t>Работодателю</a:t>
            </a:r>
          </a:p>
          <a:p>
            <a:pPr marL="90488" indent="-90488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Направившую МО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13215" y="6017780"/>
            <a:ext cx="1175209" cy="579306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Работнику</a:t>
            </a:r>
          </a:p>
          <a:p>
            <a:pPr marL="90488" indent="-90488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ФСС</a:t>
            </a:r>
          </a:p>
          <a:p>
            <a:pPr marL="90488" indent="-90488"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</a:rPr>
              <a:t>Направившую МО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868027" y="5907513"/>
            <a:ext cx="1167458" cy="686367"/>
          </a:xfrm>
          <a:prstGeom prst="ellipse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течение 72 час.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276395" y="5740458"/>
            <a:ext cx="1167458" cy="686367"/>
          </a:xfrm>
          <a:prstGeom prst="ellipse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течение 24 час.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619848"/>
            <a:ext cx="6192688" cy="576064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Работодатель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2" name="Овал 11"/>
          <p:cNvSpPr/>
          <p:nvPr/>
        </p:nvSpPr>
        <p:spPr>
          <a:xfrm>
            <a:off x="6913466" y="650122"/>
            <a:ext cx="2170584" cy="1042861"/>
          </a:xfrm>
          <a:prstGeom prst="ellipse">
            <a:avLst/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Образует</a:t>
            </a:r>
            <a:r>
              <a:rPr lang="ru-RU" sz="1200" b="1" dirty="0" smtClean="0">
                <a:solidFill>
                  <a:srgbClr val="0000FF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комиссию  течение 10 дней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35727" y="4307966"/>
            <a:ext cx="2736304" cy="9945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Комиссия </a:t>
            </a:r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проводит расследование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65247" y="2695505"/>
            <a:ext cx="1594522" cy="12628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00FF"/>
                </a:solidFill>
              </a:rPr>
              <a:t>Сроки расследования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</a:rPr>
              <a:t>???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86447" y="1202344"/>
            <a:ext cx="531504" cy="10867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722" y="2295542"/>
            <a:ext cx="1759990" cy="2983385"/>
          </a:xfrm>
          <a:prstGeom prst="rect">
            <a:avLst/>
          </a:prstGeom>
          <a:solidFill>
            <a:srgbClr val="D1EC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Aft>
                <a:spcPts val="0"/>
              </a:spcAft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представлять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документы и материалы, в том числе архивные, характеризующие условия труда на рабочем месте (участке, в цехе);</a:t>
            </a:r>
          </a:p>
          <a:p>
            <a:pPr marL="180975" indent="-180975">
              <a:spcAft>
                <a:spcPts val="0"/>
              </a:spcAft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проводить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 требованию членов комиссии за счет собственных средств необходимые экспертизы, лабораторно - инструментальные и другие гигиенические исследования с целью оценки условий труда на рабочем месте;</a:t>
            </a:r>
          </a:p>
          <a:p>
            <a:pPr marL="180975" indent="-180975">
              <a:spcAft>
                <a:spcPts val="0"/>
              </a:spcAft>
              <a:buFont typeface="+mj-lt"/>
              <a:buAutoNum type="arabicPeriod"/>
            </a:pP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обеспечивать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сохранность и учет документации по расследованию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84760" y="5316793"/>
            <a:ext cx="1038238" cy="576064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Акт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100629" y="5033454"/>
            <a:ext cx="531504" cy="10867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5975" y="2361855"/>
            <a:ext cx="3096345" cy="1944762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 smtClean="0">
                <a:solidFill>
                  <a:schemeClr val="tx1"/>
                </a:solidFill>
              </a:rPr>
              <a:t>а</a:t>
            </a:r>
            <a:r>
              <a:rPr lang="ru-RU" sz="700" dirty="0">
                <a:solidFill>
                  <a:schemeClr val="tx1"/>
                </a:solidFill>
              </a:rPr>
              <a:t>) приказ о создании комиссии;</a:t>
            </a:r>
          </a:p>
          <a:p>
            <a:r>
              <a:rPr lang="ru-RU" sz="700" dirty="0">
                <a:solidFill>
                  <a:schemeClr val="tx1"/>
                </a:solidFill>
              </a:rPr>
              <a:t>б) </a:t>
            </a:r>
            <a:r>
              <a:rPr lang="ru-RU" sz="700" dirty="0" err="1">
                <a:solidFill>
                  <a:schemeClr val="tx1"/>
                </a:solidFill>
              </a:rPr>
              <a:t>санитарно</a:t>
            </a:r>
            <a:r>
              <a:rPr lang="ru-RU" sz="700" dirty="0">
                <a:solidFill>
                  <a:schemeClr val="tx1"/>
                </a:solidFill>
              </a:rPr>
              <a:t> - гигиеническая характеристика условий труда работника;</a:t>
            </a:r>
          </a:p>
          <a:p>
            <a:r>
              <a:rPr lang="ru-RU" sz="700" dirty="0">
                <a:solidFill>
                  <a:schemeClr val="tx1"/>
                </a:solidFill>
              </a:rPr>
              <a:t>в) сведения о проведенных медицинских осмотрах;</a:t>
            </a:r>
          </a:p>
          <a:p>
            <a:r>
              <a:rPr lang="ru-RU" sz="700" dirty="0">
                <a:solidFill>
                  <a:schemeClr val="tx1"/>
                </a:solidFill>
              </a:rPr>
              <a:t>г) выписка из журналов регистрации инструктажей и протоколов проверки знаний работника по охране труда;</a:t>
            </a:r>
          </a:p>
          <a:p>
            <a:r>
              <a:rPr lang="ru-RU" sz="700" dirty="0">
                <a:solidFill>
                  <a:schemeClr val="tx1"/>
                </a:solidFill>
              </a:rPr>
              <a:t>д) протоколы объяснений работника, опросов лиц, работавших с ним, других лиц;</a:t>
            </a:r>
          </a:p>
          <a:p>
            <a:r>
              <a:rPr lang="ru-RU" sz="700" dirty="0">
                <a:solidFill>
                  <a:schemeClr val="tx1"/>
                </a:solidFill>
              </a:rPr>
              <a:t>е) </a:t>
            </a:r>
            <a:r>
              <a:rPr lang="ru-RU" sz="700" b="1" dirty="0">
                <a:solidFill>
                  <a:schemeClr val="tx1"/>
                </a:solidFill>
              </a:rPr>
              <a:t>экспертные заключения специалистов, результаты исследований и экспериментов;</a:t>
            </a:r>
          </a:p>
          <a:p>
            <a:r>
              <a:rPr lang="ru-RU" sz="700" dirty="0">
                <a:solidFill>
                  <a:schemeClr val="tx1"/>
                </a:solidFill>
              </a:rPr>
              <a:t>ж) медицинская документация о характере и степени тяжести повреждения, причиненного здоровью работника;</a:t>
            </a:r>
          </a:p>
          <a:p>
            <a:r>
              <a:rPr lang="ru-RU" sz="700" dirty="0">
                <a:solidFill>
                  <a:schemeClr val="tx1"/>
                </a:solidFill>
              </a:rPr>
              <a:t>з) копии документов, подтверждающих выдачу работнику средств индивидуальной защиты;</a:t>
            </a:r>
          </a:p>
          <a:p>
            <a:r>
              <a:rPr lang="ru-RU" sz="700" dirty="0">
                <a:solidFill>
                  <a:schemeClr val="tx1"/>
                </a:solidFill>
              </a:rPr>
              <a:t>и) выписки из ранее выданных по данному производству (объекту) предписаний центра государственного </a:t>
            </a:r>
            <a:r>
              <a:rPr lang="ru-RU" sz="700" dirty="0" err="1">
                <a:solidFill>
                  <a:schemeClr val="tx1"/>
                </a:solidFill>
              </a:rPr>
              <a:t>санитарно</a:t>
            </a:r>
            <a:r>
              <a:rPr lang="ru-RU" sz="700" dirty="0">
                <a:solidFill>
                  <a:schemeClr val="tx1"/>
                </a:solidFill>
              </a:rPr>
              <a:t> - эпидемиологического надзора;</a:t>
            </a:r>
          </a:p>
          <a:p>
            <a:r>
              <a:rPr lang="ru-RU" sz="700" dirty="0">
                <a:solidFill>
                  <a:schemeClr val="tx1"/>
                </a:solidFill>
              </a:rPr>
              <a:t>к) </a:t>
            </a:r>
            <a:r>
              <a:rPr lang="ru-RU" sz="700" b="1" dirty="0">
                <a:solidFill>
                  <a:schemeClr val="tx1"/>
                </a:solidFill>
              </a:rPr>
              <a:t>другие материалы по усмотрению комиссии</a:t>
            </a:r>
            <a:r>
              <a:rPr lang="ru-RU" sz="700" b="1" dirty="0" smtClean="0">
                <a:solidFill>
                  <a:schemeClr val="tx1"/>
                </a:solidFill>
              </a:rPr>
              <a:t>.</a:t>
            </a:r>
            <a:endParaRPr lang="ru-RU" sz="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90788" y="5190830"/>
            <a:ext cx="1470036" cy="940834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работнику, </a:t>
            </a:r>
          </a:p>
          <a:p>
            <a:pPr marL="180975" indent="-180975"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работодателю, </a:t>
            </a:r>
          </a:p>
          <a:p>
            <a:pPr marL="180975" indent="-180975">
              <a:spcAft>
                <a:spcPts val="0"/>
              </a:spcAft>
              <a:buFont typeface="+mj-lt"/>
              <a:buAutoNum type="arabicPeriod"/>
            </a:pPr>
            <a:r>
              <a:rPr lang="ru-RU" sz="1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Роспотребнадзор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L="180975" indent="-180975"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ЦПП,</a:t>
            </a:r>
          </a:p>
          <a:p>
            <a:pPr marL="180975" indent="-180975"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ФСС</a:t>
            </a:r>
          </a:p>
        </p:txBody>
      </p:sp>
      <p:sp>
        <p:nvSpPr>
          <p:cNvPr id="23" name="Овал 22"/>
          <p:cNvSpPr/>
          <p:nvPr/>
        </p:nvSpPr>
        <p:spPr>
          <a:xfrm>
            <a:off x="5916547" y="5240575"/>
            <a:ext cx="1167458" cy="686367"/>
          </a:xfrm>
          <a:prstGeom prst="ellipse">
            <a:avLst/>
          </a:prstGeom>
          <a:solidFill>
            <a:srgbClr val="FFFFCC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течение 3-х дней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9673" y="5699022"/>
            <a:ext cx="2336054" cy="654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 о конкретных мерах по предупреждению профессиональных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заболеваний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2199597" y="1202344"/>
            <a:ext cx="536157" cy="445890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3311" y="2354381"/>
            <a:ext cx="2100568" cy="1945056"/>
          </a:xfrm>
          <a:prstGeom prst="rect">
            <a:avLst/>
          </a:prstGeom>
          <a:solidFill>
            <a:srgbClr val="99FFCC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just"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представитель работодателя, </a:t>
            </a:r>
          </a:p>
          <a:p>
            <a:pPr marL="180975" indent="-180975" algn="just"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специалист по охране труда, </a:t>
            </a:r>
          </a:p>
          <a:p>
            <a:pPr marL="180975" indent="-180975" algn="just"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представитель учреждения здравоохранения, </a:t>
            </a:r>
          </a:p>
          <a:p>
            <a:pPr marL="180975" indent="-180975" algn="just"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представитель профсоюзного или иного уполномоченного работниками представительного органа, </a:t>
            </a:r>
          </a:p>
          <a:p>
            <a:pPr marL="180975" indent="-180975" algn="just">
              <a:spcAft>
                <a:spcPts val="0"/>
              </a:spcAft>
              <a:buFont typeface="+mj-lt"/>
              <a:buAutoNum type="arabicPeriod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другие специалисты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619672" y="1186903"/>
            <a:ext cx="5544616" cy="115212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Комиссия по расследованию профессионального заболевания (возглавляет гл. врач центра государственного санитарно-эпидемиологического надзора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976768" y="5892857"/>
            <a:ext cx="1167458" cy="686367"/>
          </a:xfrm>
          <a:prstGeom prst="ellipse">
            <a:avLst/>
          </a:prstGeom>
          <a:solidFill>
            <a:srgbClr val="FFFFCC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 течение 1 месяца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Заголовок 3"/>
          <p:cNvSpPr>
            <a:spLocks noGrp="1"/>
          </p:cNvSpPr>
          <p:nvPr>
            <p:ph type="title"/>
          </p:nvPr>
        </p:nvSpPr>
        <p:spPr>
          <a:xfrm>
            <a:off x="42595" y="29547"/>
            <a:ext cx="8980733" cy="66465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расследования и учета ПЗ (1)</a:t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1100" b="1" dirty="0">
                <a:solidFill>
                  <a:srgbClr val="C00000"/>
                </a:solidFill>
              </a:rPr>
              <a:t>Постановление Правительства РФ от 15.12.2000 N 967 "Об утверждении Положения о расследовании и учете профессиональных заболеваний"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dirty="0"/>
              <a:t>Согласно </a:t>
            </a:r>
            <a:r>
              <a:rPr lang="et-EE" dirty="0" smtClean="0"/>
              <a:t>323-ФЗ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et-EE" dirty="0" smtClean="0"/>
              <a:t>судебно-медицинская </a:t>
            </a:r>
            <a:r>
              <a:rPr lang="et-EE" dirty="0"/>
              <a:t>и судебно-психиатрическая экспертизы проводятся в целях установления обстоятельств, подлежащих доказыванию по конкретному делу, в медицинских организациях экспертами в соответствии с </a:t>
            </a:r>
            <a:r>
              <a:rPr lang="et-EE" dirty="0">
                <a:hlinkClick r:id="rId2"/>
              </a:rPr>
              <a:t>законодательством</a:t>
            </a:r>
            <a:r>
              <a:rPr lang="et-EE" dirty="0"/>
              <a:t> Российской Федерации о государственной судебно-экспертной деятельности</a:t>
            </a:r>
            <a:endParaRPr lang="ru-RU" dirty="0"/>
          </a:p>
          <a:p>
            <a:r>
              <a:rPr lang="ru-RU" dirty="0"/>
              <a:t>Проведение </a:t>
            </a:r>
            <a:r>
              <a:rPr lang="et-EE" b="1" dirty="0">
                <a:solidFill>
                  <a:srgbClr val="0000FF"/>
                </a:solidFill>
              </a:rPr>
              <a:t>судебно-медицинск</a:t>
            </a:r>
            <a:r>
              <a:rPr lang="ru-RU" b="1" dirty="0">
                <a:solidFill>
                  <a:srgbClr val="0000FF"/>
                </a:solidFill>
              </a:rPr>
              <a:t>ой</a:t>
            </a:r>
            <a:r>
              <a:rPr lang="et-EE" b="1" dirty="0">
                <a:solidFill>
                  <a:srgbClr val="0000FF"/>
                </a:solidFill>
              </a:rPr>
              <a:t> экспертизы</a:t>
            </a:r>
            <a:r>
              <a:rPr lang="et-EE" dirty="0">
                <a:solidFill>
                  <a:srgbClr val="0000FF"/>
                </a:solidFill>
              </a:rPr>
              <a:t> </a:t>
            </a:r>
            <a:r>
              <a:rPr lang="et-EE" dirty="0"/>
              <a:t>требует наличия соответствующей</a:t>
            </a:r>
            <a:r>
              <a:rPr lang="et-EE" b="1" dirty="0">
                <a:solidFill>
                  <a:srgbClr val="0000FF"/>
                </a:solidFill>
              </a:rPr>
              <a:t> лицензии </a:t>
            </a:r>
            <a:r>
              <a:rPr lang="et-EE" dirty="0"/>
              <a:t>на вид деятельности</a:t>
            </a:r>
            <a:r>
              <a:rPr lang="et-EE" b="1" dirty="0"/>
              <a:t>.</a:t>
            </a:r>
            <a:endParaRPr lang="ru-RU" dirty="0"/>
          </a:p>
          <a:p>
            <a:r>
              <a:rPr lang="ru-RU" dirty="0"/>
              <a:t>Проведение </a:t>
            </a:r>
            <a:r>
              <a:rPr lang="ru-RU" b="1" dirty="0">
                <a:solidFill>
                  <a:srgbClr val="0000FF"/>
                </a:solidFill>
              </a:rPr>
              <a:t>судебной экспертизы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не является лицензируемым видом деятельности. </a:t>
            </a:r>
            <a:endParaRPr lang="ru-RU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404664"/>
            <a:ext cx="8748463" cy="6120680"/>
          </a:xfrm>
          <a:prstGeom prst="roundRect">
            <a:avLst/>
          </a:prstGeom>
          <a:solidFill>
            <a:srgbClr val="FFBDBD"/>
          </a:solidFill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t-EE" sz="2800" dirty="0">
                <a:solidFill>
                  <a:srgbClr val="0000FF"/>
                </a:solidFill>
              </a:rPr>
              <a:t>Согласно п.1</a:t>
            </a:r>
            <a:r>
              <a:rPr lang="ru-RU" sz="2800" dirty="0">
                <a:solidFill>
                  <a:srgbClr val="0000FF"/>
                </a:solidFill>
              </a:rPr>
              <a:t> постановления Пленума Высшего Арбитражного Суда РФ от 4 апреля 2014 г. № 23 «О некоторых вопросах практики применения арбитражными судами законодательства об экспертизе» экспертиза может проводиться как в государственном судебно-экспертном учреждении, </a:t>
            </a:r>
            <a:r>
              <a:rPr lang="ru-RU" sz="2800" dirty="0" smtClean="0">
                <a:solidFill>
                  <a:srgbClr val="0000FF"/>
                </a:solidFill>
              </a:rPr>
              <a:t>так и </a:t>
            </a:r>
            <a:r>
              <a:rPr lang="ru-RU" sz="2800" dirty="0">
                <a:solidFill>
                  <a:srgbClr val="0000FF"/>
                </a:solidFill>
              </a:rPr>
              <a:t>в негосударственной экспертной организации, либо </a:t>
            </a:r>
            <a:r>
              <a:rPr lang="ru-RU" sz="3000" b="1" u="sng" dirty="0">
                <a:solidFill>
                  <a:srgbClr val="C00000"/>
                </a:solidFill>
              </a:rPr>
              <a:t>к экспертизе могут привлекаться лица, обладающие специальными знаниями, но не являющиеся работниками экспертного учреждения (организации)</a:t>
            </a:r>
            <a:r>
              <a:rPr lang="et-EE" sz="2800" dirty="0">
                <a:solidFill>
                  <a:srgbClr val="0000FF"/>
                </a:solidFill>
              </a:rPr>
              <a:t>»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9FFD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9FFD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3573</TotalTime>
  <Words>1082</Words>
  <Application>Microsoft Office PowerPoint</Application>
  <PresentationFormat>Экран (4:3)</PresentationFormat>
  <Paragraphs>188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Cambria Math</vt:lpstr>
      <vt:lpstr>Times New Roman</vt:lpstr>
      <vt:lpstr>Тема Office</vt:lpstr>
      <vt:lpstr>Опыт проведения  досудебной медицинской экспертизы конфликтных случаев  связи заболевания с профессией</vt:lpstr>
      <vt:lpstr>Нормативно-правовая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расследования и учета ПЗ (1) Постановление Правительства РФ от 15.12.2000 N 967 "Об утверждении Положения о расследовании и учете профессиональных заболеваний"</vt:lpstr>
      <vt:lpstr>Порядок расследования и учета ПЗ (1) Постановление Правительства РФ от 15.12.2000 N 967 "Об утверждении Положения о расследовании и учете профессиональных заболеваний"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Центре профессиональной патологии ФГБУ НКЦО ФМБА России</dc:title>
  <dc:creator>User</dc:creator>
  <cp:lastModifiedBy>PCN018-User</cp:lastModifiedBy>
  <cp:revision>128</cp:revision>
  <dcterms:created xsi:type="dcterms:W3CDTF">2017-05-30T15:36:30Z</dcterms:created>
  <dcterms:modified xsi:type="dcterms:W3CDTF">2018-11-20T15:49:41Z</dcterms:modified>
</cp:coreProperties>
</file>