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2" r:id="rId2"/>
    <p:sldMasterId id="2147483764" r:id="rId3"/>
  </p:sldMasterIdLst>
  <p:notesMasterIdLst>
    <p:notesMasterId r:id="rId22"/>
  </p:notesMasterIdLst>
  <p:handoutMasterIdLst>
    <p:handoutMasterId r:id="rId23"/>
  </p:handoutMasterIdLst>
  <p:sldIdLst>
    <p:sldId id="362" r:id="rId4"/>
    <p:sldId id="335" r:id="rId5"/>
    <p:sldId id="336" r:id="rId6"/>
    <p:sldId id="363" r:id="rId7"/>
    <p:sldId id="337" r:id="rId8"/>
    <p:sldId id="342" r:id="rId9"/>
    <p:sldId id="364" r:id="rId10"/>
    <p:sldId id="365" r:id="rId11"/>
    <p:sldId id="366" r:id="rId12"/>
    <p:sldId id="367" r:id="rId13"/>
    <p:sldId id="348" r:id="rId14"/>
    <p:sldId id="349" r:id="rId15"/>
    <p:sldId id="350" r:id="rId16"/>
    <p:sldId id="345" r:id="rId17"/>
    <p:sldId id="351" r:id="rId18"/>
    <p:sldId id="352" r:id="rId19"/>
    <p:sldId id="353" r:id="rId20"/>
    <p:sldId id="355" r:id="rId21"/>
  </p:sldIdLst>
  <p:sldSz cx="9144000" cy="6858000" type="screen4x3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  <a:srgbClr val="0000FF"/>
    <a:srgbClr val="FF66CC"/>
    <a:srgbClr val="FF9933"/>
    <a:srgbClr val="FF6600"/>
    <a:srgbClr val="0099FF"/>
    <a:srgbClr val="CDDD33"/>
    <a:srgbClr val="FFCDCD"/>
    <a:srgbClr val="F5B567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91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-12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86" y="-77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Всего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ДБ</c:v>
                </c:pt>
                <c:pt idx="1">
                  <c:v>Пермь</c:v>
                </c:pt>
                <c:pt idx="2">
                  <c:v>Тюмень</c:v>
                </c:pt>
                <c:pt idx="3">
                  <c:v>Сургут</c:v>
                </c:pt>
                <c:pt idx="4">
                  <c:v>Егоршино</c:v>
                </c:pt>
                <c:pt idx="5">
                  <c:v>Красноуфимск</c:v>
                </c:pt>
                <c:pt idx="6">
                  <c:v>Ноябрьск</c:v>
                </c:pt>
                <c:pt idx="7">
                  <c:v>Серов</c:v>
                </c:pt>
                <c:pt idx="8">
                  <c:v>К-Уральский</c:v>
                </c:pt>
                <c:pt idx="9">
                  <c:v>Камышлов</c:v>
                </c:pt>
                <c:pt idx="10">
                  <c:v>Каратчаево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19190</c:v>
                </c:pt>
                <c:pt idx="1">
                  <c:v>27661</c:v>
                </c:pt>
                <c:pt idx="2">
                  <c:v>14838</c:v>
                </c:pt>
                <c:pt idx="3">
                  <c:v>10195</c:v>
                </c:pt>
                <c:pt idx="4">
                  <c:v>4971</c:v>
                </c:pt>
                <c:pt idx="5">
                  <c:v>2958</c:v>
                </c:pt>
                <c:pt idx="6">
                  <c:v>3879</c:v>
                </c:pt>
                <c:pt idx="7">
                  <c:v>3171</c:v>
                </c:pt>
                <c:pt idx="8">
                  <c:v>4400</c:v>
                </c:pt>
                <c:pt idx="9">
                  <c:v>4147</c:v>
                </c:pt>
                <c:pt idx="10">
                  <c:v>889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Работники 1 категории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ДБ</c:v>
                </c:pt>
                <c:pt idx="1">
                  <c:v>Пермь</c:v>
                </c:pt>
                <c:pt idx="2">
                  <c:v>Тюмень</c:v>
                </c:pt>
                <c:pt idx="3">
                  <c:v>Сургут</c:v>
                </c:pt>
                <c:pt idx="4">
                  <c:v>Егоршино</c:v>
                </c:pt>
                <c:pt idx="5">
                  <c:v>Красноуфимск</c:v>
                </c:pt>
                <c:pt idx="6">
                  <c:v>Ноябрьск</c:v>
                </c:pt>
                <c:pt idx="7">
                  <c:v>Серов</c:v>
                </c:pt>
                <c:pt idx="8">
                  <c:v>К-Уральский</c:v>
                </c:pt>
                <c:pt idx="9">
                  <c:v>Камышлов</c:v>
                </c:pt>
                <c:pt idx="10">
                  <c:v>Каратчаево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4360</c:v>
                </c:pt>
                <c:pt idx="1">
                  <c:v>4302</c:v>
                </c:pt>
                <c:pt idx="2">
                  <c:v>2552</c:v>
                </c:pt>
                <c:pt idx="3">
                  <c:v>1304</c:v>
                </c:pt>
                <c:pt idx="4">
                  <c:v>729</c:v>
                </c:pt>
                <c:pt idx="5">
                  <c:v>807</c:v>
                </c:pt>
                <c:pt idx="6">
                  <c:v>485</c:v>
                </c:pt>
                <c:pt idx="7">
                  <c:v>1136</c:v>
                </c:pt>
                <c:pt idx="8">
                  <c:v>1036</c:v>
                </c:pt>
                <c:pt idx="9">
                  <c:v>1204</c:v>
                </c:pt>
                <c:pt idx="10">
                  <c:v>193</c:v>
                </c:pt>
              </c:numCache>
            </c:numRef>
          </c:val>
        </c:ser>
        <c:shape val="box"/>
        <c:axId val="91363968"/>
        <c:axId val="90854912"/>
        <c:axId val="0"/>
      </c:bar3DChart>
      <c:catAx>
        <c:axId val="91363968"/>
        <c:scaling>
          <c:orientation val="minMax"/>
        </c:scaling>
        <c:axPos val="b"/>
        <c:tickLblPos val="nextTo"/>
        <c:crossAx val="90854912"/>
        <c:crosses val="autoZero"/>
        <c:auto val="1"/>
        <c:lblAlgn val="ctr"/>
        <c:lblOffset val="100"/>
      </c:catAx>
      <c:valAx>
        <c:axId val="90854912"/>
        <c:scaling>
          <c:orientation val="minMax"/>
        </c:scaling>
        <c:axPos val="l"/>
        <c:majorGridlines/>
        <c:numFmt formatCode="General" sourceLinked="1"/>
        <c:tickLblPos val="nextTo"/>
        <c:crossAx val="9136396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81419842167145062"/>
          <c:y val="0.28025433811395445"/>
          <c:w val="0.17674725057970886"/>
          <c:h val="0.3691346241845021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>
        <c:manualLayout>
          <c:layoutTarget val="inner"/>
          <c:xMode val="edge"/>
          <c:yMode val="edge"/>
          <c:x val="0.14652930359752947"/>
          <c:y val="6.344240202549746E-2"/>
          <c:w val="0.60195129426187066"/>
          <c:h val="0.69101540151712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СвЖД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</c:v>
                </c:pt>
                <c:pt idx="1">
                  <c:v>9 месяцев 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0.9</c:v>
                </c:pt>
                <c:pt idx="1">
                  <c:v>0.70000000000000018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ДБ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</c:v>
                </c:pt>
                <c:pt idx="1">
                  <c:v>9 месяцев 2018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0.8</c:v>
                </c:pt>
              </c:numCache>
            </c:numRef>
          </c:val>
        </c:ser>
        <c:shape val="box"/>
        <c:axId val="92498176"/>
        <c:axId val="92504064"/>
        <c:axId val="0"/>
      </c:bar3DChart>
      <c:catAx>
        <c:axId val="92498176"/>
        <c:scaling>
          <c:orientation val="minMax"/>
        </c:scaling>
        <c:axPos val="b"/>
        <c:tickLblPos val="nextTo"/>
        <c:crossAx val="92504064"/>
        <c:crosses val="autoZero"/>
        <c:auto val="1"/>
        <c:lblAlgn val="ctr"/>
        <c:lblOffset val="100"/>
      </c:catAx>
      <c:valAx>
        <c:axId val="92504064"/>
        <c:scaling>
          <c:orientation val="minMax"/>
        </c:scaling>
        <c:axPos val="l"/>
        <c:majorGridlines/>
        <c:numFmt formatCode="General" sourceLinked="1"/>
        <c:tickLblPos val="nextTo"/>
        <c:crossAx val="92498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515183228678696"/>
          <c:y val="3.3192552046139787E-2"/>
          <c:w val="0.53195903518389365"/>
          <c:h val="0.816385733454282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внутренние органы</c:v>
                </c:pt>
                <c:pt idx="1">
                  <c:v>нервная система</c:v>
                </c:pt>
                <c:pt idx="2">
                  <c:v>болезни уха</c:v>
                </c:pt>
                <c:pt idx="3">
                  <c:v>психические расстройства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2B352-6C06-43CA-A70B-AB0B0E335DBB}" type="doc">
      <dgm:prSet loTypeId="urn:microsoft.com/office/officeart/2005/8/layout/process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D52956E-36A2-405D-A86F-09FDD98819B3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B Pro" pitchFamily="50" charset="-52"/>
            </a:rPr>
            <a:t>Центральная дирекция здравоохранения-филиал ОАО «РЖД»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B Pro" pitchFamily="50" charset="-52"/>
            </a:rPr>
            <a:t>(общий контроль за деятельностью ВЭК всех уровней)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ussianRail B Pro" pitchFamily="50" charset="-52"/>
          </a:endParaRPr>
        </a:p>
      </dgm:t>
    </dgm:pt>
    <dgm:pt modelId="{049AEBE0-785C-4A87-9613-4F5E0C8B3AF7}" type="parTrans" cxnId="{D7C71CD7-DA21-42C8-8EAD-5DEC49480344}">
      <dgm:prSet/>
      <dgm:spPr/>
      <dgm:t>
        <a:bodyPr/>
        <a:lstStyle/>
        <a:p>
          <a:endParaRPr lang="ru-RU" sz="1800"/>
        </a:p>
      </dgm:t>
    </dgm:pt>
    <dgm:pt modelId="{18A2C9B5-6605-41BB-ACC8-3ADAA46588BC}" type="sibTrans" cxnId="{D7C71CD7-DA21-42C8-8EAD-5DEC49480344}">
      <dgm:prSet/>
      <dgm:spPr/>
      <dgm:t>
        <a:bodyPr/>
        <a:lstStyle/>
        <a:p>
          <a:endParaRPr lang="ru-RU" sz="1800"/>
        </a:p>
      </dgm:t>
    </dgm:pt>
    <dgm:pt modelId="{17E9617C-2046-4D92-8168-7FE247B5342A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B Pro" pitchFamily="50" charset="-52"/>
            </a:rPr>
            <a:t>3 уровень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ussianRail B Pro" pitchFamily="50" charset="-52"/>
          </a:endParaRPr>
        </a:p>
      </dgm:t>
    </dgm:pt>
    <dgm:pt modelId="{749558B0-F4EC-4631-974D-8DC374785C18}" type="parTrans" cxnId="{1CE018B5-7AFB-4B8B-9948-096F762C2003}">
      <dgm:prSet/>
      <dgm:spPr/>
      <dgm:t>
        <a:bodyPr/>
        <a:lstStyle/>
        <a:p>
          <a:endParaRPr lang="ru-RU" sz="1800"/>
        </a:p>
      </dgm:t>
    </dgm:pt>
    <dgm:pt modelId="{DB158023-E836-487C-B532-BEDE56D6FE4F}" type="sibTrans" cxnId="{1CE018B5-7AFB-4B8B-9948-096F762C2003}">
      <dgm:prSet/>
      <dgm:spPr/>
      <dgm:t>
        <a:bodyPr/>
        <a:lstStyle/>
        <a:p>
          <a:endParaRPr lang="ru-RU" sz="1800"/>
        </a:p>
      </dgm:t>
    </dgm:pt>
    <dgm:pt modelId="{CBD61425-E79D-46F3-AA26-3F2AD9ACE1A5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B Pro" pitchFamily="50" charset="-52"/>
            </a:rPr>
            <a:t>Центральная ВЭК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ussianRail B Pro" pitchFamily="50" charset="-52"/>
          </a:endParaRPr>
        </a:p>
      </dgm:t>
    </dgm:pt>
    <dgm:pt modelId="{74B6F4D7-FD1B-4FAD-BE9F-F0FEE83E59D1}" type="parTrans" cxnId="{32BD506C-CBB6-4E70-9CD0-88C2189B962B}">
      <dgm:prSet/>
      <dgm:spPr/>
      <dgm:t>
        <a:bodyPr/>
        <a:lstStyle/>
        <a:p>
          <a:endParaRPr lang="ru-RU" sz="1800"/>
        </a:p>
      </dgm:t>
    </dgm:pt>
    <dgm:pt modelId="{D47DD7DF-C000-4A3A-983F-62197437337C}" type="sibTrans" cxnId="{32BD506C-CBB6-4E70-9CD0-88C2189B962B}">
      <dgm:prSet/>
      <dgm:spPr/>
      <dgm:t>
        <a:bodyPr/>
        <a:lstStyle/>
        <a:p>
          <a:endParaRPr lang="ru-RU" sz="1800"/>
        </a:p>
      </dgm:t>
    </dgm:pt>
    <dgm:pt modelId="{F35D7666-67EC-464E-8B5A-D859ACBD6DF8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B Pro" pitchFamily="50" charset="-52"/>
            </a:rPr>
            <a:t>Региональная ВЭК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ussianRail B Pro" pitchFamily="50" charset="-52"/>
          </a:endParaRPr>
        </a:p>
      </dgm:t>
    </dgm:pt>
    <dgm:pt modelId="{49783D9E-3267-4AFF-B7E3-CD12D382F7AF}" type="parTrans" cxnId="{48E13677-2FB4-4F16-88F1-DDC7CE046046}">
      <dgm:prSet/>
      <dgm:spPr/>
      <dgm:t>
        <a:bodyPr/>
        <a:lstStyle/>
        <a:p>
          <a:endParaRPr lang="ru-RU" sz="1800"/>
        </a:p>
      </dgm:t>
    </dgm:pt>
    <dgm:pt modelId="{31EE1632-510C-40AE-A5F4-8CFD26EEFFA3}" type="sibTrans" cxnId="{48E13677-2FB4-4F16-88F1-DDC7CE046046}">
      <dgm:prSet/>
      <dgm:spPr/>
      <dgm:t>
        <a:bodyPr/>
        <a:lstStyle/>
        <a:p>
          <a:endParaRPr lang="ru-RU" sz="1800"/>
        </a:p>
      </dgm:t>
    </dgm:pt>
    <dgm:pt modelId="{DC3E5938-E023-4205-905E-8179DB9FA9A4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B Pro" pitchFamily="50" charset="-52"/>
            </a:rPr>
            <a:t>ВЭК НУЗ ОАО «РЖД»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ussianRail B Pro" pitchFamily="50" charset="-52"/>
          </a:endParaRPr>
        </a:p>
      </dgm:t>
    </dgm:pt>
    <dgm:pt modelId="{1C5A6EEC-2588-4234-B9B5-CC4983E91EE6}" type="parTrans" cxnId="{19A93F9B-0204-4895-B41B-0ED294F5F96E}">
      <dgm:prSet/>
      <dgm:spPr/>
      <dgm:t>
        <a:bodyPr/>
        <a:lstStyle/>
        <a:p>
          <a:endParaRPr lang="ru-RU" sz="1800"/>
        </a:p>
      </dgm:t>
    </dgm:pt>
    <dgm:pt modelId="{F16C5F0C-43D5-4BC4-99D8-F2CD421BE1C7}" type="sibTrans" cxnId="{19A93F9B-0204-4895-B41B-0ED294F5F96E}">
      <dgm:prSet/>
      <dgm:spPr/>
      <dgm:t>
        <a:bodyPr/>
        <a:lstStyle/>
        <a:p>
          <a:endParaRPr lang="ru-RU" sz="1800"/>
        </a:p>
      </dgm:t>
    </dgm:pt>
    <dgm:pt modelId="{B47F3085-1CA9-499F-A0B7-CC3EC48F555D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B Pro" pitchFamily="50" charset="-52"/>
            </a:rPr>
            <a:t>2 уровень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ussianRail B Pro" pitchFamily="50" charset="-52"/>
          </a:endParaRPr>
        </a:p>
      </dgm:t>
    </dgm:pt>
    <dgm:pt modelId="{8885A8C6-0C34-4385-87F5-1ECA74B622D2}" type="sibTrans" cxnId="{0AECE085-6BBA-4841-A3DF-C67AEFAE6091}">
      <dgm:prSet/>
      <dgm:spPr/>
      <dgm:t>
        <a:bodyPr/>
        <a:lstStyle/>
        <a:p>
          <a:endParaRPr lang="ru-RU" sz="1800"/>
        </a:p>
      </dgm:t>
    </dgm:pt>
    <dgm:pt modelId="{28818EB2-B238-437E-94FE-2736B333E763}" type="parTrans" cxnId="{0AECE085-6BBA-4841-A3DF-C67AEFAE6091}">
      <dgm:prSet/>
      <dgm:spPr/>
      <dgm:t>
        <a:bodyPr/>
        <a:lstStyle/>
        <a:p>
          <a:endParaRPr lang="ru-RU" sz="1800"/>
        </a:p>
      </dgm:t>
    </dgm:pt>
    <dgm:pt modelId="{797DADD6-EE52-4901-AE00-5F5512B33F57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ssianRail B Pro" pitchFamily="50" charset="-52"/>
            </a:rPr>
            <a:t>1 уровень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ussianRail B Pro" pitchFamily="50" charset="-52"/>
          </a:endParaRPr>
        </a:p>
      </dgm:t>
    </dgm:pt>
    <dgm:pt modelId="{1D7BBB5B-2324-4D26-AF2D-9649524EDC33}" type="sibTrans" cxnId="{E6703AB6-EB00-4781-95C1-32C6848C243E}">
      <dgm:prSet/>
      <dgm:spPr/>
      <dgm:t>
        <a:bodyPr/>
        <a:lstStyle/>
        <a:p>
          <a:endParaRPr lang="ru-RU" sz="1800"/>
        </a:p>
      </dgm:t>
    </dgm:pt>
    <dgm:pt modelId="{8693F56E-FEF1-441C-9AE3-758BC48F483A}" type="parTrans" cxnId="{E6703AB6-EB00-4781-95C1-32C6848C243E}">
      <dgm:prSet/>
      <dgm:spPr/>
      <dgm:t>
        <a:bodyPr/>
        <a:lstStyle/>
        <a:p>
          <a:endParaRPr lang="ru-RU" sz="1800"/>
        </a:p>
      </dgm:t>
    </dgm:pt>
    <dgm:pt modelId="{1A691602-5824-4AED-9A65-E3D9DB55B755}" type="pres">
      <dgm:prSet presAssocID="{3712B352-6C06-43CA-A70B-AB0B0E335D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19D4D-CF4C-4954-8C51-FCAF1D1F9965}" type="pres">
      <dgm:prSet presAssocID="{AD52956E-36A2-405D-A86F-09FDD98819B3}" presName="boxAndChildren" presStyleCnt="0"/>
      <dgm:spPr/>
      <dgm:t>
        <a:bodyPr/>
        <a:lstStyle/>
        <a:p>
          <a:endParaRPr lang="ru-RU"/>
        </a:p>
      </dgm:t>
    </dgm:pt>
    <dgm:pt modelId="{0F30DA29-CED8-4934-B683-84561F28796F}" type="pres">
      <dgm:prSet presAssocID="{AD52956E-36A2-405D-A86F-09FDD98819B3}" presName="parentTextBox" presStyleLbl="node1" presStyleIdx="0" presStyleCnt="4"/>
      <dgm:spPr/>
      <dgm:t>
        <a:bodyPr/>
        <a:lstStyle/>
        <a:p>
          <a:endParaRPr lang="ru-RU"/>
        </a:p>
      </dgm:t>
    </dgm:pt>
    <dgm:pt modelId="{36CF92F3-32B4-461D-BB51-341E6CA903D3}" type="pres">
      <dgm:prSet presAssocID="{DB158023-E836-487C-B532-BEDE56D6FE4F}" presName="sp" presStyleCnt="0"/>
      <dgm:spPr/>
      <dgm:t>
        <a:bodyPr/>
        <a:lstStyle/>
        <a:p>
          <a:endParaRPr lang="ru-RU"/>
        </a:p>
      </dgm:t>
    </dgm:pt>
    <dgm:pt modelId="{820FE7C6-62FD-4FAC-AF2F-E0B57D4702D4}" type="pres">
      <dgm:prSet presAssocID="{17E9617C-2046-4D92-8168-7FE247B5342A}" presName="arrowAndChildren" presStyleCnt="0"/>
      <dgm:spPr/>
      <dgm:t>
        <a:bodyPr/>
        <a:lstStyle/>
        <a:p>
          <a:endParaRPr lang="ru-RU"/>
        </a:p>
      </dgm:t>
    </dgm:pt>
    <dgm:pt modelId="{66C20947-7C33-4E6C-A338-6CD472503C00}" type="pres">
      <dgm:prSet presAssocID="{17E9617C-2046-4D92-8168-7FE247B5342A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DB1ECB74-F684-4FAB-8446-32C9C03F8AF5}" type="pres">
      <dgm:prSet presAssocID="{17E9617C-2046-4D92-8168-7FE247B5342A}" presName="arrow" presStyleLbl="node1" presStyleIdx="1" presStyleCnt="4" custAng="0"/>
      <dgm:spPr/>
      <dgm:t>
        <a:bodyPr/>
        <a:lstStyle/>
        <a:p>
          <a:endParaRPr lang="ru-RU"/>
        </a:p>
      </dgm:t>
    </dgm:pt>
    <dgm:pt modelId="{7759F2A0-E24F-46F1-B77C-2D7BBAABD923}" type="pres">
      <dgm:prSet presAssocID="{17E9617C-2046-4D92-8168-7FE247B5342A}" presName="descendantArrow" presStyleCnt="0"/>
      <dgm:spPr/>
      <dgm:t>
        <a:bodyPr/>
        <a:lstStyle/>
        <a:p>
          <a:endParaRPr lang="ru-RU"/>
        </a:p>
      </dgm:t>
    </dgm:pt>
    <dgm:pt modelId="{DD5AA7AE-9728-4ED9-9F20-A54D4B080F53}" type="pres">
      <dgm:prSet presAssocID="{CBD61425-E79D-46F3-AA26-3F2AD9ACE1A5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EB2AE-8EB4-4A80-BDF5-3EC34F787ECE}" type="pres">
      <dgm:prSet presAssocID="{8885A8C6-0C34-4385-87F5-1ECA74B622D2}" presName="sp" presStyleCnt="0"/>
      <dgm:spPr/>
      <dgm:t>
        <a:bodyPr/>
        <a:lstStyle/>
        <a:p>
          <a:endParaRPr lang="ru-RU"/>
        </a:p>
      </dgm:t>
    </dgm:pt>
    <dgm:pt modelId="{B7C1CB26-8F41-4172-AA36-4FA5C2C52C85}" type="pres">
      <dgm:prSet presAssocID="{B47F3085-1CA9-499F-A0B7-CC3EC48F555D}" presName="arrowAndChildren" presStyleCnt="0"/>
      <dgm:spPr/>
      <dgm:t>
        <a:bodyPr/>
        <a:lstStyle/>
        <a:p>
          <a:endParaRPr lang="ru-RU"/>
        </a:p>
      </dgm:t>
    </dgm:pt>
    <dgm:pt modelId="{57083878-7C16-4690-8BD6-DEB5D4CE0CE1}" type="pres">
      <dgm:prSet presAssocID="{B47F3085-1CA9-499F-A0B7-CC3EC48F555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1BB2A882-4A16-49D6-9782-F4FE6C95F85A}" type="pres">
      <dgm:prSet presAssocID="{B47F3085-1CA9-499F-A0B7-CC3EC48F555D}" presName="arrow" presStyleLbl="node1" presStyleIdx="2" presStyleCnt="4" custAng="0"/>
      <dgm:spPr/>
      <dgm:t>
        <a:bodyPr/>
        <a:lstStyle/>
        <a:p>
          <a:endParaRPr lang="ru-RU"/>
        </a:p>
      </dgm:t>
    </dgm:pt>
    <dgm:pt modelId="{A1B7E99D-9E14-4307-A417-E5D4006ABAA7}" type="pres">
      <dgm:prSet presAssocID="{B47F3085-1CA9-499F-A0B7-CC3EC48F555D}" presName="descendantArrow" presStyleCnt="0"/>
      <dgm:spPr/>
      <dgm:t>
        <a:bodyPr/>
        <a:lstStyle/>
        <a:p>
          <a:endParaRPr lang="ru-RU"/>
        </a:p>
      </dgm:t>
    </dgm:pt>
    <dgm:pt modelId="{638D0439-0785-4CD4-82EC-B812F69F09D6}" type="pres">
      <dgm:prSet presAssocID="{F35D7666-67EC-464E-8B5A-D859ACBD6DF8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1CFE9-7301-41FB-A53B-9930335794C8}" type="pres">
      <dgm:prSet presAssocID="{1D7BBB5B-2324-4D26-AF2D-9649524EDC33}" presName="sp" presStyleCnt="0"/>
      <dgm:spPr/>
      <dgm:t>
        <a:bodyPr/>
        <a:lstStyle/>
        <a:p>
          <a:endParaRPr lang="ru-RU"/>
        </a:p>
      </dgm:t>
    </dgm:pt>
    <dgm:pt modelId="{B46B3090-E4DD-4D3C-8EA1-0F90D5487468}" type="pres">
      <dgm:prSet presAssocID="{797DADD6-EE52-4901-AE00-5F5512B33F57}" presName="arrowAndChildren" presStyleCnt="0"/>
      <dgm:spPr/>
      <dgm:t>
        <a:bodyPr/>
        <a:lstStyle/>
        <a:p>
          <a:endParaRPr lang="ru-RU"/>
        </a:p>
      </dgm:t>
    </dgm:pt>
    <dgm:pt modelId="{4440C0D6-571C-4214-9FF8-8C8DF27DC616}" type="pres">
      <dgm:prSet presAssocID="{797DADD6-EE52-4901-AE00-5F5512B33F57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7F25404-B7E9-487E-A06D-0EA6FE104AC4}" type="pres">
      <dgm:prSet presAssocID="{797DADD6-EE52-4901-AE00-5F5512B33F57}" presName="arrow" presStyleLbl="node1" presStyleIdx="3" presStyleCnt="4" custLinFactNeighborX="-228" custLinFactNeighborY="2184"/>
      <dgm:spPr/>
      <dgm:t>
        <a:bodyPr/>
        <a:lstStyle/>
        <a:p>
          <a:endParaRPr lang="ru-RU"/>
        </a:p>
      </dgm:t>
    </dgm:pt>
    <dgm:pt modelId="{688BEC4A-2B6F-47FA-B1D7-E983E9291163}" type="pres">
      <dgm:prSet presAssocID="{797DADD6-EE52-4901-AE00-5F5512B33F57}" presName="descendantArrow" presStyleCnt="0"/>
      <dgm:spPr/>
      <dgm:t>
        <a:bodyPr/>
        <a:lstStyle/>
        <a:p>
          <a:endParaRPr lang="ru-RU"/>
        </a:p>
      </dgm:t>
    </dgm:pt>
    <dgm:pt modelId="{9160EFD7-5CFF-425A-B315-00D59FE8C134}" type="pres">
      <dgm:prSet presAssocID="{DC3E5938-E023-4205-905E-8179DB9FA9A4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9980D-5C15-4CE1-8107-5B3B6C09CD4D}" type="presOf" srcId="{CBD61425-E79D-46F3-AA26-3F2AD9ACE1A5}" destId="{DD5AA7AE-9728-4ED9-9F20-A54D4B080F53}" srcOrd="0" destOrd="0" presId="urn:microsoft.com/office/officeart/2005/8/layout/process4"/>
    <dgm:cxn modelId="{19A93F9B-0204-4895-B41B-0ED294F5F96E}" srcId="{797DADD6-EE52-4901-AE00-5F5512B33F57}" destId="{DC3E5938-E023-4205-905E-8179DB9FA9A4}" srcOrd="0" destOrd="0" parTransId="{1C5A6EEC-2588-4234-B9B5-CC4983E91EE6}" sibTransId="{F16C5F0C-43D5-4BC4-99D8-F2CD421BE1C7}"/>
    <dgm:cxn modelId="{D067D07B-2CC3-40EC-9550-A4B02DC19FFE}" type="presOf" srcId="{AD52956E-36A2-405D-A86F-09FDD98819B3}" destId="{0F30DA29-CED8-4934-B683-84561F28796F}" srcOrd="0" destOrd="0" presId="urn:microsoft.com/office/officeart/2005/8/layout/process4"/>
    <dgm:cxn modelId="{603D0692-176B-4180-8608-1A2E015DFD60}" type="presOf" srcId="{17E9617C-2046-4D92-8168-7FE247B5342A}" destId="{DB1ECB74-F684-4FAB-8446-32C9C03F8AF5}" srcOrd="1" destOrd="0" presId="urn:microsoft.com/office/officeart/2005/8/layout/process4"/>
    <dgm:cxn modelId="{47D46BDE-EA8D-410D-A029-9765F033B953}" type="presOf" srcId="{17E9617C-2046-4D92-8168-7FE247B5342A}" destId="{66C20947-7C33-4E6C-A338-6CD472503C00}" srcOrd="0" destOrd="0" presId="urn:microsoft.com/office/officeart/2005/8/layout/process4"/>
    <dgm:cxn modelId="{48CC041C-75F2-4253-85A4-0896D3F9CD9A}" type="presOf" srcId="{F35D7666-67EC-464E-8B5A-D859ACBD6DF8}" destId="{638D0439-0785-4CD4-82EC-B812F69F09D6}" srcOrd="0" destOrd="0" presId="urn:microsoft.com/office/officeart/2005/8/layout/process4"/>
    <dgm:cxn modelId="{D7C71CD7-DA21-42C8-8EAD-5DEC49480344}" srcId="{3712B352-6C06-43CA-A70B-AB0B0E335DBB}" destId="{AD52956E-36A2-405D-A86F-09FDD98819B3}" srcOrd="3" destOrd="0" parTransId="{049AEBE0-785C-4A87-9613-4F5E0C8B3AF7}" sibTransId="{18A2C9B5-6605-41BB-ACC8-3ADAA46588BC}"/>
    <dgm:cxn modelId="{ECF2030C-5E7E-4513-8368-2435B22187FA}" type="presOf" srcId="{B47F3085-1CA9-499F-A0B7-CC3EC48F555D}" destId="{57083878-7C16-4690-8BD6-DEB5D4CE0CE1}" srcOrd="0" destOrd="0" presId="urn:microsoft.com/office/officeart/2005/8/layout/process4"/>
    <dgm:cxn modelId="{0AECE085-6BBA-4841-A3DF-C67AEFAE6091}" srcId="{3712B352-6C06-43CA-A70B-AB0B0E335DBB}" destId="{B47F3085-1CA9-499F-A0B7-CC3EC48F555D}" srcOrd="1" destOrd="0" parTransId="{28818EB2-B238-437E-94FE-2736B333E763}" sibTransId="{8885A8C6-0C34-4385-87F5-1ECA74B622D2}"/>
    <dgm:cxn modelId="{E6703AB6-EB00-4781-95C1-32C6848C243E}" srcId="{3712B352-6C06-43CA-A70B-AB0B0E335DBB}" destId="{797DADD6-EE52-4901-AE00-5F5512B33F57}" srcOrd="0" destOrd="0" parTransId="{8693F56E-FEF1-441C-9AE3-758BC48F483A}" sibTransId="{1D7BBB5B-2324-4D26-AF2D-9649524EDC33}"/>
    <dgm:cxn modelId="{1CE018B5-7AFB-4B8B-9948-096F762C2003}" srcId="{3712B352-6C06-43CA-A70B-AB0B0E335DBB}" destId="{17E9617C-2046-4D92-8168-7FE247B5342A}" srcOrd="2" destOrd="0" parTransId="{749558B0-F4EC-4631-974D-8DC374785C18}" sibTransId="{DB158023-E836-487C-B532-BEDE56D6FE4F}"/>
    <dgm:cxn modelId="{539B07E0-153E-4B1F-8B04-D864B9DDC036}" type="presOf" srcId="{DC3E5938-E023-4205-905E-8179DB9FA9A4}" destId="{9160EFD7-5CFF-425A-B315-00D59FE8C134}" srcOrd="0" destOrd="0" presId="urn:microsoft.com/office/officeart/2005/8/layout/process4"/>
    <dgm:cxn modelId="{32BD506C-CBB6-4E70-9CD0-88C2189B962B}" srcId="{17E9617C-2046-4D92-8168-7FE247B5342A}" destId="{CBD61425-E79D-46F3-AA26-3F2AD9ACE1A5}" srcOrd="0" destOrd="0" parTransId="{74B6F4D7-FD1B-4FAD-BE9F-F0FEE83E59D1}" sibTransId="{D47DD7DF-C000-4A3A-983F-62197437337C}"/>
    <dgm:cxn modelId="{90C94AD7-9AF6-4F4A-A82B-EDDE76AAAFCB}" type="presOf" srcId="{3712B352-6C06-43CA-A70B-AB0B0E335DBB}" destId="{1A691602-5824-4AED-9A65-E3D9DB55B755}" srcOrd="0" destOrd="0" presId="urn:microsoft.com/office/officeart/2005/8/layout/process4"/>
    <dgm:cxn modelId="{5C61B1FA-87F0-4177-B91D-9FBBBE1DE367}" type="presOf" srcId="{797DADD6-EE52-4901-AE00-5F5512B33F57}" destId="{4440C0D6-571C-4214-9FF8-8C8DF27DC616}" srcOrd="0" destOrd="0" presId="urn:microsoft.com/office/officeart/2005/8/layout/process4"/>
    <dgm:cxn modelId="{C267E958-3BAB-4493-AA72-8DE6C0A5F31B}" type="presOf" srcId="{797DADD6-EE52-4901-AE00-5F5512B33F57}" destId="{47F25404-B7E9-487E-A06D-0EA6FE104AC4}" srcOrd="1" destOrd="0" presId="urn:microsoft.com/office/officeart/2005/8/layout/process4"/>
    <dgm:cxn modelId="{48E13677-2FB4-4F16-88F1-DDC7CE046046}" srcId="{B47F3085-1CA9-499F-A0B7-CC3EC48F555D}" destId="{F35D7666-67EC-464E-8B5A-D859ACBD6DF8}" srcOrd="0" destOrd="0" parTransId="{49783D9E-3267-4AFF-B7E3-CD12D382F7AF}" sibTransId="{31EE1632-510C-40AE-A5F4-8CFD26EEFFA3}"/>
    <dgm:cxn modelId="{8AAE87C5-F392-4616-9819-1BCFA41EE4D0}" type="presOf" srcId="{B47F3085-1CA9-499F-A0B7-CC3EC48F555D}" destId="{1BB2A882-4A16-49D6-9782-F4FE6C95F85A}" srcOrd="1" destOrd="0" presId="urn:microsoft.com/office/officeart/2005/8/layout/process4"/>
    <dgm:cxn modelId="{FCD5C431-8417-436F-9431-D5875AC7B6F6}" type="presParOf" srcId="{1A691602-5824-4AED-9A65-E3D9DB55B755}" destId="{D2519D4D-CF4C-4954-8C51-FCAF1D1F9965}" srcOrd="0" destOrd="0" presId="urn:microsoft.com/office/officeart/2005/8/layout/process4"/>
    <dgm:cxn modelId="{17AAB513-B212-45C8-AF6C-CFDE7FD53DD9}" type="presParOf" srcId="{D2519D4D-CF4C-4954-8C51-FCAF1D1F9965}" destId="{0F30DA29-CED8-4934-B683-84561F28796F}" srcOrd="0" destOrd="0" presId="urn:microsoft.com/office/officeart/2005/8/layout/process4"/>
    <dgm:cxn modelId="{E9F34B2B-EE03-44D9-8837-9C5F5696CF52}" type="presParOf" srcId="{1A691602-5824-4AED-9A65-E3D9DB55B755}" destId="{36CF92F3-32B4-461D-BB51-341E6CA903D3}" srcOrd="1" destOrd="0" presId="urn:microsoft.com/office/officeart/2005/8/layout/process4"/>
    <dgm:cxn modelId="{EE925732-B69F-4DED-9D35-2CF7FB6F66CE}" type="presParOf" srcId="{1A691602-5824-4AED-9A65-E3D9DB55B755}" destId="{820FE7C6-62FD-4FAC-AF2F-E0B57D4702D4}" srcOrd="2" destOrd="0" presId="urn:microsoft.com/office/officeart/2005/8/layout/process4"/>
    <dgm:cxn modelId="{BAC512E9-8709-41C0-B083-0D32927D4484}" type="presParOf" srcId="{820FE7C6-62FD-4FAC-AF2F-E0B57D4702D4}" destId="{66C20947-7C33-4E6C-A338-6CD472503C00}" srcOrd="0" destOrd="0" presId="urn:microsoft.com/office/officeart/2005/8/layout/process4"/>
    <dgm:cxn modelId="{55C0E328-DD6E-49EC-99F4-7EEB765F4B4F}" type="presParOf" srcId="{820FE7C6-62FD-4FAC-AF2F-E0B57D4702D4}" destId="{DB1ECB74-F684-4FAB-8446-32C9C03F8AF5}" srcOrd="1" destOrd="0" presId="urn:microsoft.com/office/officeart/2005/8/layout/process4"/>
    <dgm:cxn modelId="{EC52FE75-84AE-4D94-8F8B-AE0A8FA39771}" type="presParOf" srcId="{820FE7C6-62FD-4FAC-AF2F-E0B57D4702D4}" destId="{7759F2A0-E24F-46F1-B77C-2D7BBAABD923}" srcOrd="2" destOrd="0" presId="urn:microsoft.com/office/officeart/2005/8/layout/process4"/>
    <dgm:cxn modelId="{9B3F028E-B685-4B22-B2C9-AED18F63B5C7}" type="presParOf" srcId="{7759F2A0-E24F-46F1-B77C-2D7BBAABD923}" destId="{DD5AA7AE-9728-4ED9-9F20-A54D4B080F53}" srcOrd="0" destOrd="0" presId="urn:microsoft.com/office/officeart/2005/8/layout/process4"/>
    <dgm:cxn modelId="{77AD84A4-36CE-4BB4-AD74-3BE08E11817B}" type="presParOf" srcId="{1A691602-5824-4AED-9A65-E3D9DB55B755}" destId="{328EB2AE-8EB4-4A80-BDF5-3EC34F787ECE}" srcOrd="3" destOrd="0" presId="urn:microsoft.com/office/officeart/2005/8/layout/process4"/>
    <dgm:cxn modelId="{FB42BB5C-AA67-483B-A59B-376D757D28CE}" type="presParOf" srcId="{1A691602-5824-4AED-9A65-E3D9DB55B755}" destId="{B7C1CB26-8F41-4172-AA36-4FA5C2C52C85}" srcOrd="4" destOrd="0" presId="urn:microsoft.com/office/officeart/2005/8/layout/process4"/>
    <dgm:cxn modelId="{71A1E6C1-A153-41B2-BD75-592A307AD18F}" type="presParOf" srcId="{B7C1CB26-8F41-4172-AA36-4FA5C2C52C85}" destId="{57083878-7C16-4690-8BD6-DEB5D4CE0CE1}" srcOrd="0" destOrd="0" presId="urn:microsoft.com/office/officeart/2005/8/layout/process4"/>
    <dgm:cxn modelId="{16EE34B9-E977-4BD3-B2BD-FF409900D745}" type="presParOf" srcId="{B7C1CB26-8F41-4172-AA36-4FA5C2C52C85}" destId="{1BB2A882-4A16-49D6-9782-F4FE6C95F85A}" srcOrd="1" destOrd="0" presId="urn:microsoft.com/office/officeart/2005/8/layout/process4"/>
    <dgm:cxn modelId="{7A97786F-E20C-4DA1-8E30-4452A8DC0400}" type="presParOf" srcId="{B7C1CB26-8F41-4172-AA36-4FA5C2C52C85}" destId="{A1B7E99D-9E14-4307-A417-E5D4006ABAA7}" srcOrd="2" destOrd="0" presId="urn:microsoft.com/office/officeart/2005/8/layout/process4"/>
    <dgm:cxn modelId="{1052D218-F070-4FEE-BF5E-5388283F422C}" type="presParOf" srcId="{A1B7E99D-9E14-4307-A417-E5D4006ABAA7}" destId="{638D0439-0785-4CD4-82EC-B812F69F09D6}" srcOrd="0" destOrd="0" presId="urn:microsoft.com/office/officeart/2005/8/layout/process4"/>
    <dgm:cxn modelId="{3ABC4EF7-4CD0-4391-B6C5-932AB4B84232}" type="presParOf" srcId="{1A691602-5824-4AED-9A65-E3D9DB55B755}" destId="{3971CFE9-7301-41FB-A53B-9930335794C8}" srcOrd="5" destOrd="0" presId="urn:microsoft.com/office/officeart/2005/8/layout/process4"/>
    <dgm:cxn modelId="{BD5C84F6-D305-4DF8-8174-6DA11F400FA9}" type="presParOf" srcId="{1A691602-5824-4AED-9A65-E3D9DB55B755}" destId="{B46B3090-E4DD-4D3C-8EA1-0F90D5487468}" srcOrd="6" destOrd="0" presId="urn:microsoft.com/office/officeart/2005/8/layout/process4"/>
    <dgm:cxn modelId="{6339C360-E2A7-4E4F-AACA-EB2FF3224C4F}" type="presParOf" srcId="{B46B3090-E4DD-4D3C-8EA1-0F90D5487468}" destId="{4440C0D6-571C-4214-9FF8-8C8DF27DC616}" srcOrd="0" destOrd="0" presId="urn:microsoft.com/office/officeart/2005/8/layout/process4"/>
    <dgm:cxn modelId="{4D5CD953-68FD-4F5E-8196-2EDDCBB0C71A}" type="presParOf" srcId="{B46B3090-E4DD-4D3C-8EA1-0F90D5487468}" destId="{47F25404-B7E9-487E-A06D-0EA6FE104AC4}" srcOrd="1" destOrd="0" presId="urn:microsoft.com/office/officeart/2005/8/layout/process4"/>
    <dgm:cxn modelId="{E350E0B2-4B6C-4B8F-86C4-7EF68FD287EA}" type="presParOf" srcId="{B46B3090-E4DD-4D3C-8EA1-0F90D5487468}" destId="{688BEC4A-2B6F-47FA-B1D7-E983E9291163}" srcOrd="2" destOrd="0" presId="urn:microsoft.com/office/officeart/2005/8/layout/process4"/>
    <dgm:cxn modelId="{06AE0D6B-F6BF-4C23-8B98-D210FBBC1E49}" type="presParOf" srcId="{688BEC4A-2B6F-47FA-B1D7-E983E9291163}" destId="{9160EFD7-5CFF-425A-B315-00D59FE8C134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4BC9C-C473-428C-B230-372B580C9933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D7DDBEE-7321-4B74-9CD0-0B0267CF6E59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Заключение (рекомендации) </a:t>
          </a:r>
          <a:r>
            <a:rPr lang="ru-RU" sz="2200" dirty="0" err="1" smtClean="0">
              <a:solidFill>
                <a:schemeClr val="tx1"/>
              </a:solidFill>
            </a:rPr>
            <a:t>РегВЭК</a:t>
          </a:r>
          <a:endParaRPr lang="ru-RU" sz="2200" dirty="0">
            <a:solidFill>
              <a:schemeClr val="tx1"/>
            </a:solidFill>
          </a:endParaRPr>
        </a:p>
      </dgm:t>
    </dgm:pt>
    <dgm:pt modelId="{9C5F939B-7728-48CD-BFB3-39D5B287C686}" type="parTrans" cxnId="{4F6EBD39-B648-4CE6-A19B-8059880B058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FF0FCDC-90B6-425C-A91B-0C94D1E29D00}" type="sibTrans" cxnId="{4F6EBD39-B648-4CE6-A19B-8059880B058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8D4ACE4-D2CD-47E8-87BB-29572B96ADF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Сложные экспертные случаи</a:t>
          </a:r>
          <a:endParaRPr lang="ru-RU" sz="1600" dirty="0">
            <a:solidFill>
              <a:schemeClr val="tx1"/>
            </a:solidFill>
          </a:endParaRPr>
        </a:p>
      </dgm:t>
    </dgm:pt>
    <dgm:pt modelId="{8007E917-6450-424A-8312-1764C78EB137}" type="parTrans" cxnId="{DC9DE26A-8565-43F3-BB6F-092EF85C77C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B3AA4D8-4EBA-4761-8B76-5C729FF480FE}" type="sibTrans" cxnId="{DC9DE26A-8565-43F3-BB6F-092EF85C77C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1B1DCF5-953C-43A9-BB70-24147CFA1EA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Несогласие работника с заключением ВЭК</a:t>
          </a:r>
          <a:endParaRPr lang="ru-RU" sz="1600" dirty="0">
            <a:solidFill>
              <a:schemeClr val="tx1"/>
            </a:solidFill>
          </a:endParaRPr>
        </a:p>
      </dgm:t>
    </dgm:pt>
    <dgm:pt modelId="{7942F4C5-E0CB-4482-849F-2C3211D9182B}" type="parTrans" cxnId="{019995D9-9C1F-4B16-BF3D-E2DFDD4E4F3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E09FBF8-EB9B-4A77-934F-4A31AEE91188}" type="sibTrans" cxnId="{019995D9-9C1F-4B16-BF3D-E2DFDD4E4F3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B46EE0C-D473-4D35-B144-BEE77BFC3EF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Признаки профнепригодности у работников, обеспечивающих движение поездов (заочно/</a:t>
          </a:r>
          <a:r>
            <a:rPr lang="ru-RU" sz="1600" dirty="0" err="1" smtClean="0">
              <a:solidFill>
                <a:schemeClr val="tx1"/>
              </a:solidFill>
            </a:rPr>
            <a:t>очно</a:t>
          </a:r>
          <a:r>
            <a:rPr lang="ru-RU" sz="1600" dirty="0" smtClean="0">
              <a:solidFill>
                <a:schemeClr val="tx1"/>
              </a:solidFill>
            </a:rPr>
            <a:t>)</a:t>
          </a:r>
          <a:endParaRPr lang="ru-RU" sz="1600" dirty="0">
            <a:solidFill>
              <a:schemeClr val="tx1"/>
            </a:solidFill>
          </a:endParaRPr>
        </a:p>
      </dgm:t>
    </dgm:pt>
    <dgm:pt modelId="{837EA11F-F92A-4534-89E5-A4B5D0EA9DFD}" type="parTrans" cxnId="{CF43591C-679A-4E88-B030-9BFA56FD3FB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9B0621D-F572-4050-A0C9-853499D069D7}" type="sibTrans" cxnId="{CF43591C-679A-4E88-B030-9BFA56FD3FB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AD165FB-7909-414E-BAD4-0AB71407328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Необходимость установления индивидуальных сроков</a:t>
          </a:r>
          <a:endParaRPr lang="ru-RU" sz="1600" dirty="0">
            <a:solidFill>
              <a:schemeClr val="tx1"/>
            </a:solidFill>
          </a:endParaRPr>
        </a:p>
      </dgm:t>
    </dgm:pt>
    <dgm:pt modelId="{DFC9C227-67F2-4ADA-8B95-6C2308D5EF1A}" type="parTrans" cxnId="{97337EB3-C3E5-4EA0-9EAC-DFB002AEF39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10E71DF-115E-4FA7-81E2-46907F9CDEBF}" type="sibTrans" cxnId="{97337EB3-C3E5-4EA0-9EAC-DFB002AEF39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66214B-4DBC-4E3A-8761-12C38BD6FA19}" type="pres">
      <dgm:prSet presAssocID="{9864BC9C-C473-428C-B230-372B580C99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4ADC0-4B38-4343-BA7E-194BB1077F5A}" type="pres">
      <dgm:prSet presAssocID="{7D7DDBEE-7321-4B74-9CD0-0B0267CF6E59}" presName="centerShape" presStyleLbl="node0" presStyleIdx="0" presStyleCnt="1" custScaleX="107132"/>
      <dgm:spPr/>
      <dgm:t>
        <a:bodyPr/>
        <a:lstStyle/>
        <a:p>
          <a:endParaRPr lang="ru-RU"/>
        </a:p>
      </dgm:t>
    </dgm:pt>
    <dgm:pt modelId="{F195E5E5-A305-4BDF-9F09-79C842C04351}" type="pres">
      <dgm:prSet presAssocID="{8007E917-6450-424A-8312-1764C78EB13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CAD956BA-8B96-4CCC-B532-CDF65AB5544D}" type="pres">
      <dgm:prSet presAssocID="{28D4ACE4-D2CD-47E8-87BB-29572B96AD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4865F-138C-4658-B989-3DB2140A65D4}" type="pres">
      <dgm:prSet presAssocID="{7942F4C5-E0CB-4482-849F-2C3211D9182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673D6B3D-628A-4831-A15D-0EF8992E7B5B}" type="pres">
      <dgm:prSet presAssocID="{31B1DCF5-953C-43A9-BB70-24147CFA1E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56192-8B4E-4D70-880D-4AC421919021}" type="pres">
      <dgm:prSet presAssocID="{837EA11F-F92A-4534-89E5-A4B5D0EA9DFD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8FC390E3-9C1F-481D-9540-0BC7FB6F6288}" type="pres">
      <dgm:prSet presAssocID="{5B46EE0C-D473-4D35-B144-BEE77BFC3E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72943-F613-4284-9743-A21BC708957E}" type="pres">
      <dgm:prSet presAssocID="{DFC9C227-67F2-4ADA-8B95-6C2308D5EF1A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554C6EB4-DF3A-4A46-9792-DD9564A90087}" type="pres">
      <dgm:prSet presAssocID="{CAD165FB-7909-414E-BAD4-0AB7140732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3591C-679A-4E88-B030-9BFA56FD3FBA}" srcId="{7D7DDBEE-7321-4B74-9CD0-0B0267CF6E59}" destId="{5B46EE0C-D473-4D35-B144-BEE77BFC3EF5}" srcOrd="2" destOrd="0" parTransId="{837EA11F-F92A-4534-89E5-A4B5D0EA9DFD}" sibTransId="{09B0621D-F572-4050-A0C9-853499D069D7}"/>
    <dgm:cxn modelId="{5E3921C0-CE30-45D0-8B59-D4A3BA5BA739}" type="presOf" srcId="{837EA11F-F92A-4534-89E5-A4B5D0EA9DFD}" destId="{EBC56192-8B4E-4D70-880D-4AC421919021}" srcOrd="0" destOrd="0" presId="urn:microsoft.com/office/officeart/2005/8/layout/radial4"/>
    <dgm:cxn modelId="{9C57669D-DF6E-4CAB-B1B8-965AE6D9A5F5}" type="presOf" srcId="{8007E917-6450-424A-8312-1764C78EB137}" destId="{F195E5E5-A305-4BDF-9F09-79C842C04351}" srcOrd="0" destOrd="0" presId="urn:microsoft.com/office/officeart/2005/8/layout/radial4"/>
    <dgm:cxn modelId="{97337EB3-C3E5-4EA0-9EAC-DFB002AEF393}" srcId="{7D7DDBEE-7321-4B74-9CD0-0B0267CF6E59}" destId="{CAD165FB-7909-414E-BAD4-0AB714073287}" srcOrd="3" destOrd="0" parTransId="{DFC9C227-67F2-4ADA-8B95-6C2308D5EF1A}" sibTransId="{810E71DF-115E-4FA7-81E2-46907F9CDEBF}"/>
    <dgm:cxn modelId="{14D5695F-7492-4AD4-AFBB-13B69E6D1841}" type="presOf" srcId="{CAD165FB-7909-414E-BAD4-0AB714073287}" destId="{554C6EB4-DF3A-4A46-9792-DD9564A90087}" srcOrd="0" destOrd="0" presId="urn:microsoft.com/office/officeart/2005/8/layout/radial4"/>
    <dgm:cxn modelId="{B256D4C1-C110-49A4-8282-BC34781488CA}" type="presOf" srcId="{7D7DDBEE-7321-4B74-9CD0-0B0267CF6E59}" destId="{0DD4ADC0-4B38-4343-BA7E-194BB1077F5A}" srcOrd="0" destOrd="0" presId="urn:microsoft.com/office/officeart/2005/8/layout/radial4"/>
    <dgm:cxn modelId="{4BA71387-D855-48FD-B35D-F32EE2D08B37}" type="presOf" srcId="{DFC9C227-67F2-4ADA-8B95-6C2308D5EF1A}" destId="{0A572943-F613-4284-9743-A21BC708957E}" srcOrd="0" destOrd="0" presId="urn:microsoft.com/office/officeart/2005/8/layout/radial4"/>
    <dgm:cxn modelId="{DC9DE26A-8565-43F3-BB6F-092EF85C77CB}" srcId="{7D7DDBEE-7321-4B74-9CD0-0B0267CF6E59}" destId="{28D4ACE4-D2CD-47E8-87BB-29572B96ADFB}" srcOrd="0" destOrd="0" parTransId="{8007E917-6450-424A-8312-1764C78EB137}" sibTransId="{1B3AA4D8-4EBA-4761-8B76-5C729FF480FE}"/>
    <dgm:cxn modelId="{C9F96352-3E31-4A90-BCBA-614702FD6C88}" type="presOf" srcId="{28D4ACE4-D2CD-47E8-87BB-29572B96ADFB}" destId="{CAD956BA-8B96-4CCC-B532-CDF65AB5544D}" srcOrd="0" destOrd="0" presId="urn:microsoft.com/office/officeart/2005/8/layout/radial4"/>
    <dgm:cxn modelId="{81041434-EC5F-4902-A652-63B5998D6E1A}" type="presOf" srcId="{5B46EE0C-D473-4D35-B144-BEE77BFC3EF5}" destId="{8FC390E3-9C1F-481D-9540-0BC7FB6F6288}" srcOrd="0" destOrd="0" presId="urn:microsoft.com/office/officeart/2005/8/layout/radial4"/>
    <dgm:cxn modelId="{019995D9-9C1F-4B16-BF3D-E2DFDD4E4F31}" srcId="{7D7DDBEE-7321-4B74-9CD0-0B0267CF6E59}" destId="{31B1DCF5-953C-43A9-BB70-24147CFA1EAF}" srcOrd="1" destOrd="0" parTransId="{7942F4C5-E0CB-4482-849F-2C3211D9182B}" sibTransId="{7E09FBF8-EB9B-4A77-934F-4A31AEE91188}"/>
    <dgm:cxn modelId="{1405E6F1-4EBF-4AD9-B83E-D6B8F2AD689E}" type="presOf" srcId="{7942F4C5-E0CB-4482-849F-2C3211D9182B}" destId="{8714865F-138C-4658-B989-3DB2140A65D4}" srcOrd="0" destOrd="0" presId="urn:microsoft.com/office/officeart/2005/8/layout/radial4"/>
    <dgm:cxn modelId="{4F6EBD39-B648-4CE6-A19B-8059880B0587}" srcId="{9864BC9C-C473-428C-B230-372B580C9933}" destId="{7D7DDBEE-7321-4B74-9CD0-0B0267CF6E59}" srcOrd="0" destOrd="0" parTransId="{9C5F939B-7728-48CD-BFB3-39D5B287C686}" sibTransId="{FFF0FCDC-90B6-425C-A91B-0C94D1E29D00}"/>
    <dgm:cxn modelId="{A663C862-CE72-46A1-BF54-3E60D0DFAFDC}" type="presOf" srcId="{31B1DCF5-953C-43A9-BB70-24147CFA1EAF}" destId="{673D6B3D-628A-4831-A15D-0EF8992E7B5B}" srcOrd="0" destOrd="0" presId="urn:microsoft.com/office/officeart/2005/8/layout/radial4"/>
    <dgm:cxn modelId="{579D0C58-9EA4-4F41-9589-DF29A64C248E}" type="presOf" srcId="{9864BC9C-C473-428C-B230-372B580C9933}" destId="{0A66214B-4DBC-4E3A-8761-12C38BD6FA19}" srcOrd="0" destOrd="0" presId="urn:microsoft.com/office/officeart/2005/8/layout/radial4"/>
    <dgm:cxn modelId="{3E306D74-5842-4711-8512-0155120B1B17}" type="presParOf" srcId="{0A66214B-4DBC-4E3A-8761-12C38BD6FA19}" destId="{0DD4ADC0-4B38-4343-BA7E-194BB1077F5A}" srcOrd="0" destOrd="0" presId="urn:microsoft.com/office/officeart/2005/8/layout/radial4"/>
    <dgm:cxn modelId="{16FCCD73-AD5B-4945-9F3E-3D6F3FE60D26}" type="presParOf" srcId="{0A66214B-4DBC-4E3A-8761-12C38BD6FA19}" destId="{F195E5E5-A305-4BDF-9F09-79C842C04351}" srcOrd="1" destOrd="0" presId="urn:microsoft.com/office/officeart/2005/8/layout/radial4"/>
    <dgm:cxn modelId="{E046457D-385D-408B-B530-22F373601C9A}" type="presParOf" srcId="{0A66214B-4DBC-4E3A-8761-12C38BD6FA19}" destId="{CAD956BA-8B96-4CCC-B532-CDF65AB5544D}" srcOrd="2" destOrd="0" presId="urn:microsoft.com/office/officeart/2005/8/layout/radial4"/>
    <dgm:cxn modelId="{9D22E091-EFA3-488C-A899-1F292FD99B37}" type="presParOf" srcId="{0A66214B-4DBC-4E3A-8761-12C38BD6FA19}" destId="{8714865F-138C-4658-B989-3DB2140A65D4}" srcOrd="3" destOrd="0" presId="urn:microsoft.com/office/officeart/2005/8/layout/radial4"/>
    <dgm:cxn modelId="{220621C4-3435-4312-B69A-8FF547352CCA}" type="presParOf" srcId="{0A66214B-4DBC-4E3A-8761-12C38BD6FA19}" destId="{673D6B3D-628A-4831-A15D-0EF8992E7B5B}" srcOrd="4" destOrd="0" presId="urn:microsoft.com/office/officeart/2005/8/layout/radial4"/>
    <dgm:cxn modelId="{993F3EBA-D566-43E8-9FF6-1C3B506FB7D8}" type="presParOf" srcId="{0A66214B-4DBC-4E3A-8761-12C38BD6FA19}" destId="{EBC56192-8B4E-4D70-880D-4AC421919021}" srcOrd="5" destOrd="0" presId="urn:microsoft.com/office/officeart/2005/8/layout/radial4"/>
    <dgm:cxn modelId="{25E32E35-76EB-4838-B409-870E30D49192}" type="presParOf" srcId="{0A66214B-4DBC-4E3A-8761-12C38BD6FA19}" destId="{8FC390E3-9C1F-481D-9540-0BC7FB6F6288}" srcOrd="6" destOrd="0" presId="urn:microsoft.com/office/officeart/2005/8/layout/radial4"/>
    <dgm:cxn modelId="{6568982F-ED01-4047-9B2E-644B23083CE8}" type="presParOf" srcId="{0A66214B-4DBC-4E3A-8761-12C38BD6FA19}" destId="{0A572943-F613-4284-9743-A21BC708957E}" srcOrd="7" destOrd="0" presId="urn:microsoft.com/office/officeart/2005/8/layout/radial4"/>
    <dgm:cxn modelId="{3384544D-DEB5-43B8-A9D5-0647C7B50A66}" type="presParOf" srcId="{0A66214B-4DBC-4E3A-8761-12C38BD6FA19}" destId="{554C6EB4-DF3A-4A46-9792-DD9564A90087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5A6705-99BD-4DB6-81A8-61E1DC089A6C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3A547E-EE3E-4B5C-AE6A-F98DCA89F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153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0D452C-87E0-4E15-B0BC-5E89846B741D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4C0FF1-8F85-47DF-AFC7-20BB74577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9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804863"/>
            <a:ext cx="12271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946150"/>
            <a:ext cx="22653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019" y="1726250"/>
            <a:ext cx="7988181" cy="237573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618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18" y="4691641"/>
            <a:ext cx="7988181" cy="7437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E431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F55ECF-581D-4FD0-9C45-B84853102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E866-8B85-42D1-9DC2-59C1D0DEA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25EA-FEB7-441A-B145-4C2E22120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6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4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40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99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83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83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341688" y="5581650"/>
            <a:ext cx="475138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Свердловская дирекция здравоохранения – структурное подразделение Центральной дирекции здравоохранения ОАО «РЖД»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E9E9C5-BF64-44CF-972C-A75DE1020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097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46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360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804863"/>
            <a:ext cx="12271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946150"/>
            <a:ext cx="22653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019" y="1726250"/>
            <a:ext cx="7988181" cy="2375731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618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18" y="4691641"/>
            <a:ext cx="7988181" cy="7437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E431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altLang="ru-RU">
                <a:solidFill>
                  <a:prstClr val="white"/>
                </a:solidFill>
              </a:rPr>
              <a:t>СЕТЬ ЗДРАВООХРАНЕНИЯ ОАО «РЖД» «РЖД-МЕДИЦИНА»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F55ECF-581D-4FD0-9C45-B8485310227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325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341688" y="5581650"/>
            <a:ext cx="4751387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Свердловская дирекция здравоохранения – структурное подразделение Центральной дирекции здравоохранения ОАО «РЖД»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altLang="ru-RU">
                <a:solidFill>
                  <a:prstClr val="white"/>
                </a:solidFill>
              </a:rPr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E9E9C5-BF64-44CF-972C-A75DE10204B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838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49625" y="5410200"/>
            <a:ext cx="4751388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Центральная клиническая больница им. Н.А. Семашко» №2</a:t>
            </a:r>
          </a:p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(НУЗ «ЦКБ №2 им. Н.А. Семашко), г. Москва, ул. Будайская, д.2</a:t>
            </a:r>
          </a:p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8-800-234-34-34 / www.rzd-medicine.ru</a:t>
            </a:r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09852"/>
            <a:ext cx="3886200" cy="39102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09852"/>
            <a:ext cx="3886200" cy="39102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37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618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altLang="ru-RU">
                <a:solidFill>
                  <a:prstClr val="white"/>
                </a:solidFill>
              </a:rPr>
              <a:t>СЕТЬ ЗДРАВООХРАНЕНИЯ ОАО «РЖД» «РЖД-МЕДИЦИНА»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DBD129-26C4-498C-9995-BFD4D65176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681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86968"/>
            <a:ext cx="7886700" cy="23871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93808"/>
            <a:ext cx="7886700" cy="6262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431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altLang="ru-RU">
                <a:solidFill>
                  <a:prstClr val="white"/>
                </a:solidFill>
              </a:rPr>
              <a:t>СЕТЬ ЗДРАВООХРАНЕНИЯ ОАО «РЖД» «РЖД-МЕДИЦИНА»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3A0FAA-A9CC-4B14-8786-2F705E6ADC0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819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17525" y="3709988"/>
            <a:ext cx="4751388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Центральная клиническая больница им. Н.А. Семашко» №2</a:t>
            </a:r>
          </a:p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(НУЗ «ЦКБ №2 им. Н.А. Семашко), г. Москва, ул. Будайская, д.2</a:t>
            </a:r>
          </a:p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8-800-234-34-34 / www.rzd-medicine.ru</a:t>
            </a:r>
          </a:p>
        </p:txBody>
      </p:sp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775" y="3114675"/>
            <a:ext cx="1550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3082925"/>
            <a:ext cx="6445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7049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4141-4547-4CA4-BD72-B7A022EB1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392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1385-968A-4274-9B3C-80A27F6A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725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49625" y="5410200"/>
            <a:ext cx="4751388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Центральная клиническая больница им. Н.А. Семашко» №2</a:t>
            </a:r>
          </a:p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(НУЗ «ЦКБ №2 им. Н.А. Семашко), г. Москва, ул. Будайская, д.2</a:t>
            </a:r>
          </a:p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8-800-234-34-34 / www.rzd-medicine.ru</a:t>
            </a:r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09852"/>
            <a:ext cx="3886200" cy="39102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09852"/>
            <a:ext cx="3886200" cy="39102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37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618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DBD129-26C4-498C-9995-BFD4D6517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B827-AF04-4C2A-B854-64BA76433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758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DFD0-4B4E-42EB-8946-39ED9CE0B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310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E866-8B85-42D1-9DC2-59C1D0DEA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90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25EA-FEB7-441A-B145-4C2E22120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596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3560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5534025"/>
            <a:ext cx="1550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88" y="5502275"/>
            <a:ext cx="644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86968"/>
            <a:ext cx="7886700" cy="23871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93808"/>
            <a:ext cx="7886700" cy="62625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4313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2550"/>
            <a:ext cx="91440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3A0FAA-A9CC-4B14-8786-2F705E6AD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17525" y="3709988"/>
            <a:ext cx="4751388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Центральная клиническая больница им. Н.А. Семашко» №2</a:t>
            </a:r>
          </a:p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(НУЗ «ЦКБ №2 им. Н.А. Семашко), г. Москва, ул. Будайская, д.2</a:t>
            </a:r>
          </a:p>
          <a:p>
            <a:pPr eaLnBrk="1" hangingPunct="1"/>
            <a:r>
              <a:rPr lang="ru-RU" altLang="ru-RU" sz="100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8-800-234-34-34 / www.rzd-medicine.ru</a:t>
            </a:r>
          </a:p>
        </p:txBody>
      </p:sp>
      <p:pic>
        <p:nvPicPr>
          <p:cNvPr id="3" name="Рисунок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775" y="3114675"/>
            <a:ext cx="1550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3082925"/>
            <a:ext cx="6445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4141-4547-4CA4-BD72-B7A022EB1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1385-968A-4274-9B3C-80A27F6A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B827-AF04-4C2A-B854-64BA76433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DFD0-4B4E-42EB-8946-39ED9CE0B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298575"/>
            <a:ext cx="78867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fld id="{A79FABDB-CDC0-43C0-A502-63871CA97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618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0B554550-D972-4813-9037-7EEFA7E483C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22.11.2018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4591A7B2-4CB8-4F77-B8D1-E0587840C3F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48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298575"/>
            <a:ext cx="78867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ru-RU" altLang="ru-RU"/>
              <a:t>СЕТЬ ЗДРАВООХРАНЕНИЯ ОАО «РЖД» «РЖД-МЕДИЦИНА»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fld id="{A79FABDB-CDC0-43C0-A502-63871CA97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7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618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ea typeface="Open Sans" pitchFamily="34" charset="0"/>
          <a:cs typeface="Open Sans" panose="020B06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18D"/>
          </a:solidFill>
          <a:latin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lement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192486"/>
            <a:ext cx="9144000" cy="166551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00430" y="5000636"/>
            <a:ext cx="5143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>
              <a:tabLst>
                <a:tab pos="2970213" algn="ctr"/>
                <a:tab pos="5940425" algn="r"/>
              </a:tabLst>
            </a:pPr>
            <a:r>
              <a:rPr lang="ru-RU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НУЗ «Дорожная больница» на станции Свердловск -  Пассажирский ОАО «РЖД» Свердловская область,</a:t>
            </a:r>
            <a:r>
              <a:rPr lang="en-US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г. Екатеринбург, </a:t>
            </a:r>
            <a:r>
              <a:rPr lang="ru-RU" sz="1000" dirty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ул. </a:t>
            </a:r>
            <a:r>
              <a:rPr lang="ru-RU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Гражданская</a:t>
            </a:r>
            <a:r>
              <a:rPr lang="ru-RU" sz="1000" dirty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, 7 </a:t>
            </a:r>
            <a:r>
              <a:rPr lang="en-US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/>
            </a:r>
            <a:br>
              <a:rPr lang="en-US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тел</a:t>
            </a:r>
            <a:r>
              <a:rPr lang="ru-RU" sz="1000" dirty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8 (800) </a:t>
            </a:r>
            <a:r>
              <a:rPr lang="en-US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-34-34 / </a:t>
            </a:r>
            <a:r>
              <a:rPr lang="en-US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 8 (343) 204-95-05</a:t>
            </a:r>
            <a:br>
              <a:rPr lang="en-US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lang="en-US" sz="1000" dirty="0" smtClean="0">
                <a:solidFill>
                  <a:srgbClr val="0067A2"/>
                </a:solidFill>
                <a:latin typeface="Open Sans"/>
                <a:ea typeface="Calibri" pitchFamily="34" charset="0"/>
                <a:cs typeface="Times New Roman" pitchFamily="18" charset="0"/>
              </a:rPr>
              <a:t>www. rzd-medicine.ru /  www.dor-bol.ru</a:t>
            </a:r>
            <a:endParaRPr lang="ru-RU" sz="1000" dirty="0">
              <a:solidFill>
                <a:srgbClr val="0067A2"/>
              </a:solidFill>
              <a:latin typeface="Open San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pann\Desktop\01_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86322"/>
            <a:ext cx="3007558" cy="92869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51"/>
            <a:ext cx="9144000" cy="46682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070112"/>
            <a:ext cx="9144000" cy="291419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1F4E79"/>
                </a:solidFill>
                <a:ea typeface="Open Sans" panose="020B0606030504020204" pitchFamily="34" charset="0"/>
                <a:cs typeface="Arial" charset="0"/>
              </a:rPr>
              <a:t>   </a:t>
            </a:r>
            <a:r>
              <a:rPr lang="ru-RU" sz="2800" b="1" dirty="0" smtClean="0">
                <a:solidFill>
                  <a:srgbClr val="1F4E79"/>
                </a:solidFill>
                <a:ea typeface="Open Sans" panose="020B0606030504020204" pitchFamily="34" charset="0"/>
                <a:cs typeface="Arial" charset="0"/>
              </a:rPr>
              <a:t>Опыт проведения периодических и предварительных  медицинских осмотров работников железнодорожного транспорта</a:t>
            </a:r>
            <a:endParaRPr lang="en-US" sz="2800" b="1" dirty="0" smtClean="0">
              <a:solidFill>
                <a:srgbClr val="1F4E79"/>
              </a:solidFill>
              <a:ea typeface="Open Sans" panose="020B0606030504020204" pitchFamily="34" charset="0"/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1F4E79"/>
                </a:solidFill>
                <a:cs typeface="Arial" charset="0"/>
              </a:rPr>
              <a:t>Заведующий отделением </a:t>
            </a:r>
            <a:br>
              <a:rPr lang="ru-RU" sz="1600" i="1" dirty="0">
                <a:solidFill>
                  <a:srgbClr val="1F4E79"/>
                </a:solidFill>
                <a:cs typeface="Arial" charset="0"/>
              </a:rPr>
            </a:br>
            <a:r>
              <a:rPr lang="ru-RU" sz="1600" i="1" dirty="0">
                <a:solidFill>
                  <a:srgbClr val="1F4E79"/>
                </a:solidFill>
                <a:cs typeface="Arial" charset="0"/>
              </a:rPr>
              <a:t>медицинской профилактики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1F4E79"/>
                </a:solidFill>
                <a:cs typeface="Arial" charset="0"/>
              </a:rPr>
              <a:t> </a:t>
            </a:r>
            <a:r>
              <a:rPr lang="ru-RU" sz="1600" i="1" dirty="0">
                <a:solidFill>
                  <a:srgbClr val="1F4E79"/>
                </a:solidFill>
                <a:cs typeface="Arial" charset="0"/>
              </a:rPr>
              <a:t>Центра экспертизы профпригодности</a:t>
            </a:r>
            <a:br>
              <a:rPr lang="ru-RU" sz="1600" i="1" dirty="0">
                <a:solidFill>
                  <a:srgbClr val="1F4E79"/>
                </a:solidFill>
                <a:cs typeface="Arial" charset="0"/>
              </a:rPr>
            </a:br>
            <a:r>
              <a:rPr lang="ru-RU" sz="1600" i="1" dirty="0">
                <a:solidFill>
                  <a:srgbClr val="1F4E79"/>
                </a:solidFill>
                <a:cs typeface="Arial" charset="0"/>
              </a:rPr>
              <a:t>НУЗ « Дорожная больница на станции </a:t>
            </a:r>
            <a:endParaRPr lang="en-US" sz="1600" i="1" dirty="0">
              <a:solidFill>
                <a:srgbClr val="1F4E79"/>
              </a:solidFill>
              <a:cs typeface="Arial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1F4E79"/>
                </a:solidFill>
                <a:cs typeface="Arial" charset="0"/>
              </a:rPr>
              <a:t>Свердловск</a:t>
            </a:r>
            <a:r>
              <a:rPr lang="en-US" sz="1600" i="1" dirty="0">
                <a:solidFill>
                  <a:srgbClr val="1F4E79"/>
                </a:solidFill>
                <a:cs typeface="Arial" charset="0"/>
              </a:rPr>
              <a:t>-</a:t>
            </a:r>
            <a:r>
              <a:rPr lang="ru-RU" sz="1600" i="1" dirty="0">
                <a:solidFill>
                  <a:srgbClr val="1F4E79"/>
                </a:solidFill>
                <a:cs typeface="Arial" charset="0"/>
              </a:rPr>
              <a:t>Пассажирский ОАО « РЖД» </a:t>
            </a:r>
            <a:br>
              <a:rPr lang="ru-RU" sz="1600" i="1" dirty="0">
                <a:solidFill>
                  <a:srgbClr val="1F4E79"/>
                </a:solidFill>
                <a:cs typeface="Arial" charset="0"/>
              </a:rPr>
            </a:br>
            <a:r>
              <a:rPr lang="ru-RU" sz="1600" b="1" i="1" dirty="0">
                <a:solidFill>
                  <a:srgbClr val="333399"/>
                </a:solidFill>
                <a:cs typeface="Arial" charset="0"/>
              </a:rPr>
              <a:t>Гордеева Татьяна Юрьевна</a:t>
            </a:r>
            <a:endParaRPr lang="ru-RU" sz="1600" b="1" i="1" dirty="0">
              <a:solidFill>
                <a:srgbClr val="333399"/>
              </a:solidFill>
              <a:ea typeface="Open Sans" panose="020B0606030504020204" pitchFamily="34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1F4E79"/>
              </a:solidFill>
              <a:ea typeface="Open Sans" panose="020B0606030504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gray">
          <a:xfrm>
            <a:off x="626533" y="702734"/>
            <a:ext cx="8221133" cy="4868332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1600">
              <a:solidFill>
                <a:srgbClr val="C5FF21"/>
              </a:solidFill>
            </a:endParaRP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3759200" y="0"/>
            <a:ext cx="1930400" cy="1778000"/>
            <a:chOff x="475" y="1200"/>
            <a:chExt cx="1047" cy="1019"/>
          </a:xfrm>
        </p:grpSpPr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475" y="1200"/>
              <a:ext cx="1047" cy="1019"/>
              <a:chOff x="475" y="1200"/>
              <a:chExt cx="1047" cy="1019"/>
            </a:xfrm>
          </p:grpSpPr>
          <p:pic>
            <p:nvPicPr>
              <p:cNvPr id="21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475" y="1200"/>
                <a:ext cx="1040" cy="1019"/>
              </a:xfrm>
              <a:prstGeom prst="ellipse">
                <a:avLst/>
              </a:prstGeom>
              <a:solidFill>
                <a:srgbClr val="CDDD33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0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846667" y="1004343"/>
            <a:ext cx="1871133" cy="1874324"/>
            <a:chOff x="480" y="1200"/>
            <a:chExt cx="1042" cy="1019"/>
          </a:xfrm>
        </p:grpSpPr>
        <p:grpSp>
          <p:nvGrpSpPr>
            <p:cNvPr id="24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6" name="Picture 2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27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F66CC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5" name="Picture 24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28" name="Group 25"/>
          <p:cNvGrpSpPr>
            <a:grpSpLocks/>
          </p:cNvGrpSpPr>
          <p:nvPr/>
        </p:nvGrpSpPr>
        <p:grpSpPr bwMode="auto">
          <a:xfrm rot="21390632">
            <a:off x="1083711" y="3725334"/>
            <a:ext cx="1854222" cy="1828802"/>
            <a:chOff x="480" y="1200"/>
            <a:chExt cx="1042" cy="1019"/>
          </a:xfrm>
        </p:grpSpPr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31" name="Picture 2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2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F9933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0" name="Picture 2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86"/>
            </a:xfrm>
            <a:prstGeom prst="rect">
              <a:avLst/>
            </a:prstGeom>
            <a:noFill/>
          </p:spPr>
        </p:pic>
      </p:grpSp>
      <p:sp>
        <p:nvSpPr>
          <p:cNvPr id="56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/>
          <a:p>
            <a:pPr>
              <a:defRPr/>
            </a:pPr>
            <a:fld id="{DB3A0FAA-A9CC-4B14-8786-2F705E6ADC0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203573" y="2155280"/>
            <a:ext cx="3298827" cy="1451521"/>
            <a:chOff x="2226" y="2171"/>
            <a:chExt cx="798" cy="741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white">
          <a:xfrm>
            <a:off x="3429001" y="2345265"/>
            <a:ext cx="29464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rgbClr val="F8F8F8"/>
                </a:solidFill>
              </a:rPr>
              <a:t>Нормативная база</a:t>
            </a:r>
          </a:p>
        </p:txBody>
      </p:sp>
      <p:grpSp>
        <p:nvGrpSpPr>
          <p:cNvPr id="58" name="Group 15"/>
          <p:cNvGrpSpPr>
            <a:grpSpLocks/>
          </p:cNvGrpSpPr>
          <p:nvPr/>
        </p:nvGrpSpPr>
        <p:grpSpPr bwMode="auto">
          <a:xfrm>
            <a:off x="6893982" y="868345"/>
            <a:ext cx="1902884" cy="1883321"/>
            <a:chOff x="480" y="1200"/>
            <a:chExt cx="1042" cy="1019"/>
          </a:xfrm>
        </p:grpSpPr>
        <p:grpSp>
          <p:nvGrpSpPr>
            <p:cNvPr id="59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1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6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0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63" name="Group 15"/>
          <p:cNvGrpSpPr>
            <a:grpSpLocks/>
          </p:cNvGrpSpPr>
          <p:nvPr/>
        </p:nvGrpSpPr>
        <p:grpSpPr bwMode="auto">
          <a:xfrm>
            <a:off x="6527802" y="3793068"/>
            <a:ext cx="1896532" cy="1794932"/>
            <a:chOff x="480" y="1200"/>
            <a:chExt cx="1042" cy="1019"/>
          </a:xfrm>
        </p:grpSpPr>
        <p:grpSp>
          <p:nvGrpSpPr>
            <p:cNvPr id="64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6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67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0099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5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68" name="TextBox 67"/>
          <p:cNvSpPr txBox="1"/>
          <p:nvPr/>
        </p:nvSpPr>
        <p:spPr>
          <a:xfrm>
            <a:off x="931333" y="1490134"/>
            <a:ext cx="16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МПС№6Ц от 1999г.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64000" y="406400"/>
            <a:ext cx="140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ФЗ№17 от 10.01.2003г.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5866" y="1397000"/>
            <a:ext cx="1490133" cy="91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Приложение№1020 от 08.09.1999г.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86933" y="4207933"/>
            <a:ext cx="145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Приказ </a:t>
            </a:r>
            <a:r>
              <a:rPr lang="ru-RU" b="1" dirty="0" err="1" smtClean="0">
                <a:solidFill>
                  <a:prstClr val="white"/>
                </a:solidFill>
              </a:rPr>
              <a:t>МЗиСР</a:t>
            </a:r>
            <a:r>
              <a:rPr lang="ru-RU" b="1" dirty="0" smtClean="0">
                <a:solidFill>
                  <a:prstClr val="white"/>
                </a:solidFill>
              </a:rPr>
              <a:t> РФ№796 от 2005г.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54800" y="411480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Приказ </a:t>
            </a:r>
            <a:r>
              <a:rPr lang="ru-RU" b="1" dirty="0" err="1" smtClean="0">
                <a:solidFill>
                  <a:prstClr val="white"/>
                </a:solidFill>
              </a:rPr>
              <a:t>МЗиСР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ru-RU" b="1" dirty="0" smtClean="0">
                <a:solidFill>
                  <a:prstClr val="white"/>
                </a:solidFill>
              </a:rPr>
              <a:t>РФ№302Н от2011г.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2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9237517"/>
              </p:ext>
            </p:extLst>
          </p:nvPr>
        </p:nvGraphicFramePr>
        <p:xfrm>
          <a:off x="857224" y="857232"/>
          <a:ext cx="742955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8867" y="241494"/>
            <a:ext cx="7053533" cy="46165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Уровни экспертизы </a:t>
            </a:r>
            <a:r>
              <a:rPr lang="ru-RU" sz="2400" b="1" dirty="0" err="1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профпригодности</a:t>
            </a:r>
            <a:endParaRPr lang="ru-RU" sz="2400" b="1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00100" y="285728"/>
            <a:ext cx="7500990" cy="571504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Региональная врачебно-экспертная комиссия (</a:t>
            </a:r>
            <a:r>
              <a:rPr lang="ru-RU" sz="2400" b="1" dirty="0" err="1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РегВЭК</a:t>
            </a:r>
            <a:r>
              <a:rPr lang="ru-RU" sz="24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u-RU" sz="2400" b="1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608622" y="1091548"/>
          <a:ext cx="7648410" cy="44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714348" y="571480"/>
            <a:ext cx="7500990" cy="571504"/>
          </a:xfrm>
          <a:prstGeom prst="rect">
            <a:avLst/>
          </a:prstGeom>
        </p:spPr>
        <p:txBody>
          <a:bodyPr anchor="ctr"/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Возможности использования медицинской информационной системы ВЭК (РегВЭК, ЦВЭК)</a:t>
            </a:r>
          </a:p>
        </p:txBody>
      </p:sp>
      <p:sp>
        <p:nvSpPr>
          <p:cNvPr id="6" name="Содержимое 7"/>
          <p:cNvSpPr txBox="1">
            <a:spLocks/>
          </p:cNvSpPr>
          <p:nvPr/>
        </p:nvSpPr>
        <p:spPr bwMode="auto">
          <a:xfrm>
            <a:off x="500034" y="1500174"/>
            <a:ext cx="8215370" cy="37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вести электронный документооборот;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проводить освидетельствования кроме очной формы, так же и заочно;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обеспечивать преемственность в работе специалистов;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вести учет проведенных и незавершенных осмотров;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учитывать сроков прохождения ВЭК;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анализировать причины удлинения сроков прохождения осмотров;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осуществлять взаимодействие с Региональной врачебно-экспертной комиссией и Центральной врачебно-экспертной комиссией в режиме онлайн;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проводить ступенчатый контроль (ВЭК – РегВЭК –ЦВЭК</a:t>
            </a:r>
            <a:r>
              <a:rPr lang="ru-RU" noProof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ЦДЗ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7102929" y="214289"/>
            <a:ext cx="2104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7869" y="956732"/>
          <a:ext cx="8551331" cy="469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7400" y="135467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Число лиц, освидетельствованных на Свердловской железной дороге за 9 месяцев 2018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644" y="0"/>
            <a:ext cx="3717423" cy="785818"/>
          </a:xfrm>
          <a:prstGeom prst="rect">
            <a:avLst/>
          </a:prstGeom>
        </p:spPr>
        <p:txBody>
          <a:bodyPr lIns="198114" tIns="99057" rIns="198114" bIns="99057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Уровень профнепригодности работников 1 категории (на 100 осмотров)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575734"/>
          <a:ext cx="4241800" cy="32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93734" y="846666"/>
            <a:ext cx="3666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Причины профнепригодности работников 1 категории, освидетельствованных в НУЗ  ДБ за 9 месяцев 2018 г</a:t>
            </a:r>
            <a:endParaRPr lang="ru-RU" b="1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124200" y="1879600"/>
          <a:ext cx="6019800" cy="476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348" y="214290"/>
            <a:ext cx="7839075" cy="785818"/>
          </a:xfrm>
          <a:prstGeom prst="rect">
            <a:avLst/>
          </a:prstGeom>
        </p:spPr>
        <p:txBody>
          <a:bodyPr lIns="198114" tIns="99057" rIns="198114" bIns="99057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18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Основные направления по снижению уровня профнепригодности</a:t>
            </a:r>
            <a:endParaRPr lang="ru-RU" sz="2400" b="1" dirty="0">
              <a:solidFill>
                <a:srgbClr val="00618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2572" y="716983"/>
            <a:ext cx="8229600" cy="36861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b="1" i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тбор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в профессию на этапе поступления;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внедрение в практику экспертизы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профпригодности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принципов индивидуального подхода;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вынесение решения о профнепригодности работника, связанного с обеспечением движения поездов, после одобрения Региональной ВЭК, а при необходимости и Центральной ВЭК;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100%-й охват диспансеризацией работников компании;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организация эффективной работы инженерно-врачебных бригад;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в НУЗ ОАО «РЖД» высокотехнологичных методов лечения,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реабилитация на базе </a:t>
            </a:r>
            <a:r>
              <a:rPr kumimoji="0" lang="ru-RU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ЦВМиР</a:t>
            </a:r>
            <a:r>
              <a:rPr kumimoji="0" lang="ru-RU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обеспечивает поддержание здоровья работников компании на достаточно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высоком уровне;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b="1" i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использование в работе ВЭК медицинских информационных систем в едином информационном пространстве.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921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Выводы </a:t>
            </a:r>
            <a:endParaRPr lang="ru-RU" sz="2400" b="1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34" y="1000108"/>
            <a:ext cx="8229600" cy="36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lang="ru-RU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Проведение </a:t>
            </a:r>
            <a:r>
              <a:rPr lang="ru-RU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профосмотров</a:t>
            </a: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позволяет изменить отношение работников к своему собственному здоровью, сформировать мотивацию к здоровому образу жизни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lang="ru-RU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Трехуровневая система организации ВЭК способствует продлению профессионального долголетия работников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lang="ru-RU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Системность и эффективность работы железнодорожной медицины позволяет экономить трудовые и финансовые ресурсы ОАО «РЖД»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870494" y="1587319"/>
            <a:ext cx="7512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248400" y="3431463"/>
            <a:ext cx="2032001" cy="1570220"/>
          </a:xfrm>
          <a:prstGeom prst="roundRect">
            <a:avLst>
              <a:gd name="adj" fmla="val 16667"/>
            </a:avLst>
          </a:prstGeom>
          <a:solidFill>
            <a:srgbClr val="F5B567"/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18533" y="618067"/>
            <a:ext cx="1998689" cy="1547283"/>
          </a:xfrm>
          <a:prstGeom prst="roundRect">
            <a:avLst>
              <a:gd name="adj" fmla="val 16667"/>
            </a:avLst>
          </a:prstGeom>
          <a:solidFill>
            <a:srgbClr val="F5B567"/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2904066" y="2777068"/>
            <a:ext cx="711199" cy="100753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AutoShape 7"/>
          <p:cNvSpPr>
            <a:spLocks noChangeAspect="1" noChangeArrowheads="1" noTextEdit="1"/>
          </p:cNvSpPr>
          <p:nvPr/>
        </p:nvSpPr>
        <p:spPr bwMode="gray">
          <a:xfrm flipH="1">
            <a:off x="4733925" y="3189984"/>
            <a:ext cx="718686" cy="9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 rot="10385617" flipH="1">
            <a:off x="2235199" y="685800"/>
            <a:ext cx="550330" cy="94826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17177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491828" y="1233111"/>
            <a:ext cx="4120642" cy="1594755"/>
            <a:chOff x="2018" y="1432"/>
            <a:chExt cx="1868" cy="891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018" y="1433"/>
              <a:ext cx="1868" cy="89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090" y="1432"/>
              <a:ext cx="1691" cy="845"/>
            </a:xfrm>
            <a:prstGeom prst="ellipse">
              <a:avLst/>
            </a:prstGeom>
            <a:gradFill>
              <a:gsLst>
                <a:gs pos="1000">
                  <a:srgbClr val="92D050"/>
                </a:gs>
                <a:gs pos="35000">
                  <a:srgbClr val="92D050"/>
                </a:gs>
                <a:gs pos="0">
                  <a:srgbClr val="00B050"/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211" y="1506"/>
              <a:ext cx="1382" cy="62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2382229" y="1447800"/>
            <a:ext cx="3900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Специфика железнодорожной медицины</a:t>
            </a: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727577" y="3445933"/>
            <a:ext cx="2041023" cy="1555750"/>
          </a:xfrm>
          <a:prstGeom prst="roundRect">
            <a:avLst>
              <a:gd name="adj" fmla="val 16667"/>
            </a:avLst>
          </a:prstGeom>
          <a:solidFill>
            <a:srgbClr val="F5B567"/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6909580" y="627894"/>
            <a:ext cx="2100290" cy="1530350"/>
          </a:xfrm>
          <a:prstGeom prst="roundRect">
            <a:avLst>
              <a:gd name="adj" fmla="val 16667"/>
            </a:avLst>
          </a:prstGeom>
          <a:solidFill>
            <a:srgbClr val="F5B567"/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gray">
          <a:xfrm rot="10800000">
            <a:off x="6248400" y="634999"/>
            <a:ext cx="499533" cy="93133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rgbClr val="171776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Freeform 6"/>
          <p:cNvSpPr>
            <a:spLocks/>
          </p:cNvSpPr>
          <p:nvPr/>
        </p:nvSpPr>
        <p:spPr bwMode="gray">
          <a:xfrm flipH="1">
            <a:off x="5393266" y="2802467"/>
            <a:ext cx="753535" cy="99906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69334" y="762000"/>
            <a:ext cx="1879599" cy="1200329"/>
          </a:xfrm>
          <a:prstGeom prst="rect">
            <a:avLst/>
          </a:prstGeom>
          <a:solidFill>
            <a:srgbClr val="F5B5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Врачебно-экспертные комиссии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29450" y="887789"/>
            <a:ext cx="186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Предрейсовые медицинские осмотры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02734" y="3564467"/>
            <a:ext cx="213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Центры </a:t>
            </a:r>
            <a:r>
              <a:rPr lang="ru-RU" sz="2000" dirty="0" err="1" smtClean="0"/>
              <a:t>профпатологии</a:t>
            </a:r>
            <a:r>
              <a:rPr lang="ru-RU" sz="2000" dirty="0" smtClean="0"/>
              <a:t> и экспертизы</a:t>
            </a:r>
            <a:r>
              <a:rPr lang="en-US" sz="2000" dirty="0" smtClean="0"/>
              <a:t> </a:t>
            </a:r>
            <a:r>
              <a:rPr lang="ru-RU" sz="2000" dirty="0" smtClean="0"/>
              <a:t>профпригодности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99200" y="3479800"/>
            <a:ext cx="193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Центральная врачебно-экспертная комиссия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6344" y="1155556"/>
            <a:ext cx="8174736" cy="4093100"/>
          </a:xfrm>
          <a:prstGeom prst="rect">
            <a:avLst/>
          </a:prstGeom>
          <a:ln w="127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медицинское обеспечение безопасности движения поездов;</a:t>
            </a: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endParaRPr lang="ru-RU" sz="2000" dirty="0" smtClean="0">
              <a:solidFill>
                <a:prstClr val="black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R="0" lvl="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ru-RU" sz="2000" dirty="0" smtClean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рганизация</a:t>
            </a:r>
            <a:r>
              <a:rPr lang="ru-RU" sz="2000" dirty="0" smtClean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и квалифицированное проведение предварительных и пер</a:t>
            </a:r>
            <a:r>
              <a:rPr lang="ru-RU" sz="200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одических </a:t>
            </a:r>
            <a:r>
              <a:rPr kumimoji="0" lang="ru-RU" sz="2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медицинских осмотров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с целью определения соответствия состояния здоровья работника (поступающего на </a:t>
            </a:r>
            <a:r>
              <a:rPr kumimoji="0" lang="ru-RU" sz="2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работу),возможности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выполнения им отдельных </a:t>
            </a:r>
            <a:r>
              <a:rPr lang="ru-RU" sz="2000" dirty="0" smtClean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видов работ;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ru-RU" sz="2000" dirty="0" smtClean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экспертиза профпригодности работников, связанных с движением поездов сложных экспертных случаях.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4313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32035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Функции Центра экспертизы </a:t>
            </a:r>
            <a:r>
              <a:rPr lang="ru-RU" sz="2400" b="1" dirty="0" err="1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профпригодности</a:t>
            </a:r>
            <a:r>
              <a:rPr lang="ru-RU" sz="24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4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400" b="1" dirty="0" smtClean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428596" y="214290"/>
            <a:ext cx="8501061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ru-RU" b="1" dirty="0" smtClean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/>
          <a:p>
            <a:pPr>
              <a:defRPr/>
            </a:pPr>
            <a:fld id="{DB3A0FAA-A9CC-4B14-8786-2F705E6ADC0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1" y="149629"/>
            <a:ext cx="3804911" cy="53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24" y="149629"/>
            <a:ext cx="3816943" cy="539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78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4000" y="160866"/>
            <a:ext cx="6968568" cy="85513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8" y="49532"/>
            <a:ext cx="1981881" cy="2045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29" y="713780"/>
            <a:ext cx="1874382" cy="1381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44" y="381634"/>
            <a:ext cx="1952625" cy="1381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4" y="697409"/>
            <a:ext cx="1952625" cy="1381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93" y="588433"/>
            <a:ext cx="1690007" cy="1337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4543" y="2220686"/>
            <a:ext cx="193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Председатель,</a:t>
            </a:r>
          </a:p>
          <a:p>
            <a:pPr algn="ctr"/>
            <a:r>
              <a:rPr lang="ru-RU" sz="1600" b="1" dirty="0"/>
              <a:t>с</a:t>
            </a:r>
            <a:r>
              <a:rPr lang="ru-RU" sz="1600" b="1" dirty="0" smtClean="0"/>
              <a:t>опредседатель</a:t>
            </a:r>
          </a:p>
          <a:p>
            <a:pPr algn="ctr"/>
            <a:r>
              <a:rPr lang="ru-RU" sz="1600" b="1" dirty="0" smtClean="0"/>
              <a:t>(терапевт)</a:t>
            </a:r>
          </a:p>
          <a:p>
            <a:pPr algn="ctr"/>
            <a:r>
              <a:rPr lang="ru-RU" sz="1600" b="1" dirty="0" smtClean="0"/>
              <a:t>Невролог</a:t>
            </a:r>
          </a:p>
          <a:p>
            <a:pPr algn="ctr"/>
            <a:r>
              <a:rPr lang="ru-RU" sz="1600" b="1" dirty="0" smtClean="0"/>
              <a:t>Хирург</a:t>
            </a:r>
          </a:p>
          <a:p>
            <a:pPr algn="ctr"/>
            <a:r>
              <a:rPr lang="ru-RU" sz="1600" b="1" dirty="0" smtClean="0"/>
              <a:t>Офтальмолог</a:t>
            </a:r>
          </a:p>
          <a:p>
            <a:pPr algn="ctr"/>
            <a:r>
              <a:rPr lang="ru-RU" sz="1600" b="1" dirty="0" smtClean="0"/>
              <a:t>Акушер-гинеколог</a:t>
            </a:r>
          </a:p>
          <a:p>
            <a:pPr algn="ctr"/>
            <a:r>
              <a:rPr lang="ru-RU" sz="1600" b="1" dirty="0" smtClean="0"/>
              <a:t>Отоларинголог</a:t>
            </a:r>
          </a:p>
          <a:p>
            <a:pPr algn="ctr"/>
            <a:r>
              <a:rPr lang="ru-RU" sz="1600" b="1" dirty="0" smtClean="0"/>
              <a:t>Психиатр </a:t>
            </a:r>
          </a:p>
          <a:p>
            <a:pPr algn="ctr"/>
            <a:r>
              <a:rPr lang="ru-RU" sz="1600" b="1" dirty="0" smtClean="0"/>
              <a:t>Психиатр-нарколог</a:t>
            </a:r>
          </a:p>
          <a:p>
            <a:pPr algn="ctr"/>
            <a:r>
              <a:rPr lang="ru-RU" sz="1600" b="1" dirty="0" err="1" smtClean="0"/>
              <a:t>Дерматовенеролог</a:t>
            </a:r>
            <a:endParaRPr lang="ru-RU" sz="1600" b="1" dirty="0" smtClean="0"/>
          </a:p>
          <a:p>
            <a:pPr algn="ctr"/>
            <a:r>
              <a:rPr lang="ru-RU" sz="1600" b="1" dirty="0" err="1" smtClean="0"/>
              <a:t>Профпатолог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336" y="3804557"/>
            <a:ext cx="17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98271" y="2628900"/>
            <a:ext cx="1567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Наблюдение</a:t>
            </a:r>
          </a:p>
          <a:p>
            <a:r>
              <a:rPr lang="ru-RU" sz="1600" b="1" dirty="0" smtClean="0"/>
              <a:t>Оформление документов </a:t>
            </a:r>
          </a:p>
          <a:p>
            <a:r>
              <a:rPr lang="ru-RU" sz="1600" b="1" dirty="0" smtClean="0"/>
              <a:t>на ВЭК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84221" y="1910197"/>
            <a:ext cx="1175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УЗИ</a:t>
            </a:r>
          </a:p>
          <a:p>
            <a:pPr algn="ctr"/>
            <a:r>
              <a:rPr lang="ru-RU" sz="1600" b="1" dirty="0" smtClean="0"/>
              <a:t>ХМ-ЭКГ</a:t>
            </a:r>
          </a:p>
          <a:p>
            <a:pPr algn="ctr"/>
            <a:r>
              <a:rPr lang="ru-RU" sz="1600" b="1" dirty="0" smtClean="0"/>
              <a:t>ВЭМ</a:t>
            </a:r>
          </a:p>
          <a:p>
            <a:pPr algn="ctr"/>
            <a:r>
              <a:rPr lang="ru-RU" sz="1600" b="1" dirty="0" smtClean="0"/>
              <a:t>ЭЭГ</a:t>
            </a:r>
          </a:p>
          <a:p>
            <a:pPr algn="ctr"/>
            <a:r>
              <a:rPr lang="ru-RU" sz="1600" b="1" dirty="0" smtClean="0"/>
              <a:t>МСКТ КА</a:t>
            </a:r>
          </a:p>
          <a:p>
            <a:pPr algn="ctr"/>
            <a:r>
              <a:rPr lang="ru-RU" sz="1600" b="1" dirty="0" smtClean="0"/>
              <a:t>ФВД</a:t>
            </a:r>
          </a:p>
          <a:p>
            <a:pPr algn="ctr"/>
            <a:r>
              <a:rPr lang="ru-RU" sz="1600" b="1" dirty="0" err="1" smtClean="0"/>
              <a:t>Вибротест</a:t>
            </a:r>
            <a:endParaRPr lang="ru-RU" sz="16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858556" y="2351314"/>
            <a:ext cx="1595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Анализы :</a:t>
            </a:r>
          </a:p>
          <a:p>
            <a:pPr algn="ctr"/>
            <a:r>
              <a:rPr lang="ru-RU" sz="1600" b="1" dirty="0" smtClean="0"/>
              <a:t>Клинические</a:t>
            </a:r>
          </a:p>
          <a:p>
            <a:pPr algn="ctr"/>
            <a:r>
              <a:rPr lang="ru-RU" sz="1600" b="1" dirty="0" smtClean="0"/>
              <a:t>Биохимические</a:t>
            </a:r>
          </a:p>
          <a:p>
            <a:pPr algn="ctr"/>
            <a:r>
              <a:rPr lang="ru-RU" sz="1600" b="1" dirty="0" err="1" smtClean="0"/>
              <a:t>Бактериоло</a:t>
            </a:r>
            <a:r>
              <a:rPr lang="ru-RU" sz="1600" b="1" dirty="0" smtClean="0"/>
              <a:t>-</a:t>
            </a:r>
          </a:p>
          <a:p>
            <a:pPr algn="ctr"/>
            <a:r>
              <a:rPr lang="ru-RU" sz="1600" b="1" dirty="0" err="1"/>
              <a:t>г</a:t>
            </a:r>
            <a:r>
              <a:rPr lang="ru-RU" sz="1600" b="1" dirty="0" err="1" smtClean="0"/>
              <a:t>ические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ХТИ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7471" y="2555421"/>
            <a:ext cx="161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Флюорография</a:t>
            </a:r>
          </a:p>
          <a:p>
            <a:r>
              <a:rPr lang="ru-RU" sz="1600" b="1" dirty="0" smtClean="0"/>
              <a:t>Маммография</a:t>
            </a:r>
            <a:endParaRPr lang="ru-RU" sz="16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069072" y="2094863"/>
            <a:ext cx="484632" cy="2302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82" y="2008414"/>
            <a:ext cx="549275" cy="4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18" y="1581505"/>
            <a:ext cx="5492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36" y="1983014"/>
            <a:ext cx="549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58" y="1838651"/>
            <a:ext cx="549275" cy="51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28625" y="142852"/>
            <a:ext cx="8429625" cy="141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Эпикриз </a:t>
            </a:r>
            <a:br>
              <a:rPr lang="ru-RU" sz="23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3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наблюдения цехового врача в межкомиссионный период </a:t>
            </a:r>
            <a:r>
              <a:rPr lang="ru-RU" sz="2300" b="1" dirty="0" err="1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с___</a:t>
            </a:r>
            <a:r>
              <a:rPr lang="ru-RU" sz="23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300" b="1" dirty="0" err="1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по__</a:t>
            </a:r>
            <a:r>
              <a:rPr lang="ru-RU" sz="23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300" b="1" dirty="0" smtClean="0">
                <a:solidFill>
                  <a:srgbClr val="0061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300" b="1" dirty="0" smtClean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142984"/>
            <a:ext cx="8238744" cy="5087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Основной диагноз_________________________________________________________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Сопутствующие заболевания __________________________________________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Случаи и сроки ВН по основному заболеванию в межкомиссионный период _____________________________________________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Случаи и сроки ВН по сопутствующим  заболеваниям в межкомиссионный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период__________________________________________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Проведенные исследования в межкомиссионный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период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_________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Стационарное обследование в межкомиссионный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период________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Назначенная терапия___________________________________________________________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Оценка эффективности проводимой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терапии______________________________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Оценка приверженности работника к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лечению____________________________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Анализ показателей АД и ЧСС по данным базы данных АСПО за отчетный период________________________________________________________________ Отстранения на ПРМО за отчетный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период_________________________________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Дата____________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   ФИО     подпись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4188" y="5878513"/>
            <a:ext cx="2057400" cy="365125"/>
          </a:xfrm>
        </p:spPr>
        <p:txBody>
          <a:bodyPr/>
          <a:lstStyle/>
          <a:p>
            <a:pPr>
              <a:defRPr/>
            </a:pPr>
            <a:fld id="{DB3A0FAA-A9CC-4B14-8786-2F705E6ADC0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6799" y="142852"/>
            <a:ext cx="8230001" cy="1166682"/>
          </a:xfrm>
        </p:spPr>
        <p:txBody>
          <a:bodyPr>
            <a:normAutofit/>
          </a:bodyPr>
          <a:lstStyle/>
          <a:p>
            <a:pPr algn="ctr"/>
            <a:endParaRPr lang="ru-RU" sz="2300" b="1" dirty="0">
              <a:solidFill>
                <a:srgbClr val="0061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834188" y="5896801"/>
            <a:ext cx="2057400" cy="365125"/>
          </a:xfrm>
        </p:spPr>
        <p:txBody>
          <a:bodyPr/>
          <a:lstStyle/>
          <a:p>
            <a:pPr>
              <a:defRPr/>
            </a:pPr>
            <a:fld id="{DB3A0FAA-A9CC-4B14-8786-2F705E6ADC0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6333" y="2218267"/>
            <a:ext cx="393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b="1" dirty="0">
              <a:solidFill>
                <a:srgbClr val="FF0000"/>
              </a:solidFill>
            </a:endParaRPr>
          </a:p>
          <a:p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4" y="-11802"/>
            <a:ext cx="5331279" cy="2812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6" y="-11802"/>
            <a:ext cx="3837213" cy="4289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17" y="2661557"/>
            <a:ext cx="4487031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130550"/>
            <a:ext cx="26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rgbClr val="0070C0"/>
                </a:solidFill>
              </a:rPr>
              <a:t>1. Регистратура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ru-RU" sz="2800" b="1" dirty="0" smtClean="0">
                <a:solidFill>
                  <a:srgbClr val="0070C0"/>
                </a:solidFill>
              </a:rPr>
              <a:t>    ВЭК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43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D60093"/>
                </a:solidFill>
              </a:rPr>
              <a:t>1</a:t>
            </a:r>
            <a:endParaRPr lang="ru-RU" dirty="0">
              <a:solidFill>
                <a:srgbClr val="D6009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3550" y="21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45872"/>
            <a:ext cx="254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2. Картотека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6921" y="26615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4741333"/>
            <a:ext cx="252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3. Расписание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9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3A0FAA-A9CC-4B14-8786-2F705E6ADC0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20"/>
            <a:ext cx="4629150" cy="3722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1" y="1477736"/>
            <a:ext cx="4514849" cy="3477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8401" y="887968"/>
            <a:ext cx="348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Кабинет ЛОР-врача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3A0FAA-A9CC-4B14-8786-2F705E6ADC0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246"/>
            <a:ext cx="4727121" cy="3906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19" y="12245"/>
            <a:ext cx="4416881" cy="3906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2533" y="4155317"/>
            <a:ext cx="403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Кабинет офтальмолога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64" y="2881993"/>
            <a:ext cx="4009269" cy="2652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5415</TotalTime>
  <Words>630</Words>
  <Application>Microsoft Office PowerPoint</Application>
  <PresentationFormat>Экран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1_Тема Office</vt:lpstr>
      <vt:lpstr>2_Тема Office</vt:lpstr>
      <vt:lpstr>Слайд 1</vt:lpstr>
      <vt:lpstr>Слайд 2</vt:lpstr>
      <vt:lpstr>Функции Центра экспертизы профпригодности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Выводы 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РЖД-Медицина</dc:creator>
  <cp:lastModifiedBy>данил</cp:lastModifiedBy>
  <cp:revision>555</cp:revision>
  <dcterms:created xsi:type="dcterms:W3CDTF">2016-12-07T16:45:12Z</dcterms:created>
  <dcterms:modified xsi:type="dcterms:W3CDTF">2018-11-22T06:59:52Z</dcterms:modified>
</cp:coreProperties>
</file>