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73" r:id="rId5"/>
  </p:sldMasterIdLst>
  <p:notesMasterIdLst>
    <p:notesMasterId r:id="rId17"/>
  </p:notesMasterIdLst>
  <p:sldIdLst>
    <p:sldId id="285" r:id="rId6"/>
    <p:sldId id="274" r:id="rId7"/>
    <p:sldId id="294" r:id="rId8"/>
    <p:sldId id="270" r:id="rId9"/>
    <p:sldId id="260" r:id="rId10"/>
    <p:sldId id="288" r:id="rId11"/>
    <p:sldId id="295" r:id="rId12"/>
    <p:sldId id="289" r:id="rId13"/>
    <p:sldId id="265" r:id="rId14"/>
    <p:sldId id="290" r:id="rId15"/>
    <p:sldId id="293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pos="181">
          <p15:clr>
            <a:srgbClr val="A4A3A4"/>
          </p15:clr>
        </p15:guide>
        <p15:guide id="4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AF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50" autoAdjust="0"/>
  </p:normalViewPr>
  <p:slideViewPr>
    <p:cSldViewPr showGuides="1">
      <p:cViewPr>
        <p:scale>
          <a:sx n="75" d="100"/>
          <a:sy n="75" d="100"/>
        </p:scale>
        <p:origin x="-1181" y="-14"/>
      </p:cViewPr>
      <p:guideLst>
        <p:guide orient="horz" pos="799"/>
        <p:guide orient="horz" pos="3997"/>
        <p:guide pos="18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5020847750517"/>
          <c:y val="6.5177199378474035E-2"/>
          <c:w val="0.49419525675192716"/>
          <c:h val="0.79748707674521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осмотров в 2015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49-43F3-B78B-B0D74CACD7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осмотров в 2016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43049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49-43F3-B78B-B0D74CACD7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осмотров в 2017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49-43F3-B78B-B0D74CACD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37861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49-43F3-B78B-B0D74CACD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82078848"/>
        <c:axId val="182137984"/>
      </c:barChart>
      <c:catAx>
        <c:axId val="18207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37984"/>
        <c:crosses val="autoZero"/>
        <c:auto val="1"/>
        <c:lblAlgn val="ctr"/>
        <c:lblOffset val="100"/>
        <c:noMultiLvlLbl val="0"/>
      </c:catAx>
      <c:valAx>
        <c:axId val="182137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07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70761065384211"/>
          <c:y val="7.0287084086765858E-2"/>
          <c:w val="0.20065174404625011"/>
          <c:h val="0.54719125720315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5020847750517"/>
          <c:y val="6.5177199378474035E-2"/>
          <c:w val="0.49419525675192716"/>
          <c:h val="0.79748707674521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отстранены в 2015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3-42DC-8AB2-2B680549C1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отстранены в 2016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E3-42DC-8AB2-2B680549C1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отстранены в 2017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E3-42DC-8AB2-2B680549C1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E3-42DC-8AB2-2B680549C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82348416"/>
        <c:axId val="182784384"/>
      </c:barChart>
      <c:catAx>
        <c:axId val="18234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84384"/>
        <c:crosses val="autoZero"/>
        <c:auto val="1"/>
        <c:lblAlgn val="ctr"/>
        <c:lblOffset val="100"/>
        <c:noMultiLvlLbl val="0"/>
      </c:catAx>
      <c:valAx>
        <c:axId val="182784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34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37586813104379"/>
          <c:y val="4.4834779406831622E-2"/>
          <c:w val="0.23358450093015568"/>
          <c:h val="0.60731760527958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Лист6!$E$5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Лист6!$D$6:$D$8</c:f>
              <c:strCache>
                <c:ptCount val="3"/>
                <c:pt idx="0">
                  <c:v>ВСЕГО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Лист6!$E$6:$E$8</c:f>
              <c:numCache>
                <c:formatCode>General</c:formatCode>
                <c:ptCount val="3"/>
                <c:pt idx="0">
                  <c:v>76</c:v>
                </c:pt>
                <c:pt idx="1">
                  <c:v>69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31-49D8-A42D-B37CD73D17B2}"/>
            </c:ext>
          </c:extLst>
        </c:ser>
        <c:ser>
          <c:idx val="1"/>
          <c:order val="1"/>
          <c:tx>
            <c:strRef>
              <c:f>Лист6!$F$5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Лист6!$D$6:$D$8</c:f>
              <c:strCache>
                <c:ptCount val="3"/>
                <c:pt idx="0">
                  <c:v>ВСЕГО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Лист6!$F$6:$F$8</c:f>
              <c:numCache>
                <c:formatCode>General</c:formatCode>
                <c:ptCount val="3"/>
                <c:pt idx="0">
                  <c:v>176</c:v>
                </c:pt>
                <c:pt idx="1">
                  <c:v>150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31-49D8-A42D-B37CD73D17B2}"/>
            </c:ext>
          </c:extLst>
        </c:ser>
        <c:ser>
          <c:idx val="2"/>
          <c:order val="2"/>
          <c:tx>
            <c:strRef>
              <c:f>Лист6!$G$5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Лист6!$D$6:$D$8</c:f>
              <c:strCache>
                <c:ptCount val="3"/>
                <c:pt idx="0">
                  <c:v>ВСЕГО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Лист6!$G$6:$G$8</c:f>
              <c:numCache>
                <c:formatCode>General</c:formatCode>
                <c:ptCount val="3"/>
                <c:pt idx="0">
                  <c:v>155</c:v>
                </c:pt>
                <c:pt idx="1">
                  <c:v>145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31-49D8-A42D-B37CD73D17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3175424"/>
        <c:axId val="183193600"/>
      </c:barChart>
      <c:catAx>
        <c:axId val="18317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193600"/>
        <c:crosses val="autoZero"/>
        <c:auto val="1"/>
        <c:lblAlgn val="ctr"/>
        <c:lblOffset val="100"/>
        <c:noMultiLvlLbl val="0"/>
      </c:catAx>
      <c:valAx>
        <c:axId val="18319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17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507436570428"/>
          <c:y val="5.1400554097404488E-2"/>
          <c:w val="0.78641579177602805"/>
          <c:h val="0.6944150086282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Лист4!$E$6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Лист4!$D$7:$D$10</c:f>
              <c:strCache>
                <c:ptCount val="4"/>
                <c:pt idx="0">
                  <c:v>Всего заболеваний</c:v>
                </c:pt>
                <c:pt idx="1">
                  <c:v>из них у женщин</c:v>
                </c:pt>
                <c:pt idx="2">
                  <c:v>Впервые в жизни</c:v>
                </c:pt>
                <c:pt idx="3">
                  <c:v>из них у женщин</c:v>
                </c:pt>
              </c:strCache>
            </c:strRef>
          </c:cat>
          <c:val>
            <c:numRef>
              <c:f>Лист4!$E$7:$E$10</c:f>
              <c:numCache>
                <c:formatCode>General</c:formatCode>
                <c:ptCount val="4"/>
                <c:pt idx="0">
                  <c:v>455</c:v>
                </c:pt>
                <c:pt idx="1">
                  <c:v>66</c:v>
                </c:pt>
                <c:pt idx="2">
                  <c:v>44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F-46BB-A6BD-CB4B5CC46522}"/>
            </c:ext>
          </c:extLst>
        </c:ser>
        <c:ser>
          <c:idx val="1"/>
          <c:order val="1"/>
          <c:tx>
            <c:strRef>
              <c:f>Лист4!$F$6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Лист4!$D$7:$D$10</c:f>
              <c:strCache>
                <c:ptCount val="4"/>
                <c:pt idx="0">
                  <c:v>Всего заболеваний</c:v>
                </c:pt>
                <c:pt idx="1">
                  <c:v>из них у женщин</c:v>
                </c:pt>
                <c:pt idx="2">
                  <c:v>Впервые в жизни</c:v>
                </c:pt>
                <c:pt idx="3">
                  <c:v>из них у женщин</c:v>
                </c:pt>
              </c:strCache>
            </c:strRef>
          </c:cat>
          <c:val>
            <c:numRef>
              <c:f>Лист4!$F$7:$F$10</c:f>
              <c:numCache>
                <c:formatCode>General</c:formatCode>
                <c:ptCount val="4"/>
                <c:pt idx="0">
                  <c:v>1665</c:v>
                </c:pt>
                <c:pt idx="1">
                  <c:v>428</c:v>
                </c:pt>
                <c:pt idx="2">
                  <c:v>180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CF-46BB-A6BD-CB4B5CC46522}"/>
            </c:ext>
          </c:extLst>
        </c:ser>
        <c:ser>
          <c:idx val="2"/>
          <c:order val="2"/>
          <c:tx>
            <c:strRef>
              <c:f>Лист4!$G$6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Лист4!$D$7:$D$10</c:f>
              <c:strCache>
                <c:ptCount val="4"/>
                <c:pt idx="0">
                  <c:v>Всего заболеваний</c:v>
                </c:pt>
                <c:pt idx="1">
                  <c:v>из них у женщин</c:v>
                </c:pt>
                <c:pt idx="2">
                  <c:v>Впервые в жизни</c:v>
                </c:pt>
                <c:pt idx="3">
                  <c:v>из них у женщин</c:v>
                </c:pt>
              </c:strCache>
            </c:strRef>
          </c:cat>
          <c:val>
            <c:numRef>
              <c:f>Лист4!$G$7:$G$10</c:f>
              <c:numCache>
                <c:formatCode>General</c:formatCode>
                <c:ptCount val="4"/>
                <c:pt idx="0">
                  <c:v>1391</c:v>
                </c:pt>
                <c:pt idx="1">
                  <c:v>286</c:v>
                </c:pt>
                <c:pt idx="2">
                  <c:v>10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CF-46BB-A6BD-CB4B5CC465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3407360"/>
        <c:axId val="183408896"/>
      </c:barChart>
      <c:catAx>
        <c:axId val="18340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408896"/>
        <c:crosses val="autoZero"/>
        <c:auto val="1"/>
        <c:lblAlgn val="ctr"/>
        <c:lblOffset val="100"/>
        <c:noMultiLvlLbl val="0"/>
      </c:catAx>
      <c:valAx>
        <c:axId val="18340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3407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33623010605703"/>
          <c:y val="8.5162719363684136E-2"/>
          <c:w val="0.14866898083498958"/>
          <c:h val="0.220339326388074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2723-20FF-47F0-9B98-7ACF4CCB137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A52C-659C-49AA-A8ED-4BB0D4C61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Укажите численность работников ПО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EA52C-659C-49AA-A8ED-4BB0D4C610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9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Укажите статистику за</a:t>
            </a:r>
            <a:r>
              <a:rPr lang="ru-RU" baseline="0" dirty="0" smtClean="0"/>
              <a:t> прошлый год (можно + за 9 </a:t>
            </a:r>
            <a:r>
              <a:rPr lang="ru-RU" baseline="0" dirty="0" err="1" smtClean="0"/>
              <a:t>мес</a:t>
            </a:r>
            <a:r>
              <a:rPr lang="ru-RU" baseline="0" dirty="0" smtClean="0"/>
              <a:t> этого года) – в скольких ПО </a:t>
            </a:r>
            <a:r>
              <a:rPr lang="ru-RU" baseline="0" dirty="0" err="1" smtClean="0"/>
              <a:t>проведенаы</a:t>
            </a:r>
            <a:r>
              <a:rPr lang="ru-RU" baseline="0" dirty="0" smtClean="0"/>
              <a:t> медосмотры в передвижной клинике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EA52C-659C-49AA-A8ED-4BB0D4C610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1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Укажите – с какой патологией выявляются на АСПО (гипертония,</a:t>
            </a:r>
            <a:r>
              <a:rPr lang="ru-RU" baseline="0" dirty="0" smtClean="0"/>
              <a:t> аритмия и т.д.) и вывод: выявление отклонений в состоянии здоровья позволяет спасти жизнь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EA52C-659C-49AA-A8ED-4BB0D4C610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9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37FF-E29E-495B-B817-F954AB4E37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1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0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6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3C3C3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26" name="TradeSecret" hidden="1"/>
          <p:cNvSpPr txBox="1"/>
          <p:nvPr/>
        </p:nvSpPr>
        <p:spPr>
          <a:xfrm>
            <a:off x="6899887" y="175973"/>
            <a:ext cx="1575816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Коммерческая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6967245" y="175973"/>
            <a:ext cx="1441100" cy="2585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ru-RU" sz="1200" b="1" dirty="0" smtClean="0">
                <a:solidFill>
                  <a:srgbClr val="706F6F"/>
                </a:solidFill>
              </a:rPr>
              <a:t>Конфиденциально</a:t>
            </a:r>
            <a:endParaRPr lang="ru-RU" sz="1100" b="1" dirty="0" smtClean="0">
              <a:solidFill>
                <a:srgbClr val="706F6F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2" y="404664"/>
            <a:ext cx="2394886" cy="4662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smtClean="0">
                <a:solidFill>
                  <a:srgbClr val="706F6F"/>
                </a:solidFill>
              </a:rPr>
              <a:t>Публичное акционерное </a:t>
            </a:r>
            <a:r>
              <a:rPr lang="ru-RU" sz="900" dirty="0" smtClean="0">
                <a:solidFill>
                  <a:srgbClr val="706F6F"/>
                </a:solidFill>
              </a:rPr>
              <a:t>общество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«Газпром нефть», ул. Галерная, д. 5, лит. А,</a:t>
            </a:r>
            <a:br>
              <a:rPr lang="ru-RU" sz="900" dirty="0" smtClean="0">
                <a:solidFill>
                  <a:srgbClr val="706F6F"/>
                </a:solidFill>
              </a:rPr>
            </a:br>
            <a:r>
              <a:rPr lang="ru-RU" sz="900" dirty="0" smtClean="0">
                <a:solidFill>
                  <a:srgbClr val="706F6F"/>
                </a:solidFill>
              </a:rPr>
              <a:t>г. Санкт-Петербург, 190000</a:t>
            </a:r>
          </a:p>
        </p:txBody>
      </p:sp>
    </p:spTree>
    <p:extLst>
      <p:ext uri="{BB962C8B-B14F-4D97-AF65-F5344CB8AC3E}">
        <p14:creationId xmlns:p14="http://schemas.microsoft.com/office/powerpoint/2010/main" val="350616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2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843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265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5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805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24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8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8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6595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0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747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393447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8" y="4371456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393447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1" y="4371456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124122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8" y="1679949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124122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1" y="1679949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776413"/>
            <a:ext cx="4175125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776413"/>
            <a:ext cx="417671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4467950"/>
            <a:ext cx="4175125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4467950"/>
            <a:ext cx="417671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775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8" y="597823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597823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8" y="328498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328498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8" y="1254295"/>
            <a:ext cx="4175125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0" y="1254295"/>
            <a:ext cx="417671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8" y="3945802"/>
            <a:ext cx="4175125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0" y="3945802"/>
            <a:ext cx="417671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60907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175705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3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022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479384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808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412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964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4814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70422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3900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59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262608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2124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88640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4941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41223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8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6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1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9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 hidden="1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 hidden="1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 hidden="1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3" name="ContentsTitle3">
            <a:hlinkClick r:id="rId2" action="ppaction://hlinksldjump"/>
          </p:cNvPr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>
            <a:hlinkClick r:id="rId2" action="ppaction://hlinksldjump"/>
          </p:cNvPr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17" name="ContentsTitle4" hidden="1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 hidden="1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 hidden="1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4" name="ContentsTitle1">
            <a:hlinkClick r:id="rId3" action="ppaction://hlinksldjump"/>
          </p:cNvPr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 smtClean="0">
              <a:solidFill>
                <a:srgbClr val="3C3C3C"/>
              </a:solidFill>
            </a:endParaRPr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>
            <a:hlinkClick r:id="rId3" action="ppaction://hlinksldjump"/>
          </p:cNvPr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 hidden="1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 hidden="1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 hidden="1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" name="ContentsTitle2">
            <a:hlinkClick r:id="rId2" action="ppaction://hlinksldjump"/>
          </p:cNvPr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>
            <a:hlinkClick r:id="rId2" action="ppaction://hlinksldjump"/>
          </p:cNvPr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29" name="ContentsTitle7" hidden="1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 hidden="1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  <a:endParaRPr lang="ru-RU" dirty="0" smtClean="0">
              <a:solidFill>
                <a:srgbClr val="706F6F"/>
              </a:solidFill>
            </a:endParaRPr>
          </a:p>
        </p:txBody>
      </p:sp>
      <p:cxnSp>
        <p:nvCxnSpPr>
          <p:cNvPr id="32" name="line7" hidden="1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 hidden="1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 hidden="1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 hidden="1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 hidden="1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 hidden="1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 hidden="1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 hidden="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 hidden="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 hidden="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 hidden="1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 hidden="1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 hidden="1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 hidden="1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 hidden="1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 hidden="1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 hidden="1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 hidden="1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 hidden="1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 hidden="1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 hidden="1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 hidden="1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 hidden="1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</a:t>
            </a:r>
            <a:r>
              <a:rPr lang="ru-RU" sz="1600" dirty="0" smtClean="0">
                <a:solidFill>
                  <a:srgbClr val="3C3C3C"/>
                </a:solidFill>
              </a:rPr>
              <a:t>раздела</a:t>
            </a:r>
            <a:endParaRPr lang="ru-RU" sz="1600" dirty="0">
              <a:solidFill>
                <a:srgbClr val="3C3C3C"/>
              </a:solidFill>
            </a:endParaRPr>
          </a:p>
        </p:txBody>
      </p:sp>
      <p:cxnSp>
        <p:nvCxnSpPr>
          <p:cNvPr id="87" name="line10" hidden="1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 hidden="1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 smtClean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3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89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6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mtClean="0">
                <a:solidFill>
                  <a:srgbClr val="706F6F"/>
                </a:solidFill>
              </a:rPr>
              <a:t>9</a:t>
            </a:r>
            <a:endParaRPr lang="ru-RU" dirty="0" smtClean="0">
              <a:solidFill>
                <a:srgbClr val="706F6F"/>
              </a:solidFill>
            </a:endParaRPr>
          </a:p>
        </p:txBody>
      </p:sp>
      <p:sp>
        <p:nvSpPr>
          <p:cNvPr id="91" name="Number5" hidden="1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 hidden="1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 hidden="1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 hidden="1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 hidden="1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 hidden="1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 hidden="1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 hidden="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 hidden="1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 hidden="1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 hidden="1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 hidden="1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 smtClean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0219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7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1988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1908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4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7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329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0377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9378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12346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9901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3165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5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0063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8" y="1736725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8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500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644900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smtClean="0">
                <a:solidFill>
                  <a:srgbClr val="706F6F"/>
                </a:solidFill>
              </a:rPr>
              <a:t>Gazprom 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05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9284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2497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7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7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5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5226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2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271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9700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2920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0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8323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1880348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13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68412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2924930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smtClean="0">
                <a:solidFill>
                  <a:srgbClr val="706F6F"/>
                </a:solidFill>
              </a:rPr>
              <a:t>Gazprom 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3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1717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</p:txBody>
      </p:sp>
    </p:spTree>
    <p:extLst>
      <p:ext uri="{BB962C8B-B14F-4D97-AF65-F5344CB8AC3E}">
        <p14:creationId xmlns:p14="http://schemas.microsoft.com/office/powerpoint/2010/main" val="4070971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5820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возврата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и 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Shift+Tab.</a:t>
            </a:r>
            <a:endParaRPr lang="ru-RU" sz="120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smtClean="0">
                <a:solidFill>
                  <a:srgbClr val="0070BA"/>
                </a:solidFill>
              </a:rPr>
              <a:t>Первый </a:t>
            </a:r>
            <a:r>
              <a:rPr lang="ru-RU" sz="1200" b="1" dirty="0" smtClean="0">
                <a:solidFill>
                  <a:srgbClr val="0070BA"/>
                </a:solidFill>
              </a:rPr>
              <a:t>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9682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61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C8E1E8-8A33-4A1C-A768-14F6754031C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9EE0E-57E2-4EEB-A606-8530A738E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37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469994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0" y="-25399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0" rIns="91422" bIns="45712" rtlCol="0" anchor="t"/>
          <a:lstStyle/>
          <a:p>
            <a:pPr marL="0" marR="0" lvl="0" indent="0" algn="l" defTabSz="914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91423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0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0" rIns="91422" bIns="45712" rtlCol="0" anchor="b"/>
          <a:lstStyle/>
          <a:p>
            <a:pPr marL="0" marR="0" lvl="0" indent="0" algn="l" defTabSz="914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2248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04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757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7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405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Располагайте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объекты в рамках модульной сетки,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заданной направляющими. 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отображения/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скрытия направляющих используйте Alt+F9.</a:t>
            </a:r>
          </a:p>
          <a:p>
            <a:pPr>
              <a:spcBef>
                <a:spcPts val="18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3C3C3C"/>
                </a:solidFill>
              </a:rPr>
              <a:t>уровней текста используйте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выделение+</a:t>
            </a:r>
            <a:r>
              <a:rPr lang="en-US" sz="1200" smtClean="0">
                <a:solidFill>
                  <a:srgbClr val="3C3C3C"/>
                </a:solidFill>
              </a:rPr>
              <a:t>Tab</a:t>
            </a:r>
            <a:r>
              <a:rPr lang="ru-RU" sz="120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Для возврата</a:t>
            </a:r>
            <a:br>
              <a:rPr lang="ru-RU" sz="1200" dirty="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на предыдущий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уровень выделите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ru-RU" sz="1200" smtClean="0">
                <a:solidFill>
                  <a:srgbClr val="3C3C3C"/>
                </a:solidFill>
              </a:rPr>
              <a:t>строку </a:t>
            </a:r>
            <a:r>
              <a:rPr lang="ru-RU" sz="1200" dirty="0" smtClean="0">
                <a:solidFill>
                  <a:srgbClr val="3C3C3C"/>
                </a:solidFill>
              </a:rPr>
              <a:t>и </a:t>
            </a:r>
            <a:r>
              <a:rPr lang="ru-RU" sz="1200" smtClean="0">
                <a:solidFill>
                  <a:srgbClr val="3C3C3C"/>
                </a:solidFill>
              </a:rPr>
              <a:t>нажмите </a:t>
            </a:r>
            <a:br>
              <a:rPr lang="ru-RU" sz="1200" smtClean="0">
                <a:solidFill>
                  <a:srgbClr val="3C3C3C"/>
                </a:solidFill>
              </a:rPr>
            </a:br>
            <a:r>
              <a:rPr lang="en-US" sz="1200" smtClean="0">
                <a:solidFill>
                  <a:srgbClr val="3C3C3C"/>
                </a:solidFill>
              </a:rPr>
              <a:t>Shift+Tab</a:t>
            </a:r>
            <a:r>
              <a:rPr lang="en-US" sz="1200" dirty="0" smtClean="0">
                <a:solidFill>
                  <a:srgbClr val="3C3C3C"/>
                </a:solidFill>
              </a:rPr>
              <a:t>.</a:t>
            </a:r>
            <a:endParaRPr lang="ru-RU" sz="1200" dirty="0" smtClean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055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16661988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 smtClean="0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sz="1000" smtClean="0">
                <a:solidFill>
                  <a:srgbClr val="706F6F"/>
                </a:solidFill>
              </a:rPr>
              <a:t>Газпром нефть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smtClean="0">
                <a:solidFill>
                  <a:srgbClr val="706F6F"/>
                </a:solidFill>
              </a:rPr>
              <a:t>Gazprom 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 smtClean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6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  <p:sldLayoutId id="2147483771" r:id="rId52"/>
    <p:sldLayoutId id="2147483772" r:id="rId53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gi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391980" y="4055058"/>
            <a:ext cx="4464683" cy="1801900"/>
          </a:xfrm>
        </p:spPr>
        <p:txBody>
          <a:bodyPr/>
          <a:lstStyle/>
          <a:p>
            <a:r>
              <a:rPr lang="ru-RU" sz="1200" dirty="0"/>
              <a:t>Комплексный подход к проведению </a:t>
            </a:r>
            <a:r>
              <a:rPr lang="ru-RU" sz="1200" dirty="0" smtClean="0"/>
              <a:t>медицинских осмотров работников — как </a:t>
            </a:r>
            <a:r>
              <a:rPr lang="ru-RU" sz="1200" dirty="0"/>
              <a:t>фактор снижения </a:t>
            </a:r>
            <a:r>
              <a:rPr lang="ru-RU" sz="1200" dirty="0" smtClean="0"/>
              <a:t>заболеваемости на объектах ООО </a:t>
            </a:r>
            <a:r>
              <a:rPr lang="ru-RU" sz="1200" dirty="0"/>
              <a:t>«Газпромнефть-Хантос»</a:t>
            </a:r>
          </a:p>
        </p:txBody>
      </p:sp>
      <p:sp>
        <p:nvSpPr>
          <p:cNvPr id="3" name="Date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87338" y="6129705"/>
            <a:ext cx="3924612" cy="180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26.03.2018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hor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smtClean="0"/>
              <a:t>Зацепилов О.Д.</a:t>
            </a:r>
            <a:endParaRPr lang="ru-RU" dirty="0"/>
          </a:p>
        </p:txBody>
      </p:sp>
      <p:sp>
        <p:nvSpPr>
          <p:cNvPr id="5" name="Unit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/>
              <a:t>Управление производственной безопасности</a:t>
            </a:r>
            <a:endParaRPr lang="ru-RU" dirty="0"/>
          </a:p>
        </p:txBody>
      </p:sp>
      <p:sp>
        <p:nvSpPr>
          <p:cNvPr id="6" name="Enterprise"/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ru-RU" dirty="0" smtClean="0"/>
              <a:t>ООО «Газпромнефть-Хантос»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7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004077"/>
                </a:solidFill>
              </a:rPr>
              <a:t>Предложения </a:t>
            </a:r>
            <a:r>
              <a:rPr lang="ru-RU" sz="1600" b="1" dirty="0" smtClean="0">
                <a:solidFill>
                  <a:srgbClr val="004077"/>
                </a:solidFill>
              </a:rPr>
              <a:t>ПАО </a:t>
            </a:r>
            <a:r>
              <a:rPr lang="ru-RU" sz="1600" b="1" dirty="0">
                <a:solidFill>
                  <a:srgbClr val="004077"/>
                </a:solidFill>
              </a:rPr>
              <a:t>«Газпром-нефть» по изменению нормативных документов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0" lvl="0" indent="-180000">
              <a:spcBef>
                <a:spcPts val="0"/>
              </a:spcBef>
              <a:buClr>
                <a:srgbClr val="0070BA"/>
              </a:buClr>
              <a:buSzTx/>
              <a:buFont typeface="+mj-lt"/>
              <a:buAutoNum type="arabicPeriod"/>
            </a:pPr>
            <a:r>
              <a:rPr lang="ru-RU" sz="1200" u="sng" dirty="0">
                <a:cs typeface="Times New Roman" panose="02020603050405020304" pitchFamily="18" charset="0"/>
              </a:rPr>
              <a:t>Формализовать в новом Приказе по ПМО:</a:t>
            </a:r>
          </a:p>
          <a:p>
            <a:pPr marL="288000" lvl="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cs typeface="Times New Roman" panose="02020603050405020304" pitchFamily="18" charset="0"/>
              </a:rPr>
              <a:t>необходимость оформления договорных отношений между Работодателем и ЛПУ;</a:t>
            </a:r>
          </a:p>
          <a:p>
            <a:pPr marL="288000" lvl="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cs typeface="Times New Roman" panose="02020603050405020304" pitchFamily="18" charset="0"/>
              </a:rPr>
              <a:t>ответственность ЛПУ за качество экспертизы профпригодности (вплоть до лишения лицензии)</a:t>
            </a:r>
            <a:r>
              <a:rPr lang="ru-RU" sz="1100" dirty="0"/>
              <a:t> — контроль региональными ЦПП;</a:t>
            </a:r>
          </a:p>
          <a:p>
            <a:pPr marL="288000" lvl="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cs typeface="Times New Roman" panose="02020603050405020304" pitchFamily="18" charset="0"/>
              </a:rPr>
              <a:t>обязательное выполнение </a:t>
            </a:r>
            <a:r>
              <a:rPr lang="ru-RU" sz="1100" dirty="0" err="1">
                <a:cs typeface="Times New Roman" panose="02020603050405020304" pitchFamily="18" charset="0"/>
              </a:rPr>
              <a:t>нарко</a:t>
            </a:r>
            <a:r>
              <a:rPr lang="ru-RU" sz="1100" dirty="0">
                <a:cs typeface="Times New Roman" panose="02020603050405020304" pitchFamily="18" charset="0"/>
              </a:rPr>
              <a:t>-теста по видам работ в соответствие с Постановлением Правительства РФ от 18 мая 2011 г. № 394;</a:t>
            </a:r>
            <a:endParaRPr lang="ru-RU" sz="1100" dirty="0">
              <a:ea typeface="ＭＳ Ｐゴシック" pitchFamily="-112" charset="-128"/>
            </a:endParaRPr>
          </a:p>
          <a:p>
            <a:pPr marL="288000" lvl="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 smtClean="0"/>
              <a:t>возможность </a:t>
            </a:r>
            <a:r>
              <a:rPr lang="ru-RU" sz="1100" dirty="0"/>
              <a:t>направления работника на внеочередной осмотр работодателем по достаточным </a:t>
            </a:r>
            <a:r>
              <a:rPr lang="ru-RU" sz="1100" dirty="0" smtClean="0"/>
              <a:t>основаниям;</a:t>
            </a:r>
            <a:endParaRPr lang="ru-RU" sz="1100" dirty="0"/>
          </a:p>
          <a:p>
            <a:pPr marL="288000" lvl="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 smtClean="0"/>
              <a:t>распространение практики выполнения ПМО на сертифицированных мобильных комплексах.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sz="1100" dirty="0"/>
          </a:p>
          <a:p>
            <a:pPr marL="180000" lvl="0" indent="-180000">
              <a:spcBef>
                <a:spcPts val="0"/>
              </a:spcBef>
              <a:buClr>
                <a:srgbClr val="0070BA"/>
              </a:buClr>
              <a:buSzTx/>
              <a:buFont typeface="+mj-lt"/>
              <a:buAutoNum type="arabicPeriod" startAt="2"/>
            </a:pPr>
            <a:r>
              <a:rPr lang="ru-RU" sz="1200" u="sng" dirty="0"/>
              <a:t>Актуализировать устаревшее, но продолжающее действовать </a:t>
            </a:r>
            <a:r>
              <a:rPr lang="ru-RU" sz="1200" dirty="0"/>
              <a:t>- </a:t>
            </a:r>
            <a:r>
              <a:rPr lang="ru-RU" sz="1200" dirty="0" smtClean="0"/>
              <a:t>Постановление </a:t>
            </a:r>
            <a:r>
              <a:rPr lang="ru-RU" sz="1200" dirty="0"/>
              <a:t>Госкомтруда СССР, Секретариата ВЦСПС,  Минздрава СССР от 31.12.1987 N 794/33-82 «Об утверждении Основных положений </a:t>
            </a:r>
            <a:br>
              <a:rPr lang="ru-RU" sz="1200" dirty="0"/>
            </a:br>
            <a:r>
              <a:rPr lang="ru-RU" sz="1200" dirty="0"/>
              <a:t>о вахтовом методе организации работ»</a:t>
            </a:r>
          </a:p>
          <a:p>
            <a:pPr marL="288000" lvl="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 smtClean="0"/>
              <a:t>определить </a:t>
            </a:r>
            <a:r>
              <a:rPr lang="ru-RU" sz="1100" dirty="0"/>
              <a:t>порядок </a:t>
            </a:r>
            <a:r>
              <a:rPr lang="ru-RU" sz="1100" dirty="0" smtClean="0"/>
              <a:t>медицинского осмотра при заезде на вахту (минимально </a:t>
            </a:r>
            <a:r>
              <a:rPr lang="ru-RU" sz="1100" dirty="0"/>
              <a:t>в объеме </a:t>
            </a:r>
            <a:r>
              <a:rPr lang="ru-RU" sz="1100" dirty="0" err="1"/>
              <a:t>предсменного</a:t>
            </a:r>
            <a:r>
              <a:rPr lang="ru-RU" sz="1100" dirty="0"/>
              <a:t>);</a:t>
            </a:r>
          </a:p>
          <a:p>
            <a:pPr marL="28800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/>
              <a:t>определить порядок допуска по состоянию здоровья на объекты с особенными условиями (климат, удаленность, </a:t>
            </a:r>
            <a:r>
              <a:rPr lang="ru-RU" sz="1100" dirty="0" err="1"/>
              <a:t>эпид.обстановка</a:t>
            </a:r>
            <a:r>
              <a:rPr lang="ru-RU" sz="1100" dirty="0"/>
              <a:t>, питание и т. д.);</a:t>
            </a:r>
          </a:p>
          <a:p>
            <a:pPr marL="288000" lvl="0" indent="-108000">
              <a:spcBef>
                <a:spcPts val="600"/>
              </a:spcBef>
              <a:buClr>
                <a:srgbClr val="0070BA"/>
              </a:buClr>
              <a:buSzTx/>
              <a:buFont typeface="Arial" panose="020B0604020202020204" pitchFamily="34" charset="0"/>
              <a:buChar char="•"/>
            </a:pPr>
            <a:r>
              <a:rPr lang="ru-RU" sz="1100" dirty="0" smtClean="0"/>
              <a:t>определить </a:t>
            </a:r>
            <a:r>
              <a:rPr lang="ru-RU" sz="1100" dirty="0"/>
              <a:t>порядок действий при эвакуации иногороднего работника (</a:t>
            </a:r>
            <a:r>
              <a:rPr lang="ru-RU" sz="1100" dirty="0" err="1"/>
              <a:t>вахтовика</a:t>
            </a:r>
            <a:r>
              <a:rPr lang="ru-RU" sz="1100" dirty="0"/>
              <a:t>) в региональные клиники (госпитализация, направление на амбулаторный прием по месту жительства</a:t>
            </a:r>
            <a:r>
              <a:rPr lang="ru-RU" sz="1100" dirty="0" smtClean="0"/>
              <a:t>).</a:t>
            </a:r>
            <a:endParaRPr lang="ru-RU" sz="1100" dirty="0"/>
          </a:p>
          <a:p>
            <a:pPr marL="171450" lvl="0" indent="-171450">
              <a:spcBef>
                <a:spcPts val="0"/>
              </a:spcBef>
              <a:buClrTx/>
              <a:buSzTx/>
              <a:buFontTx/>
              <a:buChar char="-"/>
            </a:pPr>
            <a:endParaRPr lang="ru-RU" sz="1000" dirty="0"/>
          </a:p>
          <a:p>
            <a:pPr marL="180000" lvl="0" indent="-180000">
              <a:spcBef>
                <a:spcPts val="0"/>
              </a:spcBef>
              <a:buClr>
                <a:srgbClr val="0070BA"/>
              </a:buClr>
              <a:buSzTx/>
              <a:buFont typeface="+mj-lt"/>
              <a:buAutoNum type="arabicPeriod" startAt="3"/>
            </a:pPr>
            <a:r>
              <a:rPr lang="ru-RU" sz="1200" u="sng" dirty="0"/>
              <a:t>Формализовать выполнение дистанционных </a:t>
            </a:r>
            <a:r>
              <a:rPr lang="ru-RU" sz="1200" u="sng" dirty="0" err="1"/>
              <a:t>предсменных</a:t>
            </a:r>
            <a:r>
              <a:rPr lang="ru-RU" sz="1200" u="sng" dirty="0"/>
              <a:t>/</a:t>
            </a:r>
            <a:r>
              <a:rPr lang="ru-RU" sz="1200" u="sng" dirty="0" err="1"/>
              <a:t>предрейсовых</a:t>
            </a:r>
            <a:r>
              <a:rPr lang="ru-RU" sz="1200" u="sng" dirty="0"/>
              <a:t> и </a:t>
            </a:r>
            <a:r>
              <a:rPr lang="ru-RU" sz="1200" u="sng" dirty="0" err="1"/>
              <a:t>послесменных</a:t>
            </a:r>
            <a:r>
              <a:rPr lang="ru-RU" sz="1200" u="sng" dirty="0"/>
              <a:t> / </a:t>
            </a:r>
            <a:r>
              <a:rPr lang="ru-RU" sz="1200" u="sng" dirty="0" err="1"/>
              <a:t>послерейсовых</a:t>
            </a:r>
            <a:r>
              <a:rPr lang="ru-RU" sz="1200" u="sng" dirty="0"/>
              <a:t> </a:t>
            </a:r>
            <a:r>
              <a:rPr lang="ru-RU" sz="1200" u="sng" dirty="0" smtClean="0"/>
              <a:t>медицинских осмотров</a:t>
            </a:r>
            <a:endParaRPr lang="ru-RU" sz="1200" u="sng" dirty="0"/>
          </a:p>
          <a:p>
            <a:pPr marL="180000" lvl="0" indent="-180000">
              <a:spcBef>
                <a:spcPts val="0"/>
              </a:spcBef>
              <a:buClr>
                <a:srgbClr val="0070BA"/>
              </a:buClr>
              <a:buSzTx/>
              <a:buFont typeface="+mj-lt"/>
              <a:buAutoNum type="arabicPeriod" startAt="3"/>
            </a:pPr>
            <a:endParaRPr lang="ru-RU" sz="1200" dirty="0"/>
          </a:p>
          <a:p>
            <a:pPr marL="180000" lvl="0" indent="-180000">
              <a:spcBef>
                <a:spcPts val="0"/>
              </a:spcBef>
              <a:buClr>
                <a:srgbClr val="0070BA"/>
              </a:buClr>
              <a:buSzTx/>
              <a:buFont typeface="+mj-lt"/>
              <a:buAutoNum type="arabicPeriod" startAt="3"/>
            </a:pPr>
            <a:r>
              <a:rPr lang="ru-RU" sz="1200" u="sng" dirty="0"/>
              <a:t>Разработать методические рекомендации по организации </a:t>
            </a:r>
            <a:r>
              <a:rPr lang="ru-RU" sz="1200" u="sng" dirty="0" err="1"/>
              <a:t>предсменного</a:t>
            </a:r>
            <a:r>
              <a:rPr lang="ru-RU" sz="1200" u="sng" dirty="0"/>
              <a:t> / </a:t>
            </a:r>
            <a:r>
              <a:rPr lang="ru-RU" sz="1200" u="sng" dirty="0" err="1"/>
              <a:t>послесменного</a:t>
            </a:r>
            <a:r>
              <a:rPr lang="ru-RU" sz="1200" u="sng" dirty="0"/>
              <a:t> </a:t>
            </a:r>
            <a:r>
              <a:rPr lang="ru-RU" sz="1200" u="sng" dirty="0" smtClean="0"/>
              <a:t>медицинского осмотра </a:t>
            </a:r>
            <a:r>
              <a:rPr lang="ru-RU" sz="1200" dirty="0"/>
              <a:t>(группа риска, профессии, виды работ и т. 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5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Спасибо за </a:t>
            </a:r>
            <a:r>
              <a:rPr lang="ru-RU" sz="3200" b="1" dirty="0" smtClean="0">
                <a:solidFill>
                  <a:srgbClr val="0070C0"/>
                </a:solidFill>
              </a:rPr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8"/>
          <p:cNvSpPr/>
          <p:nvPr/>
        </p:nvSpPr>
        <p:spPr>
          <a:xfrm>
            <a:off x="546350" y="6897530"/>
            <a:ext cx="0" cy="506730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476"/>
                </a:lnTo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 txBox="1">
            <a:spLocks/>
          </p:cNvSpPr>
          <p:nvPr/>
        </p:nvSpPr>
        <p:spPr>
          <a:xfrm>
            <a:off x="9431679" y="6993208"/>
            <a:ext cx="34861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2380"/>
              </a:lnSpc>
            </a:pPr>
            <a:fld id="{81D60167-4931-47E6-BA6A-407CBD079E47}" type="slidenum">
              <a:rPr lang="ru-RU" smtClean="0"/>
              <a:pPr marL="25400">
                <a:lnSpc>
                  <a:spcPts val="2380"/>
                </a:lnSpc>
              </a:pPr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7338" y="460439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Организация медицинской помощи на  </a:t>
            </a:r>
            <a:r>
              <a:rPr lang="ru-RU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объектах ООО «</a:t>
            </a:r>
            <a:r>
              <a:rPr lang="ru-RU" sz="1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Газпромнефть-Хантос»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323" y="5265204"/>
            <a:ext cx="869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200" b="1" dirty="0"/>
              <a:t>На </a:t>
            </a:r>
            <a:r>
              <a:rPr lang="ru-RU" sz="1200" b="1" dirty="0" smtClean="0"/>
              <a:t>всех месторождениях ООО </a:t>
            </a:r>
            <a:r>
              <a:rPr lang="ru-RU" sz="1200" b="1" dirty="0"/>
              <a:t>«Газпромнефть-Хантос</a:t>
            </a:r>
            <a:r>
              <a:rPr lang="ru-RU" sz="1200" b="1" dirty="0" smtClean="0"/>
              <a:t>» организована работа фельдшерских пунктов, для оказания первой помощи работникам Общества и подрядных </a:t>
            </a:r>
            <a:r>
              <a:rPr lang="ru-RU" sz="1200" b="1" dirty="0"/>
              <a:t>организаций, </a:t>
            </a:r>
            <a:r>
              <a:rPr lang="ru-RU" sz="1200" b="1" dirty="0" smtClean="0"/>
              <a:t>проведения </a:t>
            </a:r>
            <a:r>
              <a:rPr lang="ru-RU" sz="1200" b="1" dirty="0"/>
              <a:t>санитарно-профилактических мероприятий, вакцинации. </a:t>
            </a:r>
            <a:endParaRPr lang="ru-RU" sz="1200" b="1" dirty="0" smtClean="0"/>
          </a:p>
          <a:p>
            <a:pPr lvl="0" algn="just">
              <a:spcBef>
                <a:spcPct val="0"/>
              </a:spcBef>
            </a:pPr>
            <a:r>
              <a:rPr lang="ru-RU" sz="1200" b="1" dirty="0" smtClean="0"/>
              <a:t>Всего функционирует 10 </a:t>
            </a:r>
            <a:r>
              <a:rPr lang="ru-RU" sz="1200" b="1" dirty="0"/>
              <a:t>фельдшерских </a:t>
            </a:r>
            <a:r>
              <a:rPr lang="ru-RU" sz="1200" b="1" dirty="0" smtClean="0"/>
              <a:t>пунктов, обслуживаемых единым </a:t>
            </a:r>
            <a:r>
              <a:rPr lang="ru-RU" sz="1200" b="1" dirty="0" err="1" smtClean="0"/>
              <a:t>медпровайдером</a:t>
            </a:r>
            <a:r>
              <a:rPr lang="ru-RU" sz="1200" b="1" dirty="0" smtClean="0"/>
              <a:t>.</a:t>
            </a:r>
          </a:p>
          <a:p>
            <a:pPr lvl="0" algn="just">
              <a:spcBef>
                <a:spcPct val="0"/>
              </a:spcBef>
            </a:pPr>
            <a:r>
              <a:rPr lang="ru-RU" sz="1200" b="1" dirty="0" smtClean="0"/>
              <a:t>В </a:t>
            </a:r>
            <a:r>
              <a:rPr lang="ru-RU" sz="1200" b="1" dirty="0"/>
              <a:t>2017 </a:t>
            </a:r>
            <a:r>
              <a:rPr lang="ru-RU" sz="1200" b="1" dirty="0" smtClean="0"/>
              <a:t>году ООО «Газпромнефть-Хантос» </a:t>
            </a:r>
            <a:r>
              <a:rPr lang="ru-RU" sz="1200" b="1" dirty="0"/>
              <a:t>полностью </a:t>
            </a:r>
            <a:r>
              <a:rPr lang="ru-RU" sz="1200" b="1" dirty="0" smtClean="0"/>
              <a:t>обновил медицинское </a:t>
            </a:r>
            <a:r>
              <a:rPr lang="ru-RU" sz="1200" b="1" dirty="0"/>
              <a:t>оборудование для оказания экстренной медицинской </a:t>
            </a:r>
            <a:r>
              <a:rPr lang="ru-RU" sz="1200" b="1" dirty="0" smtClean="0"/>
              <a:t>(</a:t>
            </a:r>
            <a:r>
              <a:rPr lang="ru-RU" sz="1200" b="1" dirty="0"/>
              <a:t>аппараты ИВЛ, автоматические дефибрилляторы, аппараты </a:t>
            </a:r>
            <a:r>
              <a:rPr lang="ru-RU" sz="1200" b="1" dirty="0" smtClean="0"/>
              <a:t>ЭКГ, укладки). </a:t>
            </a:r>
            <a:endParaRPr lang="ru-RU" sz="1200" b="1" dirty="0"/>
          </a:p>
        </p:txBody>
      </p:sp>
      <p:pic>
        <p:nvPicPr>
          <p:cNvPr id="1027" name="Picture 3" descr="\\gazprom-neft.local\dfs\Газпром нефть\Папки пользователей\Личные папки\Zelenkina.LN\Desktop\производственный контроль\фото с телефона\Camera\20170821_152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88" b="866"/>
          <a:stretch/>
        </p:blipFill>
        <p:spPr bwMode="auto">
          <a:xfrm>
            <a:off x="6911959" y="1100046"/>
            <a:ext cx="1908513" cy="12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301323" y="5135530"/>
            <a:ext cx="8519149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16966" y="1078647"/>
            <a:ext cx="6137629" cy="3864112"/>
            <a:chOff x="301322" y="1054687"/>
            <a:chExt cx="6494195" cy="4233214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22" y="1054687"/>
              <a:ext cx="6494195" cy="41962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5452" y="1745242"/>
              <a:ext cx="246141" cy="246068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0803" y="2693562"/>
              <a:ext cx="246141" cy="24606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8522" y="3653305"/>
              <a:ext cx="246141" cy="246068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647" y="5041833"/>
              <a:ext cx="246141" cy="246068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0910" y="4795765"/>
              <a:ext cx="246141" cy="24606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2092" y="4511661"/>
              <a:ext cx="246141" cy="246068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5451" y="4199258"/>
              <a:ext cx="246141" cy="246068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2906" y="3795998"/>
              <a:ext cx="246141" cy="246068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9434" y="3407237"/>
              <a:ext cx="246141" cy="246068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205925" y="4461599"/>
              <a:ext cx="1323105" cy="703268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0468" y="1341455"/>
              <a:ext cx="246141" cy="24606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23390" y="1988840"/>
            <a:ext cx="1858179" cy="830997"/>
            <a:chOff x="6944291" y="2037308"/>
            <a:chExt cx="1858179" cy="83099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4291" y="2454721"/>
              <a:ext cx="246141" cy="246068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013356" y="2037308"/>
              <a:ext cx="1789114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900" dirty="0">
                  <a:solidFill>
                    <a:schemeClr val="accent3"/>
                  </a:solidFill>
                </a:rPr>
                <a:t>Кол-во </a:t>
              </a:r>
              <a:r>
                <a:rPr lang="ru-RU" sz="900" dirty="0" smtClean="0">
                  <a:solidFill>
                    <a:schemeClr val="accent3"/>
                  </a:solidFill>
                </a:rPr>
                <a:t>фельдшерских пунктов</a:t>
              </a:r>
              <a:br>
                <a:rPr lang="ru-RU" sz="900" dirty="0" smtClean="0">
                  <a:solidFill>
                    <a:schemeClr val="accent3"/>
                  </a:solidFill>
                </a:rPr>
              </a:br>
              <a:r>
                <a:rPr lang="ru-RU" sz="900" dirty="0" smtClean="0">
                  <a:solidFill>
                    <a:schemeClr val="accent3"/>
                  </a:solidFill>
                </a:rPr>
                <a:t>ООО </a:t>
              </a:r>
              <a:r>
                <a:rPr lang="ru-RU" sz="900" dirty="0">
                  <a:solidFill>
                    <a:schemeClr val="accent3"/>
                  </a:solidFill>
                </a:rPr>
                <a:t>«Газпромнефть-Хантос</a:t>
              </a:r>
              <a:r>
                <a:rPr lang="ru-RU" sz="900" dirty="0" smtClean="0">
                  <a:solidFill>
                    <a:schemeClr val="accent3"/>
                  </a:solidFill>
                </a:rPr>
                <a:t>»</a:t>
              </a:r>
            </a:p>
            <a:p>
              <a:r>
                <a:rPr lang="ru-RU" sz="3000" dirty="0" smtClean="0">
                  <a:solidFill>
                    <a:schemeClr val="accent3"/>
                  </a:solidFill>
                </a:rPr>
                <a:t>     </a:t>
              </a:r>
              <a:r>
                <a:rPr lang="ru-RU" sz="2600" dirty="0" smtClean="0">
                  <a:solidFill>
                    <a:schemeClr val="accent3"/>
                  </a:solidFill>
                </a:rPr>
                <a:t>10</a:t>
              </a:r>
              <a:endParaRPr lang="ru-RU" sz="1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9760" y="1061224"/>
            <a:ext cx="1884394" cy="934153"/>
            <a:chOff x="7121071" y="1191868"/>
            <a:chExt cx="1714655" cy="83099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1071" y="1545307"/>
              <a:ext cx="287172" cy="326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54624" y="1191868"/>
              <a:ext cx="1681102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900" dirty="0">
                  <a:solidFill>
                    <a:schemeClr val="accent3"/>
                  </a:solidFill>
                </a:rPr>
                <a:t>Кол-во сотрудников </a:t>
              </a:r>
              <a:r>
                <a:rPr lang="ru-RU" sz="900" dirty="0" smtClean="0">
                  <a:solidFill>
                    <a:schemeClr val="accent3"/>
                  </a:solidFill>
                </a:rPr>
                <a:t/>
              </a:r>
              <a:br>
                <a:rPr lang="ru-RU" sz="900" dirty="0" smtClean="0">
                  <a:solidFill>
                    <a:schemeClr val="accent3"/>
                  </a:solidFill>
                </a:rPr>
              </a:br>
              <a:r>
                <a:rPr lang="ru-RU" sz="900" dirty="0" smtClean="0">
                  <a:solidFill>
                    <a:schemeClr val="accent3"/>
                  </a:solidFill>
                </a:rPr>
                <a:t>ООО </a:t>
              </a:r>
              <a:r>
                <a:rPr lang="ru-RU" sz="900" dirty="0">
                  <a:solidFill>
                    <a:schemeClr val="accent3"/>
                  </a:solidFill>
                </a:rPr>
                <a:t>«Газпромнефть-Хантос</a:t>
              </a:r>
              <a:r>
                <a:rPr lang="ru-RU" sz="800" dirty="0" smtClean="0">
                  <a:solidFill>
                    <a:schemeClr val="accent3"/>
                  </a:solidFill>
                </a:rPr>
                <a:t>»</a:t>
              </a:r>
            </a:p>
            <a:p>
              <a:r>
                <a:rPr lang="ru-RU" sz="3000" dirty="0" smtClean="0">
                  <a:solidFill>
                    <a:schemeClr val="accent3"/>
                  </a:solidFill>
                </a:rPr>
                <a:t>    </a:t>
              </a:r>
              <a:r>
                <a:rPr lang="ru-RU" sz="2600" dirty="0" smtClean="0">
                  <a:solidFill>
                    <a:schemeClr val="accent3"/>
                  </a:solidFill>
                </a:rPr>
                <a:t>1 342</a:t>
              </a:r>
              <a:endParaRPr lang="ru-RU" sz="1000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5124" name="Picture 4" descr="http://marimed.ru/images/stories/virtuemart/product/12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59" y="2172812"/>
            <a:ext cx="1902782" cy="14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V:\For_ALL\УКК\2018_08_30 Фельдшерский_пункт\764A98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6498" r="15545"/>
          <a:stretch/>
        </p:blipFill>
        <p:spPr bwMode="auto">
          <a:xfrm>
            <a:off x="6909262" y="3450687"/>
            <a:ext cx="1902782" cy="16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296652"/>
            <a:ext cx="8560318" cy="610499"/>
          </a:xfrm>
        </p:spPr>
        <p:txBody>
          <a:bodyPr/>
          <a:lstStyle/>
          <a:p>
            <a:pPr lvl="0"/>
            <a:r>
              <a:rPr lang="ru-RU" sz="1600" b="1" dirty="0">
                <a:solidFill>
                  <a:srgbClr val="004077"/>
                </a:solidFill>
                <a:ea typeface="+mn-ea"/>
                <a:cs typeface="+mn-cs"/>
              </a:rPr>
              <a:t>Организация медицинской помощи на  объектах ООО «Газпромнефть-Хантос»</a:t>
            </a:r>
            <a:r>
              <a:rPr lang="ru-RU" sz="1600" b="1" dirty="0">
                <a:solidFill>
                  <a:srgbClr val="0070BA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srgbClr val="0070BA">
                    <a:lumMod val="75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59532" y="1196751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200" b="1" dirty="0" smtClean="0">
                <a:solidFill>
                  <a:srgbClr val="3C3C3C"/>
                </a:solidFill>
              </a:rPr>
              <a:t>С целью улучшения качества оказания медицинской помощи и контроля за состоянием здоровья работников подрядных организаций на Базе сервисных организаций Приобского месторождения ООО </a:t>
            </a:r>
            <a:r>
              <a:rPr lang="ru-RU" sz="1200" b="1" dirty="0">
                <a:solidFill>
                  <a:srgbClr val="3C3C3C"/>
                </a:solidFill>
              </a:rPr>
              <a:t>«Газпромнефть-Хантос» </a:t>
            </a:r>
            <a:r>
              <a:rPr lang="ru-RU" sz="1200" b="1" dirty="0" smtClean="0">
                <a:solidFill>
                  <a:srgbClr val="3C3C3C"/>
                </a:solidFill>
              </a:rPr>
              <a:t>организовал работу фельдшерского пункта.</a:t>
            </a:r>
          </a:p>
          <a:p>
            <a:pPr lvl="0" algn="just">
              <a:spcBef>
                <a:spcPct val="0"/>
              </a:spcBef>
            </a:pPr>
            <a:r>
              <a:rPr lang="ru-RU" sz="1200" b="1" dirty="0" smtClean="0">
                <a:solidFill>
                  <a:srgbClr val="3C3C3C"/>
                </a:solidFill>
              </a:rPr>
              <a:t>Закуплены 5 вагон-медпунктов</a:t>
            </a:r>
            <a:r>
              <a:rPr lang="ru-RU" sz="1200" b="1" dirty="0">
                <a:solidFill>
                  <a:srgbClr val="3C3C3C"/>
                </a:solidFill>
              </a:rPr>
              <a:t>, </a:t>
            </a:r>
            <a:r>
              <a:rPr lang="ru-RU" sz="1200" b="1" dirty="0" smtClean="0">
                <a:solidFill>
                  <a:srgbClr val="3C3C3C"/>
                </a:solidFill>
              </a:rPr>
              <a:t>оснащенных необходимым оборудованием для </a:t>
            </a:r>
            <a:r>
              <a:rPr lang="ru-RU" sz="1200" b="1" dirty="0">
                <a:solidFill>
                  <a:srgbClr val="3C3C3C"/>
                </a:solidFill>
              </a:rPr>
              <a:t>оказания экстренной медицинской </a:t>
            </a:r>
            <a:r>
              <a:rPr lang="ru-RU" sz="1200" b="1" dirty="0" smtClean="0">
                <a:solidFill>
                  <a:srgbClr val="3C3C3C"/>
                </a:solidFill>
              </a:rPr>
              <a:t>помощи в соответствии с Приказом </a:t>
            </a:r>
            <a:r>
              <a:rPr lang="ru-RU" sz="1200" b="1" dirty="0" err="1" smtClean="0">
                <a:solidFill>
                  <a:srgbClr val="3C3C3C"/>
                </a:solidFill>
              </a:rPr>
              <a:t>Минздравсоцразвития</a:t>
            </a:r>
            <a:r>
              <a:rPr lang="ru-RU" sz="1200" b="1" dirty="0" smtClean="0">
                <a:solidFill>
                  <a:srgbClr val="3C3C3C"/>
                </a:solidFill>
              </a:rPr>
              <a:t>  РФ от 15.05.2012  г. № 543н.</a:t>
            </a:r>
          </a:p>
          <a:p>
            <a:pPr lvl="0" algn="just">
              <a:spcBef>
                <a:spcPct val="0"/>
              </a:spcBef>
            </a:pPr>
            <a:r>
              <a:rPr lang="ru-RU" sz="1200" b="1" dirty="0" smtClean="0">
                <a:solidFill>
                  <a:srgbClr val="3C3C3C"/>
                </a:solidFill>
              </a:rPr>
              <a:t>Количество сотрудников подрядных организаций  </a:t>
            </a:r>
            <a:r>
              <a:rPr lang="ru-RU" sz="1200" b="1" dirty="0">
                <a:solidFill>
                  <a:srgbClr val="3C3C3C"/>
                </a:solidFill>
              </a:rPr>
              <a:t/>
            </a:r>
            <a:br>
              <a:rPr lang="ru-RU" sz="1200" b="1" dirty="0">
                <a:solidFill>
                  <a:srgbClr val="3C3C3C"/>
                </a:solidFill>
              </a:rPr>
            </a:br>
            <a:r>
              <a:rPr lang="ru-RU" sz="1200" b="1" dirty="0">
                <a:solidFill>
                  <a:srgbClr val="3C3C3C"/>
                </a:solidFill>
              </a:rPr>
              <a:t>ООО «Газпромнефть-Хантос 5 </a:t>
            </a:r>
            <a:r>
              <a:rPr lang="ru-RU" sz="1200" b="1" dirty="0" smtClean="0">
                <a:solidFill>
                  <a:srgbClr val="3C3C3C"/>
                </a:solidFill>
              </a:rPr>
              <a:t>698 человек.</a:t>
            </a:r>
            <a:endParaRPr lang="ru-RU" sz="1200" b="1" dirty="0">
              <a:solidFill>
                <a:srgbClr val="3C3C3C"/>
              </a:solidFill>
            </a:endParaRPr>
          </a:p>
          <a:p>
            <a:pPr lvl="0" algn="just">
              <a:spcBef>
                <a:spcPct val="0"/>
              </a:spcBef>
            </a:pPr>
            <a:endParaRPr lang="ru-RU" sz="1200" b="1" dirty="0">
              <a:solidFill>
                <a:srgbClr val="3C3C3C"/>
              </a:solidFill>
            </a:endParaRPr>
          </a:p>
        </p:txBody>
      </p:sp>
      <p:pic>
        <p:nvPicPr>
          <p:cNvPr id="4099" name="Picture 3" descr="V:\For_ALL\УКК\2018_08_30 Фельдшерский_пункт\764A9722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b="6652"/>
          <a:stretch/>
        </p:blipFill>
        <p:spPr bwMode="auto">
          <a:xfrm>
            <a:off x="566986" y="3423635"/>
            <a:ext cx="4315133" cy="27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:\For_ALL\УКК\2018_08_30 Фельдшерский_пункт\764A9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6742"/>
            <a:ext cx="3320500" cy="22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V:\For_ALL\УКК\2018_08_30 Фельдшерский_пункт\764A9758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/>
          <a:stretch/>
        </p:blipFill>
        <p:spPr bwMode="auto">
          <a:xfrm>
            <a:off x="5580112" y="3609020"/>
            <a:ext cx="3320500" cy="25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68352" y="4077072"/>
            <a:ext cx="5988311" cy="2196244"/>
          </a:xfrm>
          <a:prstGeom prst="roundRect">
            <a:avLst>
              <a:gd name="adj" fmla="val 6310"/>
            </a:avLst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4077"/>
                </a:solidFill>
              </a:rPr>
              <a:t>Организация периодических медицинских </a:t>
            </a:r>
            <a:r>
              <a:rPr lang="ru-RU" sz="1600" b="1" dirty="0" smtClean="0">
                <a:solidFill>
                  <a:srgbClr val="004077"/>
                </a:solidFill>
              </a:rPr>
              <a:t>осмотров на  месторождениях</a:t>
            </a:r>
            <a:br>
              <a:rPr lang="ru-RU" sz="1600" b="1" dirty="0" smtClean="0">
                <a:solidFill>
                  <a:srgbClr val="004077"/>
                </a:solidFill>
              </a:rPr>
            </a:br>
            <a:r>
              <a:rPr lang="ru-RU" sz="1600" b="1" dirty="0" smtClean="0">
                <a:solidFill>
                  <a:srgbClr val="004077"/>
                </a:solidFill>
              </a:rPr>
              <a:t>ООО </a:t>
            </a:r>
            <a:r>
              <a:rPr lang="ru-RU" sz="1600" b="1" dirty="0">
                <a:solidFill>
                  <a:srgbClr val="004077"/>
                </a:solidFill>
              </a:rPr>
              <a:t>«Газпромнефть-Хантос»</a:t>
            </a:r>
            <a:endParaRPr lang="ru-RU" sz="1600" b="1" dirty="0"/>
          </a:p>
        </p:txBody>
      </p:sp>
      <p:pic>
        <p:nvPicPr>
          <p:cNvPr id="5122" name="Picture 2" descr="C:\Users\kharitonova.av.GAZPROM-NEFT\Desktop\фото Преза\ЦПП\DSC06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/>
          <a:stretch/>
        </p:blipFill>
        <p:spPr bwMode="auto">
          <a:xfrm>
            <a:off x="289670" y="3097477"/>
            <a:ext cx="2309583" cy="15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gazprom-neft.local\dfs\Газпром нефть\Папки пользователей\Личные папки\Zelenkina.LN\Desktop\производственный контроль\фото с телефона\Camera\20170822_0918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/>
          <a:stretch/>
        </p:blipFill>
        <p:spPr bwMode="auto">
          <a:xfrm>
            <a:off x="289670" y="1268413"/>
            <a:ext cx="2309583" cy="15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gazprom-neft.local\dfs\Газпром нефть\Папки пользователей\Личные папки\Zelenkina.LN\Desktop\производственный контроль\фото с телефона\Camera\20170822_0911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 b="10415"/>
          <a:stretch/>
        </p:blipFill>
        <p:spPr bwMode="auto">
          <a:xfrm>
            <a:off x="304052" y="4886888"/>
            <a:ext cx="2304718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8"/>
          <p:cNvSpPr txBox="1"/>
          <p:nvPr/>
        </p:nvSpPr>
        <p:spPr>
          <a:xfrm>
            <a:off x="2868352" y="1228060"/>
            <a:ext cx="5940660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3660" algn="just">
              <a:spcBef>
                <a:spcPts val="1135"/>
              </a:spcBef>
              <a:tabLst>
                <a:tab pos="0" algn="l"/>
              </a:tabLst>
            </a:pPr>
            <a:r>
              <a:rPr lang="ru-RU" sz="1400" b="1" dirty="0" smtClean="0"/>
              <a:t>Периодические медицинские осмотры  организованы на базе передвижных автомобильных комплексов АУ </a:t>
            </a:r>
            <a:r>
              <a:rPr lang="ru-RU" sz="1400" b="1" dirty="0"/>
              <a:t>ХМАО-Югра «Центр профессиональной </a:t>
            </a:r>
            <a:r>
              <a:rPr lang="ru-RU" sz="1400" b="1" dirty="0" smtClean="0"/>
              <a:t>патологии» непосредственно </a:t>
            </a:r>
            <a:br>
              <a:rPr lang="ru-RU" sz="1400" b="1" dirty="0" smtClean="0"/>
            </a:br>
            <a:r>
              <a:rPr lang="ru-RU" sz="1400" b="1" dirty="0" smtClean="0"/>
              <a:t>на месторождениях , что обеспечивает:</a:t>
            </a:r>
          </a:p>
          <a:p>
            <a:pPr marL="108000" marR="73660" indent="-108000" algn="just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b="1" dirty="0" smtClean="0">
                <a:cs typeface="Trebuchet MS"/>
              </a:rPr>
              <a:t>Проведение </a:t>
            </a:r>
            <a:r>
              <a:rPr lang="ru-RU" sz="1200" b="1" dirty="0">
                <a:cs typeface="Trebuchet MS"/>
              </a:rPr>
              <a:t>качественных </a:t>
            </a:r>
            <a:r>
              <a:rPr lang="ru-RU" sz="1200" b="1" spc="-5" dirty="0">
                <a:cs typeface="Trebuchet MS"/>
              </a:rPr>
              <a:t>медосмотров в Центре </a:t>
            </a:r>
            <a:r>
              <a:rPr lang="ru-RU" sz="1200" b="1" spc="-5" dirty="0" err="1">
                <a:cs typeface="Trebuchet MS"/>
              </a:rPr>
              <a:t>профпатологии</a:t>
            </a:r>
            <a:r>
              <a:rPr lang="ru-RU" sz="1200" b="1" spc="-5" dirty="0">
                <a:cs typeface="Trebuchet MS"/>
              </a:rPr>
              <a:t> </a:t>
            </a:r>
            <a:r>
              <a:rPr lang="ru-RU" sz="1200" b="1" dirty="0">
                <a:cs typeface="Trebuchet MS"/>
              </a:rPr>
              <a:t>без </a:t>
            </a:r>
            <a:r>
              <a:rPr lang="ru-RU" sz="1200" b="1" spc="-5" dirty="0">
                <a:cs typeface="Trebuchet MS"/>
              </a:rPr>
              <a:t>отрыва работников  от </a:t>
            </a:r>
            <a:r>
              <a:rPr lang="ru-RU" sz="1200" b="1" dirty="0">
                <a:cs typeface="Trebuchet MS"/>
              </a:rPr>
              <a:t>производства, когда медосмотр осуществляется до и после окончания рабочей смены непосредственно на объекте;</a:t>
            </a:r>
          </a:p>
          <a:p>
            <a:pPr marL="108000" marR="73660" indent="-108000" algn="just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b="1" dirty="0">
                <a:cs typeface="Trebuchet MS"/>
              </a:rPr>
              <a:t>Сокращение сроков медицинских осмотров за счёт большой пропускной </a:t>
            </a:r>
            <a:r>
              <a:rPr lang="ru-RU" sz="1200" b="1" dirty="0" smtClean="0">
                <a:cs typeface="Trebuchet MS"/>
              </a:rPr>
              <a:t>способности (пропускная </a:t>
            </a:r>
            <a:r>
              <a:rPr lang="ru-RU" sz="1200" b="1" dirty="0">
                <a:cs typeface="Trebuchet MS"/>
              </a:rPr>
              <a:t>способность передвижной клиники = 50–80 человек в </a:t>
            </a:r>
            <a:r>
              <a:rPr lang="ru-RU" sz="1200" b="1" dirty="0" smtClean="0">
                <a:cs typeface="Trebuchet MS"/>
              </a:rPr>
              <a:t>день);</a:t>
            </a:r>
            <a:endParaRPr lang="ru-RU" sz="1200" b="1" dirty="0">
              <a:cs typeface="Trebuchet MS"/>
            </a:endParaRPr>
          </a:p>
          <a:p>
            <a:pPr marL="108000" marR="73660" indent="-108000" algn="just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b="1" dirty="0">
                <a:cs typeface="Trebuchet MS"/>
              </a:rPr>
              <a:t>Экономия транспортных расходов на доставку работников к месту проведения ПМО и расходов, связанных с проживанием</a:t>
            </a:r>
            <a:r>
              <a:rPr lang="ru-RU" sz="1200" b="1" dirty="0" smtClean="0">
                <a:cs typeface="Trebuchet M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0198" y="4199425"/>
            <a:ext cx="5718813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 algn="just">
              <a:spcBef>
                <a:spcPts val="1135"/>
              </a:spcBef>
              <a:tabLst>
                <a:tab pos="0" algn="l"/>
              </a:tabLst>
            </a:pPr>
            <a:r>
              <a:rPr lang="ru-RU" sz="1400" b="1" dirty="0">
                <a:cs typeface="Trebuchet MS"/>
              </a:rPr>
              <a:t>с 2015 г. </a:t>
            </a:r>
            <a:r>
              <a:rPr lang="ru-RU" sz="1400" b="1" dirty="0" smtClean="0">
                <a:cs typeface="Trebuchet MS"/>
              </a:rPr>
              <a:t>ООО </a:t>
            </a:r>
            <a:r>
              <a:rPr lang="ru-RU" sz="1400" b="1" dirty="0">
                <a:cs typeface="Trebuchet MS"/>
              </a:rPr>
              <a:t>«Газпромнефть-Хантос» </a:t>
            </a:r>
            <a:r>
              <a:rPr lang="ru-RU" sz="1400" b="1" dirty="0" smtClean="0">
                <a:cs typeface="Trebuchet MS"/>
              </a:rPr>
              <a:t> в договоры на организацию проведения </a:t>
            </a:r>
            <a:r>
              <a:rPr lang="ru-RU" sz="1400" b="1" dirty="0">
                <a:cs typeface="Trebuchet MS"/>
              </a:rPr>
              <a:t>периодического медицинского осмотра </a:t>
            </a:r>
            <a:r>
              <a:rPr lang="ru-RU" sz="1400" b="1" dirty="0" smtClean="0">
                <a:cs typeface="Trebuchet MS"/>
              </a:rPr>
              <a:t>включает дополнительные обследования: </a:t>
            </a:r>
            <a:r>
              <a:rPr lang="ru-RU" sz="1400" b="1" dirty="0" err="1" smtClean="0">
                <a:cs typeface="Trebuchet MS"/>
              </a:rPr>
              <a:t>липидограмма</a:t>
            </a:r>
            <a:r>
              <a:rPr lang="ru-RU" sz="1400" b="1" dirty="0">
                <a:cs typeface="Trebuchet MS"/>
              </a:rPr>
              <a:t>, определение групп риска  сердечно-сосудистых заболеваний по шкале </a:t>
            </a:r>
            <a:r>
              <a:rPr lang="ru-RU" sz="1400" b="1" dirty="0" smtClean="0">
                <a:cs typeface="Trebuchet MS"/>
              </a:rPr>
              <a:t>SCORE.</a:t>
            </a:r>
            <a:endParaRPr lang="ru-RU" sz="1400" b="1" dirty="0">
              <a:cs typeface="Trebuchet MS"/>
            </a:endParaRPr>
          </a:p>
          <a:p>
            <a:pPr marR="73660" algn="just">
              <a:spcBef>
                <a:spcPts val="1135"/>
              </a:spcBef>
              <a:tabLst>
                <a:tab pos="0" algn="l"/>
              </a:tabLst>
            </a:pPr>
            <a:r>
              <a:rPr lang="ru-RU" sz="1400" b="1" dirty="0" smtClean="0">
                <a:cs typeface="Trebuchet MS"/>
              </a:rPr>
              <a:t>ООО «Газпромнефть-Хантос» рекомендует и предоставляет возможность  проводить  медосмотр работников подрядных организаций на своих месторождениях. </a:t>
            </a:r>
          </a:p>
        </p:txBody>
      </p:sp>
    </p:spTree>
    <p:extLst>
      <p:ext uri="{BB962C8B-B14F-4D97-AF65-F5344CB8AC3E}">
        <p14:creationId xmlns:p14="http://schemas.microsoft.com/office/powerpoint/2010/main" val="27927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>
            <a:normAutofit/>
          </a:bodyPr>
          <a:lstStyle/>
          <a:p>
            <a:r>
              <a:rPr lang="ru-RU" sz="1600" b="1" dirty="0" err="1" smtClean="0"/>
              <a:t>Предсменные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предрейсовые</a:t>
            </a:r>
            <a:r>
              <a:rPr lang="ru-RU" sz="1600" b="1" dirty="0" smtClean="0"/>
              <a:t>/</a:t>
            </a:r>
            <a:r>
              <a:rPr lang="ru-RU" sz="1600" b="1" dirty="0" err="1" smtClean="0"/>
              <a:t>послерейсовые</a:t>
            </a:r>
            <a:r>
              <a:rPr lang="ru-RU" sz="1600" b="1" dirty="0" smtClean="0"/>
              <a:t> медицинские осмотры</a:t>
            </a:r>
            <a:endParaRPr lang="ru-RU" sz="1600" b="1" dirty="0"/>
          </a:p>
        </p:txBody>
      </p:sp>
      <p:pic>
        <p:nvPicPr>
          <p:cNvPr id="2050" name="Picture 2" descr="C:\Users\kharitonova.av.GAZPROM-NEFT\Desktop\фото Преза\IMG_08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"/>
          <a:stretch/>
        </p:blipFill>
        <p:spPr bwMode="auto">
          <a:xfrm>
            <a:off x="293962" y="3062002"/>
            <a:ext cx="2324707" cy="16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haritonova.av.GAZPROM-NEFT\Desktop\фото Преза\IMG_08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1"/>
          <a:stretch/>
        </p:blipFill>
        <p:spPr bwMode="auto">
          <a:xfrm>
            <a:off x="318139" y="4725964"/>
            <a:ext cx="2300531" cy="15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17060" y="1340768"/>
            <a:ext cx="6056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Для мониторинга за состоянием сотрудников ООО «Газпромнефть-Хантос» </a:t>
            </a:r>
            <a:br>
              <a:rPr lang="ru-RU" sz="1200" b="1" dirty="0"/>
            </a:br>
            <a:r>
              <a:rPr lang="ru-RU" sz="1200" b="1" dirty="0"/>
              <a:t>и подрядных организаций проводятся  медицинские осмотры при заезде </a:t>
            </a:r>
            <a:br>
              <a:rPr lang="ru-RU" sz="1200" b="1" dirty="0"/>
            </a:br>
            <a:r>
              <a:rPr lang="ru-RU" sz="1200" b="1" dirty="0"/>
              <a:t>на каждую вахту в объеме </a:t>
            </a:r>
            <a:r>
              <a:rPr lang="ru-RU" sz="1200" b="1" dirty="0" err="1"/>
              <a:t>предсменного</a:t>
            </a:r>
            <a:r>
              <a:rPr lang="ru-RU" sz="1200" b="1" dirty="0"/>
              <a:t> медицинского осмотра. 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>
                <a:solidFill>
                  <a:schemeClr val="accent3"/>
                </a:solidFill>
              </a:rPr>
              <a:t>105 подрядных организаций, </a:t>
            </a:r>
            <a:r>
              <a:rPr lang="ru-RU" sz="1200" b="1" dirty="0" smtClean="0"/>
              <a:t>работающих </a:t>
            </a:r>
            <a:r>
              <a:rPr lang="ru-RU" sz="1200" b="1" dirty="0"/>
              <a:t>на месторождениях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ООО </a:t>
            </a:r>
            <a:r>
              <a:rPr lang="ru-RU" sz="1200" b="1" dirty="0"/>
              <a:t>«Газпромнефть-Хантос</a:t>
            </a:r>
            <a:r>
              <a:rPr lang="ru-RU" sz="1200" b="1" dirty="0" smtClean="0"/>
              <a:t>», заключили договоры на </a:t>
            </a:r>
            <a:r>
              <a:rPr lang="ru-RU" sz="1200" b="1" dirty="0"/>
              <a:t>медицинские осмотры при заезде на вахту </a:t>
            </a:r>
            <a:r>
              <a:rPr lang="ru-RU" sz="1200" b="1" dirty="0" smtClean="0"/>
              <a:t>в объеме </a:t>
            </a:r>
            <a:r>
              <a:rPr lang="ru-RU" sz="1200" b="1" dirty="0" err="1" smtClean="0"/>
              <a:t>предсменного</a:t>
            </a:r>
            <a:r>
              <a:rPr lang="ru-RU" sz="1200" b="1" dirty="0" smtClean="0"/>
              <a:t> медосмотра и на </a:t>
            </a:r>
            <a:r>
              <a:rPr lang="ru-RU" sz="1200" b="1" dirty="0" err="1" smtClean="0"/>
              <a:t>предрейсовые</a:t>
            </a:r>
            <a:r>
              <a:rPr lang="ru-RU" sz="1200" b="1" dirty="0" smtClean="0"/>
              <a:t>/ </a:t>
            </a:r>
            <a:r>
              <a:rPr lang="ru-RU" sz="1200" b="1" dirty="0" err="1" smtClean="0"/>
              <a:t>послерейсовые</a:t>
            </a:r>
            <a:r>
              <a:rPr lang="ru-RU" sz="1200" b="1" dirty="0" smtClean="0"/>
              <a:t> </a:t>
            </a:r>
            <a:r>
              <a:rPr lang="ru-RU" sz="1200" b="1" dirty="0"/>
              <a:t>медицинские осмотры</a:t>
            </a:r>
            <a:r>
              <a:rPr lang="ru-RU" sz="1200" b="1" dirty="0" smtClean="0"/>
              <a:t>.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b="1" dirty="0" smtClean="0"/>
              <a:t>С 2017г все фельдшерские </a:t>
            </a:r>
            <a:r>
              <a:rPr lang="ru-RU" sz="1200" b="1" dirty="0"/>
              <a:t>пункты ООО «Газпромнефть-Хантос» оснащены </a:t>
            </a:r>
            <a:r>
              <a:rPr lang="ru-RU" sz="1200" b="1" dirty="0" smtClean="0"/>
              <a:t>системами </a:t>
            </a:r>
            <a:r>
              <a:rPr lang="ru-RU" sz="1200" b="1" dirty="0"/>
              <a:t>автоматизированных медицинских осмотров </a:t>
            </a:r>
            <a:r>
              <a:rPr lang="ru-RU" sz="1200" b="1" dirty="0" smtClean="0"/>
              <a:t>– АСПО и ЭСМО.</a:t>
            </a:r>
          </a:p>
          <a:p>
            <a:pPr algn="just"/>
            <a:r>
              <a:rPr lang="ru-RU" sz="1200" b="1" dirty="0" smtClean="0"/>
              <a:t> </a:t>
            </a:r>
            <a:endParaRPr lang="ru-RU" sz="12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81084342"/>
              </p:ext>
            </p:extLst>
          </p:nvPr>
        </p:nvGraphicFramePr>
        <p:xfrm>
          <a:off x="2782838" y="4077072"/>
          <a:ext cx="3223363" cy="196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69159" y="6033792"/>
            <a:ext cx="60953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Диаграммы содержат данные </a:t>
            </a:r>
            <a:r>
              <a:rPr lang="ru-RU" sz="900" b="1" dirty="0"/>
              <a:t>по </a:t>
            </a:r>
            <a:r>
              <a:rPr lang="ru-RU" sz="900" b="1" dirty="0" err="1" smtClean="0"/>
              <a:t>предрейсовым</a:t>
            </a:r>
            <a:r>
              <a:rPr lang="ru-RU" sz="900" b="1" dirty="0" smtClean="0"/>
              <a:t> / </a:t>
            </a:r>
            <a:r>
              <a:rPr lang="ru-RU" sz="900" b="1" dirty="0" err="1" smtClean="0"/>
              <a:t>послерейсовым</a:t>
            </a:r>
            <a:r>
              <a:rPr lang="ru-RU" sz="900" b="1" dirty="0"/>
              <a:t>, </a:t>
            </a:r>
            <a:r>
              <a:rPr lang="ru-RU" sz="900" b="1" dirty="0" err="1" smtClean="0"/>
              <a:t>предсменным</a:t>
            </a:r>
            <a:r>
              <a:rPr lang="ru-RU" sz="900" b="1" dirty="0" smtClean="0"/>
              <a:t> </a:t>
            </a:r>
            <a:r>
              <a:rPr lang="ru-RU" sz="900" b="1" dirty="0"/>
              <a:t>медосмотрам </a:t>
            </a:r>
            <a:endParaRPr lang="ru-RU" sz="9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09196960"/>
              </p:ext>
            </p:extLst>
          </p:nvPr>
        </p:nvGraphicFramePr>
        <p:xfrm>
          <a:off x="6032181" y="4117778"/>
          <a:ext cx="2932305" cy="192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1" name="Picture 3" descr="C:\Users\kharitonova.av.GAZPROM-NEFT\Desktop\ЦПП\фото\DSC060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16292" r="29442" b="16492"/>
          <a:stretch/>
        </p:blipFill>
        <p:spPr bwMode="auto">
          <a:xfrm>
            <a:off x="293961" y="1052736"/>
            <a:ext cx="2324707" cy="19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5924051" y="4184406"/>
            <a:ext cx="2809637" cy="21716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8744" y="4175789"/>
            <a:ext cx="5701855" cy="21716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1"/>
            <a:ext cx="8560318" cy="610499"/>
          </a:xfrm>
        </p:spPr>
        <p:txBody>
          <a:bodyPr/>
          <a:lstStyle/>
          <a:p>
            <a:r>
              <a:rPr lang="ru-RU" sz="1600" b="1" dirty="0" smtClean="0"/>
              <a:t>Все здравпункты ООО «Газпром нефть-Хантос» обеспечены системами  </a:t>
            </a:r>
            <a:r>
              <a:rPr lang="ru-RU" sz="1600" b="1" dirty="0"/>
              <a:t>автоматизированных </a:t>
            </a:r>
            <a:r>
              <a:rPr lang="ru-RU" sz="1600" b="1" dirty="0" smtClean="0"/>
              <a:t>медицинских осмотров  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76459"/>
            <a:ext cx="871296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accent3"/>
                </a:solidFill>
                <a:ea typeface="Calibri"/>
                <a:cs typeface="Times New Roman"/>
              </a:rPr>
              <a:t>Медицинское оборудование:                               </a:t>
            </a:r>
            <a:r>
              <a:rPr lang="en-US" sz="1600" b="1" dirty="0" smtClean="0">
                <a:solidFill>
                  <a:schemeClr val="accent3"/>
                </a:solidFill>
                <a:ea typeface="Calibri"/>
                <a:cs typeface="Times New Roman"/>
              </a:rPr>
              <a:t>   </a:t>
            </a:r>
            <a:r>
              <a:rPr lang="ru-RU" sz="1600" b="1" dirty="0" smtClean="0">
                <a:solidFill>
                  <a:schemeClr val="accent3"/>
                </a:solidFill>
                <a:ea typeface="Calibri"/>
                <a:cs typeface="Times New Roman"/>
              </a:rPr>
              <a:t>      Программное обеспечение:</a:t>
            </a:r>
            <a:endParaRPr lang="ru-RU" sz="1600" b="1" dirty="0">
              <a:solidFill>
                <a:schemeClr val="accent3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588592" y="2134208"/>
            <a:ext cx="2020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1000" b="1" dirty="0" smtClean="0">
                <a:solidFill>
                  <a:schemeClr val="tx2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База данных по результатам  медосмотров (архив)</a:t>
            </a:r>
            <a:endParaRPr lang="ru-RU" sz="1000" b="1" dirty="0">
              <a:solidFill>
                <a:schemeClr val="tx2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230767"/>
            <a:ext cx="574736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/>
              <a:t>Автоматизация процедуры </a:t>
            </a:r>
            <a:r>
              <a:rPr lang="ru-RU" sz="1000" b="1" dirty="0" err="1" smtClean="0"/>
              <a:t>предсменных</a:t>
            </a:r>
            <a:r>
              <a:rPr lang="ru-RU" sz="1000" b="1" dirty="0" smtClean="0"/>
              <a:t>/</a:t>
            </a:r>
            <a:r>
              <a:rPr lang="ru-RU" sz="1000" b="1" dirty="0" err="1" smtClean="0"/>
              <a:t>послесменных</a:t>
            </a:r>
            <a:r>
              <a:rPr lang="ru-RU" sz="1000" b="1" dirty="0"/>
              <a:t>, </a:t>
            </a:r>
            <a:r>
              <a:rPr lang="ru-RU" sz="1000" b="1" dirty="0" err="1" smtClean="0"/>
              <a:t>предрейсовых</a:t>
            </a:r>
            <a:r>
              <a:rPr lang="ru-RU" sz="1000" b="1" dirty="0" smtClean="0"/>
              <a:t>/ </a:t>
            </a:r>
            <a:r>
              <a:rPr lang="ru-RU" sz="1000" b="1" dirty="0" err="1" smtClean="0"/>
              <a:t>послерейсовых</a:t>
            </a:r>
            <a:r>
              <a:rPr lang="ru-RU" sz="1000" b="1" dirty="0" smtClean="0"/>
              <a:t> медосмотров обеспечит:</a:t>
            </a:r>
          </a:p>
          <a:p>
            <a:pPr algn="just">
              <a:lnSpc>
                <a:spcPct val="150000"/>
              </a:lnSpc>
            </a:pPr>
            <a:r>
              <a:rPr lang="ru-RU" sz="900" b="1" dirty="0" smtClean="0"/>
              <a:t>1. Защиту </a:t>
            </a:r>
            <a:r>
              <a:rPr lang="ru-RU" sz="900" b="1" dirty="0"/>
              <a:t>от </a:t>
            </a:r>
            <a:r>
              <a:rPr lang="ru-RU" sz="900" b="1" dirty="0" smtClean="0"/>
              <a:t>ошибок / сбоев </a:t>
            </a:r>
            <a:r>
              <a:rPr lang="ru-RU" sz="900" b="1" dirty="0"/>
              <a:t>и </a:t>
            </a:r>
            <a:r>
              <a:rPr lang="ru-RU" sz="900" b="1" dirty="0" smtClean="0"/>
              <a:t>фальсификаций (сохранение записей)</a:t>
            </a:r>
            <a:endParaRPr lang="ru-RU" sz="900" b="1" dirty="0"/>
          </a:p>
          <a:p>
            <a:pPr algn="just">
              <a:lnSpc>
                <a:spcPct val="150000"/>
              </a:lnSpc>
            </a:pPr>
            <a:r>
              <a:rPr lang="ru-RU" sz="900" b="1" dirty="0" smtClean="0"/>
              <a:t>2. Минимизация </a:t>
            </a:r>
            <a:r>
              <a:rPr lang="ru-RU" sz="900" b="1" dirty="0"/>
              <a:t>затрат времени на прохождение </a:t>
            </a:r>
            <a:r>
              <a:rPr lang="ru-RU" sz="900" b="1" dirty="0" smtClean="0"/>
              <a:t>МО (не более 2-х минут на 1 работника)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endParaRPr lang="ru-RU" sz="800" b="1" dirty="0" smtClean="0"/>
          </a:p>
          <a:p>
            <a:pPr algn="just">
              <a:lnSpc>
                <a:spcPct val="150000"/>
              </a:lnSpc>
            </a:pPr>
            <a:r>
              <a:rPr lang="ru-RU" sz="800" b="1" dirty="0" smtClean="0"/>
              <a:t>Обязательные требования  в ТЗ</a:t>
            </a:r>
            <a:r>
              <a:rPr lang="en-US" sz="800" b="1" dirty="0" smtClean="0"/>
              <a:t> </a:t>
            </a:r>
            <a:r>
              <a:rPr lang="ru-RU" sz="800" b="1" dirty="0" smtClean="0"/>
              <a:t> на услугу автоматизации медосмотров = локальную ИТ- систему (</a:t>
            </a:r>
            <a:r>
              <a:rPr lang="ru-RU" sz="800" b="1" dirty="0" err="1" smtClean="0"/>
              <a:t>лИТ</a:t>
            </a:r>
            <a:r>
              <a:rPr lang="ru-RU" sz="800" b="1" dirty="0" smtClean="0"/>
              <a:t>): 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800" b="1" dirty="0" smtClean="0"/>
              <a:t>Защита персональных данных (лицензия </a:t>
            </a:r>
            <a:r>
              <a:rPr lang="ru-RU" sz="800" b="1" dirty="0"/>
              <a:t>ФСТЭК </a:t>
            </a:r>
            <a:r>
              <a:rPr lang="ru-RU" sz="800" b="1" dirty="0" smtClean="0"/>
              <a:t>РФ </a:t>
            </a:r>
            <a:r>
              <a:rPr lang="ru-RU" sz="800" b="1" dirty="0"/>
              <a:t>на деятельность по технической </a:t>
            </a:r>
            <a:r>
              <a:rPr lang="ru-RU" sz="800" b="1" dirty="0" smtClean="0"/>
              <a:t>защите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ru-RU" sz="800" b="1" dirty="0" smtClean="0"/>
              <a:t> </a:t>
            </a:r>
            <a:r>
              <a:rPr lang="ru-RU" sz="800" b="1" dirty="0"/>
              <a:t>конфиденциальной </a:t>
            </a:r>
            <a:r>
              <a:rPr lang="ru-RU" sz="800" b="1" dirty="0" smtClean="0"/>
              <a:t>информации) или установка программного продукта </a:t>
            </a:r>
            <a:r>
              <a:rPr lang="ru-RU" sz="800" b="1" dirty="0" err="1" smtClean="0"/>
              <a:t>лИТ</a:t>
            </a:r>
            <a:r>
              <a:rPr lang="ru-RU" sz="800" b="1" dirty="0" smtClean="0"/>
              <a:t> на сервере Общества</a:t>
            </a:r>
          </a:p>
          <a:p>
            <a:pPr marL="228600" indent="-228600" algn="just">
              <a:lnSpc>
                <a:spcPct val="150000"/>
              </a:lnSpc>
              <a:buFontTx/>
              <a:buAutoNum type="arabicPeriod"/>
            </a:pPr>
            <a:r>
              <a:rPr lang="ru-RU" sz="800" b="1" dirty="0"/>
              <a:t>Сертификат соответствия  и </a:t>
            </a:r>
            <a:r>
              <a:rPr lang="ru-RU" sz="800" b="1" dirty="0" smtClean="0"/>
              <a:t>регистрационное свидетельство </a:t>
            </a:r>
            <a:r>
              <a:rPr lang="ru-RU" sz="800" b="1" dirty="0"/>
              <a:t>(о   внесении в реестр мед. изделий 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ru-RU" sz="800" b="1" dirty="0" smtClean="0"/>
              <a:t>МЗ </a:t>
            </a:r>
            <a:r>
              <a:rPr lang="ru-RU" sz="800" b="1" dirty="0"/>
              <a:t>РФ) </a:t>
            </a:r>
            <a:r>
              <a:rPr lang="ru-RU" sz="800" b="1" dirty="0" smtClean="0"/>
              <a:t>на </a:t>
            </a:r>
            <a:r>
              <a:rPr lang="ru-RU" sz="800" b="1" dirty="0"/>
              <a:t>каждое изделие или весь </a:t>
            </a:r>
            <a:r>
              <a:rPr lang="ru-RU" sz="800" b="1" dirty="0" smtClean="0"/>
              <a:t>комплекс</a:t>
            </a:r>
            <a:endParaRPr lang="ru-RU" sz="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0" y="1377176"/>
            <a:ext cx="667207" cy="44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2165" y="1395153"/>
            <a:ext cx="2234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Бесконтактный</a:t>
            </a:r>
            <a:r>
              <a:rPr lang="en-US" sz="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термометр </a:t>
            </a:r>
            <a:endParaRPr lang="ru-RU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" y="3621791"/>
            <a:ext cx="8714459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Автоматизация </a:t>
            </a:r>
            <a:r>
              <a:rPr lang="ru-RU" sz="1000" b="1" dirty="0">
                <a:solidFill>
                  <a:schemeClr val="accent3">
                    <a:lumMod val="75000"/>
                  </a:schemeClr>
                </a:solidFill>
              </a:rPr>
              <a:t>не исключает наличие лицензированного медкабинета и сертифицированного медработника, 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но </a:t>
            </a:r>
            <a:r>
              <a:rPr lang="ru-RU" sz="1000" b="1" dirty="0">
                <a:solidFill>
                  <a:schemeClr val="accent3">
                    <a:lumMod val="75000"/>
                  </a:schemeClr>
                </a:solidFill>
              </a:rPr>
              <a:t>несет улучшение его работы и гарантию выполнения </a:t>
            </a: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</a:rPr>
              <a:t>процедуры</a:t>
            </a:r>
            <a:endParaRPr lang="ru-RU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1378" y="4193024"/>
            <a:ext cx="314112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900" b="1" dirty="0"/>
          </a:p>
          <a:p>
            <a:pPr algn="just"/>
            <a:r>
              <a:rPr lang="ru-RU" sz="900" b="1" dirty="0"/>
              <a:t>Задачи при реализации проекта</a:t>
            </a:r>
            <a:r>
              <a:rPr lang="ru-RU" sz="900" b="1" dirty="0" smtClean="0"/>
              <a:t>:</a:t>
            </a:r>
          </a:p>
          <a:p>
            <a:pPr algn="just"/>
            <a:endParaRPr lang="ru-RU" sz="900" b="1" dirty="0"/>
          </a:p>
          <a:p>
            <a:pPr algn="just"/>
            <a:r>
              <a:rPr lang="ru-RU" sz="900" b="1" dirty="0" smtClean="0"/>
              <a:t>1. Обеспечение </a:t>
            </a:r>
            <a:r>
              <a:rPr lang="ru-RU" sz="900" b="1" dirty="0"/>
              <a:t>требуемого уровня защиты персональных данных (хранение, обработка), процедура получения информированного согласия работников на обработку персональных данных. </a:t>
            </a:r>
            <a:endParaRPr lang="ru-RU" sz="900" b="1" dirty="0" smtClean="0"/>
          </a:p>
          <a:p>
            <a:pPr algn="just"/>
            <a:endParaRPr lang="ru-RU" sz="900" b="1" dirty="0" smtClean="0"/>
          </a:p>
          <a:p>
            <a:pPr algn="just"/>
            <a:r>
              <a:rPr lang="ru-RU" sz="900" b="1" dirty="0" smtClean="0"/>
              <a:t>2</a:t>
            </a:r>
            <a:r>
              <a:rPr lang="ru-RU" sz="900" b="1" dirty="0"/>
              <a:t>. </a:t>
            </a:r>
            <a:r>
              <a:rPr lang="ru-RU" sz="900" b="1" dirty="0" smtClean="0"/>
              <a:t>Идентификация по </a:t>
            </a:r>
            <a:r>
              <a:rPr lang="ru-RU" sz="900" b="1" dirty="0"/>
              <a:t>ID или QR-коду, двухмерному </a:t>
            </a:r>
            <a:r>
              <a:rPr lang="ru-RU" sz="900" b="1" dirty="0" smtClean="0"/>
              <a:t>штрих-коду. Обеспечение </a:t>
            </a:r>
            <a:r>
              <a:rPr lang="ru-RU" sz="900" b="1" dirty="0"/>
              <a:t>ресурсами (генератор ID – кода) - клиники и здравпункты </a:t>
            </a:r>
            <a:endParaRPr lang="ru-RU" sz="900" b="1" dirty="0" smtClean="0"/>
          </a:p>
          <a:p>
            <a:pPr algn="just"/>
            <a:endParaRPr lang="ru-RU" sz="900" b="1" dirty="0" smtClean="0"/>
          </a:p>
          <a:p>
            <a:pPr algn="just"/>
            <a:r>
              <a:rPr lang="ru-RU" sz="900" b="1" dirty="0" smtClean="0"/>
              <a:t>3. Обеспечение </a:t>
            </a:r>
            <a:r>
              <a:rPr lang="ru-RU" sz="900" b="1" dirty="0"/>
              <a:t>ресурсами (считыватели ID – кода) - КПП и мобильные группы ЧОП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0029" y="1460693"/>
            <a:ext cx="8483660" cy="2209786"/>
            <a:chOff x="208745" y="1460693"/>
            <a:chExt cx="8524943" cy="22097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601" y="1460693"/>
              <a:ext cx="2823087" cy="166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840252" y="3152667"/>
              <a:ext cx="1386918" cy="244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ru-RU" sz="9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ea typeface="Calibri"/>
                  <a:cs typeface="Times New Roman"/>
                </a:rPr>
                <a:t>Протокол медосмотра</a:t>
              </a:r>
              <a:endParaRPr lang="ru-RU" sz="900" dirty="0">
                <a:solidFill>
                  <a:schemeClr val="tx2">
                    <a:lumMod val="65000"/>
                    <a:lumOff val="35000"/>
                  </a:schemeClr>
                </a:solidFill>
                <a:ea typeface="Calibri"/>
                <a:cs typeface="Times New Roman"/>
              </a:endParaRPr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48" y="2410193"/>
              <a:ext cx="602048" cy="590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45" y="1850790"/>
              <a:ext cx="623219" cy="51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37" y="3083509"/>
              <a:ext cx="668872" cy="543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922164" y="1914509"/>
              <a:ext cx="235369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 err="1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Алкотестер</a:t>
              </a:r>
              <a:r>
                <a:rPr lang="ru-RU" sz="9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/ </a:t>
              </a:r>
              <a:r>
                <a:rPr lang="ru-RU" sz="900" b="1" dirty="0" err="1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алкометр</a:t>
              </a:r>
              <a:r>
                <a:rPr lang="ru-RU" sz="9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для определения </a:t>
              </a:r>
              <a:r>
                <a:rPr lang="en-US" sz="9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sz="9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</a:br>
              <a:r>
                <a:rPr lang="ru-RU" sz="9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алкоголя в выдыхаемом воздухе </a:t>
              </a:r>
              <a:endParaRPr lang="ru-RU" sz="9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22164" y="2538578"/>
              <a:ext cx="2243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Тонометр  для измерения артериального давления </a:t>
              </a:r>
              <a:endParaRPr lang="ru-RU" sz="9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22164" y="3162648"/>
              <a:ext cx="223492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 smtClean="0"/>
                <a:t>Пульсометр для определения характеристик пульса (частота, ритм) </a:t>
              </a:r>
              <a:endParaRPr lang="ru-RU" sz="900" b="1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19872" y="2677173"/>
              <a:ext cx="16201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000" b="1" dirty="0" smtClean="0"/>
            </a:p>
            <a:p>
              <a:pPr algn="ctr"/>
              <a:r>
                <a:rPr lang="ru-RU" sz="1000" b="1" dirty="0" smtClean="0"/>
                <a:t>автоматизированная система </a:t>
              </a:r>
              <a:r>
                <a:rPr lang="ru-RU" sz="1000" b="1" dirty="0" err="1" smtClean="0"/>
                <a:t>предсменных</a:t>
              </a:r>
              <a:r>
                <a:rPr lang="ru-RU" sz="1000" b="1" dirty="0" smtClean="0"/>
                <a:t> </a:t>
              </a:r>
            </a:p>
            <a:p>
              <a:pPr algn="ctr"/>
              <a:r>
                <a:rPr lang="ru-RU" sz="1000" b="1" dirty="0" smtClean="0"/>
                <a:t>мед. </a:t>
              </a:r>
              <a:r>
                <a:rPr lang="ru-RU" sz="1000" b="1" dirty="0"/>
                <a:t>о</a:t>
              </a:r>
              <a:r>
                <a:rPr lang="ru-RU" sz="1000" b="1" dirty="0" smtClean="0"/>
                <a:t>смотров  </a:t>
              </a:r>
              <a:endParaRPr lang="ru-RU" sz="1000" b="1" dirty="0"/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456" y="1702929"/>
              <a:ext cx="842907" cy="96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3275856" y="1460693"/>
              <a:ext cx="0" cy="20212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184068" y="1460693"/>
              <a:ext cx="0" cy="20212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3275856" y="2180861"/>
              <a:ext cx="432048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4752020" y="2180861"/>
              <a:ext cx="432048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18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/>
          <a:stretch/>
        </p:blipFill>
        <p:spPr bwMode="auto">
          <a:xfrm>
            <a:off x="7917059" y="2119819"/>
            <a:ext cx="939530" cy="159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" name="Объект 1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567542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6934" y="1017175"/>
            <a:ext cx="851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Угроза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22801" y="1079012"/>
            <a:ext cx="3727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accent1"/>
                </a:solidFill>
              </a:rPr>
              <a:t>Барьеры,  предотвращающи</a:t>
            </a:r>
            <a:r>
              <a:rPr lang="ru-RU" sz="1100" b="1" dirty="0">
                <a:solidFill>
                  <a:schemeClr val="accent1"/>
                </a:solidFill>
              </a:rPr>
              <a:t>е</a:t>
            </a:r>
            <a:r>
              <a:rPr lang="ru-RU" sz="1100" b="1" dirty="0" smtClean="0">
                <a:solidFill>
                  <a:schemeClr val="accent1"/>
                </a:solidFill>
              </a:rPr>
              <a:t> реализацию угрозы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 rot="5400000">
            <a:off x="2411926" y="2011186"/>
            <a:ext cx="750034" cy="2124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1000" dirty="0" err="1" smtClean="0">
                <a:solidFill>
                  <a:schemeClr val="tx1"/>
                </a:solidFill>
              </a:rPr>
              <a:t>Мед.осмотр</a:t>
            </a:r>
            <a:r>
              <a:rPr lang="ru-RU" sz="1000" dirty="0" smtClean="0">
                <a:solidFill>
                  <a:schemeClr val="tx1"/>
                </a:solidFill>
              </a:rPr>
              <a:t> при трудоустройстве и периодический (ежегодный)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7485627" y="1027716"/>
            <a:ext cx="1687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Происшествие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4" name="Скругленный прямоугольник 273"/>
          <p:cNvSpPr/>
          <p:nvPr/>
        </p:nvSpPr>
        <p:spPr>
          <a:xfrm>
            <a:off x="125338" y="2429011"/>
            <a:ext cx="1242305" cy="978207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tx1"/>
                </a:solidFill>
              </a:rPr>
              <a:t>Сердечно-сосудистое заболевание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29264" y="38671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06933" y="218357"/>
            <a:ext cx="8788386" cy="6155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барьеров, препятствующих допуску работников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находящихся 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зоне риска </a:t>
            </a:r>
          </a:p>
        </p:txBody>
      </p:sp>
      <p:pic>
        <p:nvPicPr>
          <p:cNvPr id="36" name="Picture 21" descr="cardi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61" y="2623845"/>
            <a:ext cx="426432" cy="568576"/>
          </a:xfrm>
          <a:prstGeom prst="rect">
            <a:avLst/>
          </a:prstGeom>
        </p:spPr>
      </p:pic>
      <p:pic>
        <p:nvPicPr>
          <p:cNvPr id="40" name="Picture 21" descr="cardi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91" y="2582823"/>
            <a:ext cx="426432" cy="568576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1286279" y="5211096"/>
            <a:ext cx="30013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accent1"/>
                </a:solidFill>
                <a:sym typeface="Symbol"/>
              </a:rPr>
              <a:t>Резюме:  </a:t>
            </a:r>
          </a:p>
          <a:p>
            <a:pPr algn="ctr"/>
            <a:r>
              <a:rPr lang="ru-RU" sz="1100" b="1" i="1" dirty="0" smtClean="0">
                <a:solidFill>
                  <a:schemeClr val="accent1"/>
                </a:solidFill>
                <a:sym typeface="Symbol"/>
              </a:rPr>
              <a:t>необходимо внедрить инструменты, позволяющие контролировать  провайдера (медицинское учреждение), выполняющего медосмотр  </a:t>
            </a:r>
            <a:endParaRPr lang="ru-RU" sz="1100" b="1" i="1" dirty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5400000">
            <a:off x="3150425" y="3692640"/>
            <a:ext cx="389977" cy="767747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 smtClean="0">
                <a:solidFill>
                  <a:schemeClr val="tx1"/>
                </a:solidFill>
              </a:rPr>
              <a:t>Коррупция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2015535" y="3692640"/>
            <a:ext cx="389977" cy="767747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 smtClean="0">
                <a:solidFill>
                  <a:schemeClr val="tx1"/>
                </a:solidFill>
              </a:rPr>
              <a:t>Сокрытие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5400000">
            <a:off x="5466488" y="1507152"/>
            <a:ext cx="812854" cy="3194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Осмотр перед началом работы (перед вахтой, перед сменой, перед направлением  в особые условия)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5400000">
            <a:off x="5664612" y="3677407"/>
            <a:ext cx="389977" cy="767747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 smtClean="0">
                <a:solidFill>
                  <a:schemeClr val="tx1"/>
                </a:solidFill>
              </a:rPr>
              <a:t>Сокрытие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5400000">
            <a:off x="4691982" y="3677836"/>
            <a:ext cx="389977" cy="767747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 smtClean="0">
                <a:solidFill>
                  <a:schemeClr val="tx1"/>
                </a:solidFill>
              </a:rPr>
              <a:t>Лимит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времени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83165" y="2582823"/>
            <a:ext cx="588880" cy="609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8532441" y="2905148"/>
            <a:ext cx="396199" cy="5971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 rot="5400000">
            <a:off x="6705102" y="3678265"/>
            <a:ext cx="389977" cy="767747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 smtClean="0">
                <a:solidFill>
                  <a:schemeClr val="tx1"/>
                </a:solidFill>
              </a:rPr>
              <a:t>Коррупция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186" y="3824179"/>
            <a:ext cx="1736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>
                <a:solidFill>
                  <a:srgbClr val="C00000"/>
                </a:solidFill>
                <a:sym typeface="Symbol"/>
              </a:rPr>
              <a:t>Условия при которых СНИЖАЕТСЯ эффективность барьера:</a:t>
            </a:r>
            <a:endParaRPr lang="ru-RU" sz="1050" b="1" i="1" dirty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4472778" y="-1437707"/>
            <a:ext cx="207264" cy="57694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32085" y="1504048"/>
            <a:ext cx="2116906" cy="307708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DINPro-Regular" pitchFamily="50" charset="0"/>
            </a:endParaRPr>
          </a:p>
        </p:txBody>
      </p:sp>
      <p:pic>
        <p:nvPicPr>
          <p:cNvPr id="44" name="Picture 21" descr="cardi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23" y="2739400"/>
            <a:ext cx="590270" cy="296449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 rot="5400000">
            <a:off x="2331388" y="4546637"/>
            <a:ext cx="918300" cy="484632"/>
          </a:xfrm>
          <a:prstGeom prst="stripedRightArrow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6649" y="1465848"/>
            <a:ext cx="21169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u="sng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Задача: </a:t>
            </a:r>
            <a:r>
              <a:rPr lang="ru-RU" sz="10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выявить ССЗ, оценить и информировать о высоком риске смерти.</a:t>
            </a:r>
          </a:p>
          <a:p>
            <a:r>
              <a:rPr lang="ru-RU" sz="1000" b="1" i="1" u="sng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Результат: </a:t>
            </a:r>
            <a:r>
              <a:rPr lang="ru-RU" sz="10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Решение по профпригодности, рекомендации по минимизации риска    </a:t>
            </a:r>
            <a:endParaRPr lang="ru-RU" sz="1000" b="1" i="1" dirty="0">
              <a:solidFill>
                <a:schemeClr val="tx2">
                  <a:lumMod val="65000"/>
                  <a:lumOff val="35000"/>
                </a:schemeClr>
              </a:solidFill>
              <a:sym typeface="Symbo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7825" y="1464883"/>
            <a:ext cx="3104889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u="sng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Задача: </a:t>
            </a:r>
            <a:r>
              <a:rPr lang="ru-RU" sz="10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оценить текущее состояние здоровья, выявить обострение ССЗ </a:t>
            </a:r>
          </a:p>
          <a:p>
            <a:endParaRPr lang="ru-RU" sz="1000" b="1" i="1" u="sng" dirty="0" smtClean="0">
              <a:solidFill>
                <a:schemeClr val="tx2">
                  <a:lumMod val="65000"/>
                  <a:lumOff val="35000"/>
                </a:schemeClr>
              </a:solidFill>
              <a:sym typeface="Symbol"/>
            </a:endParaRPr>
          </a:p>
          <a:p>
            <a:r>
              <a:rPr lang="ru-RU" sz="1000" b="1" i="1" u="sng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Результат:</a:t>
            </a:r>
            <a:r>
              <a:rPr lang="ru-RU" sz="10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sym typeface="Symbol"/>
              </a:rPr>
              <a:t> Не допуск на объект в «особые условия труда» работника в состоянии, когда есть высокая вероятность реализации риска смерти </a:t>
            </a:r>
            <a:endParaRPr lang="ru-RU" sz="1000" b="1" i="1" u="sng" dirty="0" smtClean="0">
              <a:solidFill>
                <a:schemeClr val="tx2">
                  <a:lumMod val="65000"/>
                  <a:lumOff val="35000"/>
                </a:schemeClr>
              </a:solidFill>
              <a:sym typeface="Symbol"/>
            </a:endParaRPr>
          </a:p>
          <a:p>
            <a:r>
              <a:rPr lang="ru-RU" sz="9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DINPro-Regular" pitchFamily="50" charset="0"/>
                <a:sym typeface="Symbol"/>
              </a:rPr>
              <a:t>  </a:t>
            </a:r>
            <a:endParaRPr lang="ru-RU" sz="900" b="1" i="1" dirty="0">
              <a:solidFill>
                <a:schemeClr val="tx2">
                  <a:lumMod val="65000"/>
                  <a:lumOff val="35000"/>
                </a:schemeClr>
              </a:solidFill>
              <a:latin typeface="DINPro-Regular" pitchFamily="50" charset="0"/>
              <a:sym typeface="Symbo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75424" y="1505252"/>
            <a:ext cx="3185716" cy="307708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30" name="Штриховая стрелка вправо 29"/>
          <p:cNvSpPr/>
          <p:nvPr/>
        </p:nvSpPr>
        <p:spPr>
          <a:xfrm rot="5400000">
            <a:off x="5440367" y="4572413"/>
            <a:ext cx="918300" cy="484632"/>
          </a:xfrm>
          <a:prstGeom prst="stripedRightArrow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30795" y="5211096"/>
            <a:ext cx="3001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accent1"/>
                </a:solidFill>
                <a:sym typeface="Symbol"/>
              </a:rPr>
              <a:t>Резюме:  </a:t>
            </a:r>
          </a:p>
          <a:p>
            <a:pPr algn="ctr"/>
            <a:r>
              <a:rPr lang="ru-RU" sz="1100" b="1" i="1" dirty="0" smtClean="0">
                <a:solidFill>
                  <a:schemeClr val="accent1"/>
                </a:solidFill>
                <a:sym typeface="Symbol"/>
              </a:rPr>
              <a:t>необходимо внедрить инструменты, исключающие  возможность ошибок «человеческого фактора» </a:t>
            </a:r>
            <a:endParaRPr lang="ru-RU" sz="1100" b="1" i="1" dirty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49" name="Штриховая стрелка вправо 48"/>
          <p:cNvSpPr/>
          <p:nvPr/>
        </p:nvSpPr>
        <p:spPr>
          <a:xfrm rot="5400000">
            <a:off x="7772276" y="4546639"/>
            <a:ext cx="918300" cy="484632"/>
          </a:xfrm>
          <a:prstGeom prst="stripedRightArrow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5400000">
            <a:off x="8036439" y="3456079"/>
            <a:ext cx="389977" cy="1198173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sz="900" dirty="0" smtClean="0">
                <a:solidFill>
                  <a:schemeClr val="tx1"/>
                </a:solidFill>
              </a:rPr>
              <a:t>Позднее обращение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75747" y="5279896"/>
            <a:ext cx="1711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accent1"/>
                </a:solidFill>
                <a:sym typeface="Symbol"/>
              </a:rPr>
              <a:t>Резюме:  </a:t>
            </a:r>
          </a:p>
          <a:p>
            <a:pPr algn="ctr"/>
            <a:r>
              <a:rPr lang="ru-RU" sz="1100" b="1" i="1" dirty="0">
                <a:solidFill>
                  <a:schemeClr val="accent1"/>
                </a:solidFill>
                <a:sym typeface="Symbol"/>
              </a:rPr>
              <a:t>н</a:t>
            </a:r>
            <a:r>
              <a:rPr lang="ru-RU" sz="1100" b="1" i="1" dirty="0" smtClean="0">
                <a:solidFill>
                  <a:schemeClr val="accent1"/>
                </a:solidFill>
                <a:sym typeface="Symbol"/>
              </a:rPr>
              <a:t>еобходим он-</a:t>
            </a:r>
            <a:r>
              <a:rPr lang="ru-RU" sz="1100" b="1" i="1" dirty="0" err="1" smtClean="0">
                <a:solidFill>
                  <a:schemeClr val="accent1"/>
                </a:solidFill>
                <a:sym typeface="Symbol"/>
              </a:rPr>
              <a:t>лайн</a:t>
            </a:r>
            <a:r>
              <a:rPr lang="ru-RU" sz="1100" b="1" i="1" dirty="0" smtClean="0">
                <a:solidFill>
                  <a:schemeClr val="accent1"/>
                </a:solidFill>
                <a:sym typeface="Symbol"/>
              </a:rPr>
              <a:t> мониторинг  группы высокого риска ССЗ</a:t>
            </a:r>
            <a:endParaRPr lang="ru-RU" sz="1100" b="1" i="1" dirty="0">
              <a:solidFill>
                <a:schemeClr val="accent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090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141" y="4538898"/>
            <a:ext cx="87065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buFontTx/>
              <a:buAutoNum type="arabicPeriod"/>
            </a:pPr>
            <a:r>
              <a:rPr lang="ru-RU" sz="11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Агрегация  и сохранение результатов всех измерений по каждому работнику (база данных) с разграничением права доступа </a:t>
            </a:r>
          </a:p>
          <a:p>
            <a:pPr marL="180000" indent="-180000" algn="just">
              <a:buAutoNum type="arabicPeriod"/>
            </a:pPr>
            <a:r>
              <a:rPr lang="ru-RU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Администрирование и коммуникацию сети локальных аппаратных комплексов и ИТ- систем, включая данные от ПО</a:t>
            </a:r>
            <a:endParaRPr lang="ru-RU" sz="11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marL="180000" indent="-180000" algn="just">
              <a:buAutoNum type="arabicPeriod"/>
            </a:pPr>
            <a:r>
              <a:rPr lang="ru-RU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Автоматизация управленческих решений (запрет допуска, направление на </a:t>
            </a:r>
            <a:r>
              <a:rPr lang="ru-RU" sz="11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доп.обследование</a:t>
            </a:r>
            <a:r>
              <a:rPr lang="ru-RU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, рациональное трудоустройство) </a:t>
            </a:r>
          </a:p>
          <a:p>
            <a:pPr marL="180000" indent="-180000" algn="just">
              <a:buAutoNum type="arabicPeriod"/>
            </a:pPr>
            <a:r>
              <a:rPr lang="ru-RU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Обеспечение устойчивости системы барьеров  ( </a:t>
            </a:r>
            <a:r>
              <a:rPr lang="en-US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</a:t>
            </a:r>
            <a:r>
              <a:rPr lang="ru-RU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–</a:t>
            </a:r>
            <a:r>
              <a:rPr lang="ru-RU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</a:t>
            </a:r>
            <a:r>
              <a:rPr lang="ru-RU" sz="11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)</a:t>
            </a:r>
            <a:endParaRPr lang="ru-RU" sz="11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51" y="4277288"/>
            <a:ext cx="90725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Универсальная ИТ-платформа объединяет локальные ИТ-программы аппаратных комплексов и направлена на выполнение:   </a:t>
            </a:r>
            <a:endParaRPr lang="ru-RU" sz="1100" b="1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2337240" y="2544961"/>
            <a:ext cx="958703" cy="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24" y="3744295"/>
            <a:ext cx="456877" cy="4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59718" y="1982742"/>
            <a:ext cx="1059906" cy="1204046"/>
            <a:chOff x="179759" y="2040443"/>
            <a:chExt cx="1059906" cy="120404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79759" y="2598158"/>
              <a:ext cx="10599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 smtClean="0">
                  <a:solidFill>
                    <a:schemeClr val="accent3">
                      <a:lumMod val="75000"/>
                    </a:schemeClr>
                  </a:solidFill>
                </a:rPr>
                <a:t>Кандидаты </a:t>
              </a:r>
            </a:p>
            <a:p>
              <a:r>
                <a:rPr lang="ru-RU" sz="900" b="1" dirty="0">
                  <a:solidFill>
                    <a:schemeClr val="accent3">
                      <a:lumMod val="75000"/>
                    </a:schemeClr>
                  </a:solidFill>
                </a:rPr>
                <a:t>Работники </a:t>
              </a:r>
              <a:r>
                <a:rPr lang="ru-RU" sz="900" b="1" dirty="0" smtClean="0">
                  <a:solidFill>
                    <a:schemeClr val="accent3">
                      <a:lumMod val="75000"/>
                    </a:schemeClr>
                  </a:solidFill>
                </a:rPr>
                <a:t>ДО</a:t>
              </a:r>
            </a:p>
            <a:p>
              <a:r>
                <a:rPr lang="ru-RU" sz="900" b="1" dirty="0">
                  <a:solidFill>
                    <a:schemeClr val="accent3">
                      <a:lumMod val="75000"/>
                    </a:schemeClr>
                  </a:solidFill>
                </a:rPr>
                <a:t>Работники ПО  </a:t>
              </a:r>
              <a:endParaRPr lang="ru-RU" sz="900" b="1" dirty="0"/>
            </a:p>
            <a:p>
              <a:r>
                <a:rPr lang="ru-RU" sz="9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endParaRPr lang="ru-RU" sz="900" b="1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69631" y="2040443"/>
              <a:ext cx="585801" cy="530377"/>
              <a:chOff x="143508" y="1182385"/>
              <a:chExt cx="585801" cy="433790"/>
            </a:xfrm>
          </p:grpSpPr>
          <p:pic>
            <p:nvPicPr>
              <p:cNvPr id="68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267" y="1182385"/>
                <a:ext cx="216024" cy="433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266" y="1311178"/>
                <a:ext cx="147043" cy="295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1311178"/>
                <a:ext cx="147043" cy="295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3" name="Прямая со стрелкой 92"/>
            <p:cNvCxnSpPr/>
            <p:nvPr/>
          </p:nvCxnSpPr>
          <p:spPr>
            <a:xfrm>
              <a:off x="968973" y="2528448"/>
              <a:ext cx="270692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2877030" y="1204612"/>
            <a:ext cx="5969791" cy="2787091"/>
            <a:chOff x="2916526" y="1311694"/>
            <a:chExt cx="5969791" cy="278709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382807" y="1380840"/>
              <a:ext cx="2249534" cy="2624224"/>
            </a:xfrm>
            <a:prstGeom prst="roundRect">
              <a:avLst>
                <a:gd name="adj" fmla="val 3713"/>
              </a:avLst>
            </a:prstGeom>
            <a:noFill/>
            <a:ln w="952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131841" y="1311694"/>
              <a:ext cx="5754476" cy="2787091"/>
            </a:xfrm>
            <a:prstGeom prst="roundRect">
              <a:avLst>
                <a:gd name="adj" fmla="val 3588"/>
              </a:avLst>
            </a:prstGeom>
            <a:noFill/>
            <a:ln w="952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295943" y="1329396"/>
              <a:ext cx="109196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 smtClean="0">
                  <a:solidFill>
                    <a:schemeClr val="accent3">
                      <a:lumMod val="75000"/>
                    </a:schemeClr>
                  </a:solidFill>
                </a:rPr>
                <a:t>Газпром нефть </a:t>
              </a:r>
              <a:endParaRPr lang="ru-RU" sz="900" b="1" dirty="0"/>
            </a:p>
          </p:txBody>
        </p:sp>
        <p:sp>
          <p:nvSpPr>
            <p:cNvPr id="59" name="trian16_3_solid"/>
            <p:cNvSpPr/>
            <p:nvPr/>
          </p:nvSpPr>
          <p:spPr>
            <a:xfrm>
              <a:off x="7776356" y="2691847"/>
              <a:ext cx="180020" cy="351824"/>
            </a:xfrm>
            <a:prstGeom prst="chevron">
              <a:avLst>
                <a:gd name="adj" fmla="val 54096"/>
              </a:avLst>
            </a:prstGeom>
            <a:solidFill>
              <a:schemeClr val="tx1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201622" y="2162676"/>
              <a:ext cx="4555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 smtClean="0">
                  <a:solidFill>
                    <a:schemeClr val="accent3">
                      <a:lumMod val="75000"/>
                    </a:schemeClr>
                  </a:solidFill>
                </a:rPr>
                <a:t>ИУС </a:t>
              </a:r>
              <a:endParaRPr lang="ru-RU" sz="900" b="1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397382" y="1395703"/>
              <a:ext cx="151355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 smtClean="0">
                  <a:solidFill>
                    <a:schemeClr val="accent2"/>
                  </a:solidFill>
                </a:rPr>
                <a:t>Объект Газпром нефть</a:t>
              </a:r>
              <a:endParaRPr lang="ru-RU" sz="900" b="1" dirty="0">
                <a:solidFill>
                  <a:schemeClr val="accent2"/>
                </a:solidFill>
              </a:endParaRPr>
            </a:p>
          </p:txBody>
        </p:sp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11" y="2220812"/>
              <a:ext cx="229766" cy="236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9" name="Прямая со стрелкой 78"/>
            <p:cNvCxnSpPr/>
            <p:nvPr/>
          </p:nvCxnSpPr>
          <p:spPr>
            <a:xfrm>
              <a:off x="3977272" y="2486371"/>
              <a:ext cx="270692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006" y="2064358"/>
              <a:ext cx="652748" cy="78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" name="Прямая со стрелкой 80"/>
            <p:cNvCxnSpPr/>
            <p:nvPr/>
          </p:nvCxnSpPr>
          <p:spPr>
            <a:xfrm>
              <a:off x="4691832" y="3191860"/>
              <a:ext cx="0" cy="26807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5269166" y="2507704"/>
              <a:ext cx="270692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595642" y="2954241"/>
              <a:ext cx="192381" cy="18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43811" y="2417250"/>
              <a:ext cx="200303" cy="18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660" y="3219902"/>
              <a:ext cx="666596" cy="71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146" y="2447856"/>
              <a:ext cx="710118" cy="77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202" y="2057029"/>
              <a:ext cx="677013" cy="90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252" y="2079228"/>
              <a:ext cx="656260" cy="87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9" name="Прямая со стрелкой 88"/>
            <p:cNvCxnSpPr/>
            <p:nvPr/>
          </p:nvCxnSpPr>
          <p:spPr>
            <a:xfrm flipH="1">
              <a:off x="2916526" y="3461757"/>
              <a:ext cx="3095008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rian16_3_solid"/>
            <p:cNvSpPr/>
            <p:nvPr/>
          </p:nvSpPr>
          <p:spPr>
            <a:xfrm rot="10800000">
              <a:off x="6453566" y="2673985"/>
              <a:ext cx="180020" cy="351824"/>
            </a:xfrm>
            <a:prstGeom prst="chevron">
              <a:avLst>
                <a:gd name="adj" fmla="val 54096"/>
              </a:avLst>
            </a:prstGeom>
            <a:solidFill>
              <a:schemeClr val="tx1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95" name="Прямая со стрелкой 94"/>
            <p:cNvCxnSpPr/>
            <p:nvPr/>
          </p:nvCxnSpPr>
          <p:spPr>
            <a:xfrm>
              <a:off x="6422660" y="2516899"/>
              <a:ext cx="270692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46"/>
            <p:cNvGrpSpPr/>
            <p:nvPr/>
          </p:nvGrpSpPr>
          <p:grpSpPr>
            <a:xfrm>
              <a:off x="5261699" y="1758009"/>
              <a:ext cx="248786" cy="282434"/>
              <a:chOff x="5009671" y="1046833"/>
              <a:chExt cx="248786" cy="227280"/>
            </a:xfrm>
          </p:grpSpPr>
          <p:sp>
            <p:nvSpPr>
              <p:cNvPr id="97" name="Овал 96"/>
              <p:cNvSpPr/>
              <p:nvPr/>
            </p:nvSpPr>
            <p:spPr>
              <a:xfrm>
                <a:off x="5017138" y="1046833"/>
                <a:ext cx="227280" cy="22728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5009671" y="1048326"/>
                <a:ext cx="248786" cy="17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II</a:t>
                </a:r>
                <a:endParaRPr lang="ru-RU" sz="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5957104" y="1992433"/>
              <a:ext cx="280846" cy="278842"/>
              <a:chOff x="4990619" y="1046833"/>
              <a:chExt cx="280846" cy="227280"/>
            </a:xfrm>
          </p:grpSpPr>
          <p:sp>
            <p:nvSpPr>
              <p:cNvPr id="101" name="Овал 100"/>
              <p:cNvSpPr/>
              <p:nvPr/>
            </p:nvSpPr>
            <p:spPr>
              <a:xfrm>
                <a:off x="5017138" y="1046833"/>
                <a:ext cx="227280" cy="22728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4990619" y="1053089"/>
                <a:ext cx="280846" cy="17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III</a:t>
                </a:r>
                <a:endParaRPr lang="ru-RU" sz="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Группа 102"/>
            <p:cNvGrpSpPr/>
            <p:nvPr/>
          </p:nvGrpSpPr>
          <p:grpSpPr>
            <a:xfrm>
              <a:off x="7221132" y="2000108"/>
              <a:ext cx="293670" cy="274700"/>
              <a:chOff x="4991533" y="1046833"/>
              <a:chExt cx="293670" cy="227280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5017138" y="1046833"/>
                <a:ext cx="227280" cy="22728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4991533" y="1053089"/>
                <a:ext cx="293670" cy="17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IV</a:t>
                </a:r>
                <a:endParaRPr lang="ru-RU" sz="9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6649328" y="3124474"/>
              <a:ext cx="261610" cy="240029"/>
              <a:chOff x="5009671" y="1046833"/>
              <a:chExt cx="261610" cy="180022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5017138" y="1046833"/>
                <a:ext cx="227280" cy="180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lang="ru-RU" sz="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009671" y="1048326"/>
                <a:ext cx="261610" cy="17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V</a:t>
                </a:r>
                <a:endParaRPr lang="ru-RU" sz="9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965" y="2376069"/>
              <a:ext cx="378042" cy="58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sz="1600" b="1" dirty="0" smtClean="0"/>
              <a:t>Планируется </a:t>
            </a:r>
            <a:r>
              <a:rPr lang="ru-RU" sz="1600" b="1" dirty="0"/>
              <a:t>цифровая трансформация системы медицинских осмотров: предварительных /периодических, </a:t>
            </a:r>
            <a:r>
              <a:rPr lang="ru-RU" sz="1600" b="1" dirty="0" err="1" smtClean="0"/>
              <a:t>предсменных</a:t>
            </a:r>
            <a:r>
              <a:rPr lang="ru-RU" sz="1600" b="1" dirty="0" smtClean="0"/>
              <a:t> / </a:t>
            </a:r>
            <a:r>
              <a:rPr lang="ru-RU" sz="1600" b="1" dirty="0" err="1" smtClean="0"/>
              <a:t>предрейсовых</a:t>
            </a:r>
            <a:endParaRPr lang="ru-RU" sz="16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419624" y="1182930"/>
            <a:ext cx="1457406" cy="2616291"/>
            <a:chOff x="1334252" y="1172749"/>
            <a:chExt cx="1457406" cy="2616291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403649" y="1310955"/>
              <a:ext cx="91082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900" b="1" dirty="0" err="1" smtClean="0"/>
                <a:t>Мед.центры</a:t>
              </a:r>
              <a:r>
                <a:rPr lang="ru-RU" sz="900" b="1" dirty="0" smtClean="0"/>
                <a:t> </a:t>
              </a:r>
              <a:endParaRPr lang="ru-RU" sz="900" b="1" dirty="0"/>
            </a:p>
          </p:txBody>
        </p:sp>
        <p:pic>
          <p:nvPicPr>
            <p:cNvPr id="73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592" y="2420117"/>
              <a:ext cx="194524" cy="21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98" y="1562860"/>
              <a:ext cx="433631" cy="44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6" name="Прямая со стрелкой 75"/>
            <p:cNvCxnSpPr/>
            <p:nvPr/>
          </p:nvCxnSpPr>
          <p:spPr>
            <a:xfrm flipH="1">
              <a:off x="1807612" y="3221893"/>
              <a:ext cx="8605" cy="56714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1815493" y="2067778"/>
              <a:ext cx="0" cy="26807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Скругленный прямоугольник 91"/>
            <p:cNvSpPr/>
            <p:nvPr/>
          </p:nvSpPr>
          <p:spPr>
            <a:xfrm>
              <a:off x="1334252" y="1311696"/>
              <a:ext cx="1041505" cy="1932793"/>
            </a:xfrm>
            <a:prstGeom prst="roundRect">
              <a:avLst>
                <a:gd name="adj" fmla="val 3713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2262116" y="1172749"/>
              <a:ext cx="227280" cy="2229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I</a:t>
              </a:r>
              <a:endParaRPr lang="ru-RU" sz="12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887" y="2412993"/>
              <a:ext cx="349560" cy="59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431" y="3219902"/>
              <a:ext cx="508227" cy="56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719302" y="3021300"/>
              <a:ext cx="192381" cy="18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4" name="Прямая со стрелкой 63"/>
            <p:cNvCxnSpPr/>
            <p:nvPr/>
          </p:nvCxnSpPr>
          <p:spPr>
            <a:xfrm flipH="1" flipV="1">
              <a:off x="2067592" y="2921323"/>
              <a:ext cx="308166" cy="44318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359718" y="5646894"/>
            <a:ext cx="85949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АУ ХМАО-Югра «Центр профессиональной патологии» разработал программу  «Личный кабинет работодателя» позволяющую контролировать прохождение </a:t>
            </a:r>
            <a:r>
              <a:rPr lang="ru-RU" sz="1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работниками периодического медицинского </a:t>
            </a:r>
            <a:r>
              <a:rPr lang="ru-RU" sz="10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осмотра. Доступ предоставляется на основании запроса и существующего договора на медицинские услуги по ПМО.</a:t>
            </a:r>
            <a:endParaRPr lang="ru-RU" sz="1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mplate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pe1"/>
          <p:cNvSpPr>
            <a:spLocks noGrp="1"/>
          </p:cNvSpPr>
          <p:nvPr>
            <p:ph idx="1"/>
          </p:nvPr>
        </p:nvSpPr>
        <p:spPr>
          <a:xfrm>
            <a:off x="4391980" y="1232176"/>
            <a:ext cx="4464683" cy="2880320"/>
          </a:xfrm>
        </p:spPr>
        <p:txBody>
          <a:bodyPr/>
          <a:lstStyle/>
          <a:p>
            <a:pPr marL="171450" indent="-1714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Данные </a:t>
            </a:r>
            <a:r>
              <a:rPr lang="ru-RU" sz="1200" dirty="0"/>
              <a:t>по результатам проведенных </a:t>
            </a:r>
            <a:r>
              <a:rPr lang="ru-RU" sz="1200" dirty="0" smtClean="0"/>
              <a:t>медицинских </a:t>
            </a:r>
            <a:r>
              <a:rPr lang="ru-RU" sz="1200" dirty="0"/>
              <a:t>осмотров в фельдшерских пунктах передаются главному специалисту по охране здоровья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АУ ХМАО-Югра «Центр профессиональной патологии»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учитываются </a:t>
            </a:r>
            <a:r>
              <a:rPr lang="ru-RU" sz="1200" dirty="0" smtClean="0"/>
              <a:t>при </a:t>
            </a:r>
            <a:r>
              <a:rPr lang="ru-RU" sz="1200" dirty="0"/>
              <a:t>проведение периодических медицинских осмотров</a:t>
            </a:r>
            <a:r>
              <a:rPr lang="ru-RU" sz="1200" dirty="0" smtClean="0"/>
              <a:t>.</a:t>
            </a:r>
            <a:endParaRPr lang="ru-RU" sz="1200" dirty="0"/>
          </a:p>
          <a:p>
            <a:pPr marL="171450" indent="-1714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По </a:t>
            </a:r>
            <a:r>
              <a:rPr lang="ru-RU" sz="1200" dirty="0"/>
              <a:t>результатам </a:t>
            </a:r>
            <a:r>
              <a:rPr lang="ru-RU" sz="1200" dirty="0" smtClean="0"/>
              <a:t>проведенных </a:t>
            </a:r>
            <a:r>
              <a:rPr lang="ru-RU" sz="1200" dirty="0" err="1"/>
              <a:t>предсменных</a:t>
            </a:r>
            <a:r>
              <a:rPr lang="ru-RU" sz="1200" dirty="0"/>
              <a:t>, периодических медицинских осмотров сформирована группа риска по ССЗ:</a:t>
            </a:r>
          </a:p>
          <a:p>
            <a:pPr marL="360000" indent="-171450" algn="just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─"/>
            </a:pPr>
            <a:r>
              <a:rPr lang="ru-RU" sz="1200" dirty="0" smtClean="0"/>
              <a:t>46 </a:t>
            </a:r>
            <a:r>
              <a:rPr lang="ru-RU" sz="1200" dirty="0"/>
              <a:t>сотрудника ООО «Газпромнефть-Хантос</a:t>
            </a:r>
            <a:r>
              <a:rPr lang="ru-RU" sz="1200" dirty="0" smtClean="0"/>
              <a:t>» в 2017 </a:t>
            </a:r>
            <a:r>
              <a:rPr lang="ru-RU" sz="1200" dirty="0"/>
              <a:t>г. </a:t>
            </a:r>
            <a:endParaRPr lang="ru-RU" sz="1200" dirty="0" smtClean="0"/>
          </a:p>
          <a:p>
            <a:pPr marL="360000" indent="-171450" algn="just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─"/>
            </a:pPr>
            <a:r>
              <a:rPr lang="ru-RU" sz="1200" dirty="0" smtClean="0"/>
              <a:t>469 сотрудников подрядных организаций в 2017 г.</a:t>
            </a:r>
            <a:endParaRPr lang="ru-RU" sz="1200" dirty="0"/>
          </a:p>
          <a:p>
            <a:pPr marL="360000" indent="-171450" algn="just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─"/>
            </a:pPr>
            <a:r>
              <a:rPr lang="ru-RU" sz="1200" dirty="0" smtClean="0"/>
              <a:t>62 </a:t>
            </a:r>
            <a:r>
              <a:rPr lang="ru-RU" sz="1200" dirty="0"/>
              <a:t>сотрудника ООО «Газпромнефть-Хантос</a:t>
            </a:r>
            <a:r>
              <a:rPr lang="ru-RU" sz="1200" dirty="0" smtClean="0"/>
              <a:t>» в </a:t>
            </a:r>
            <a:r>
              <a:rPr lang="ru-RU" sz="1200" dirty="0"/>
              <a:t>2018 г. </a:t>
            </a:r>
          </a:p>
          <a:p>
            <a:pPr marL="171450" indent="-1714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43 </a:t>
            </a:r>
            <a:r>
              <a:rPr lang="ru-RU" sz="1200" dirty="0"/>
              <a:t>сотрудника </a:t>
            </a:r>
            <a:r>
              <a:rPr lang="ru-RU" sz="1200" dirty="0" smtClean="0"/>
              <a:t>прошли </a:t>
            </a:r>
            <a:r>
              <a:rPr lang="ru-RU" sz="1200" dirty="0"/>
              <a:t>обследование в 2017 г.  в АУ ХМАО-Югра «Центр </a:t>
            </a:r>
            <a:r>
              <a:rPr lang="ru-RU" sz="1200" dirty="0" err="1"/>
              <a:t>профпатологии</a:t>
            </a:r>
            <a:r>
              <a:rPr lang="ru-RU" sz="1200" dirty="0" smtClean="0"/>
              <a:t>» по результатам проведенных медосмотров для уточнения состояния здоровья </a:t>
            </a:r>
            <a:br>
              <a:rPr lang="ru-RU" sz="1200" dirty="0" smtClean="0"/>
            </a:br>
            <a:r>
              <a:rPr lang="ru-RU" sz="1200" dirty="0" smtClean="0"/>
              <a:t>и профпригодности.</a:t>
            </a:r>
          </a:p>
          <a:p>
            <a:pPr marL="171450" indent="-1714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В планах развитие ИТ-платформы с </a:t>
            </a:r>
            <a:r>
              <a:rPr lang="ru-RU" sz="1200" dirty="0"/>
              <a:t>возможностью передачи информации с </a:t>
            </a:r>
            <a:r>
              <a:rPr lang="ru-RU" sz="1200" dirty="0" err="1" smtClean="0"/>
              <a:t>предсменных</a:t>
            </a:r>
            <a:r>
              <a:rPr lang="ru-RU" sz="1200" dirty="0" smtClean="0"/>
              <a:t> </a:t>
            </a:r>
            <a:r>
              <a:rPr lang="ru-RU" sz="1200" dirty="0"/>
              <a:t>и </a:t>
            </a:r>
            <a:r>
              <a:rPr lang="ru-RU" sz="1200" dirty="0" err="1" smtClean="0"/>
              <a:t>предсрейсовых</a:t>
            </a:r>
            <a:r>
              <a:rPr lang="ru-RU" sz="1200" dirty="0" smtClean="0"/>
              <a:t>/</a:t>
            </a:r>
            <a:r>
              <a:rPr lang="ru-RU" sz="1200" dirty="0" err="1" smtClean="0"/>
              <a:t>послерейсовых</a:t>
            </a:r>
            <a:r>
              <a:rPr lang="ru-RU" sz="1200" dirty="0" smtClean="0"/>
              <a:t>  </a:t>
            </a:r>
            <a:r>
              <a:rPr lang="ru-RU" sz="1200" dirty="0"/>
              <a:t>МО на врачебную комиссию, выполняющую периодические медосмотры.</a:t>
            </a:r>
          </a:p>
          <a:p>
            <a:pPr marL="171450" indent="-1714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sz="1600" b="1" dirty="0"/>
              <a:t>Мероприятия по результатам </a:t>
            </a:r>
            <a:r>
              <a:rPr lang="ru-RU" sz="1600" b="1" dirty="0" smtClean="0"/>
              <a:t>медосмотров 2015-2017гг</a:t>
            </a:r>
            <a:endParaRPr lang="ru-RU" sz="16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364762"/>
              </p:ext>
            </p:extLst>
          </p:nvPr>
        </p:nvGraphicFramePr>
        <p:xfrm>
          <a:off x="287337" y="4401108"/>
          <a:ext cx="3783811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608184"/>
              </p:ext>
            </p:extLst>
          </p:nvPr>
        </p:nvGraphicFramePr>
        <p:xfrm>
          <a:off x="231452" y="1562955"/>
          <a:ext cx="3938636" cy="256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20320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/>
              <a:t>Количество общих (соматических) заболеваний, выявленных</a:t>
            </a:r>
            <a:br>
              <a:rPr lang="ru-RU" sz="800" b="1" dirty="0"/>
            </a:br>
            <a:r>
              <a:rPr lang="ru-RU" sz="800" b="1" dirty="0"/>
              <a:t>в рамках периодических медицинских осмотров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508" y="4113076"/>
            <a:ext cx="39276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/>
              <a:t>Д</a:t>
            </a:r>
            <a:r>
              <a:rPr lang="ru-RU" sz="800" b="1" dirty="0" smtClean="0"/>
              <a:t>анные </a:t>
            </a:r>
            <a:r>
              <a:rPr lang="ru-RU" sz="800" b="1" dirty="0"/>
              <a:t>о </a:t>
            </a:r>
            <a:r>
              <a:rPr lang="ru-RU" sz="800" b="1" dirty="0" smtClean="0"/>
              <a:t>выявленном риске </a:t>
            </a:r>
            <a:r>
              <a:rPr lang="ru-RU" sz="800" b="1" dirty="0"/>
              <a:t>сердечно-сосудистых </a:t>
            </a:r>
            <a:r>
              <a:rPr lang="ru-RU" sz="800" b="1" dirty="0" smtClean="0"/>
              <a:t>заболеваний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2762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gpn"/>
  <p:tag name="TYPE" val="report"/>
  <p:tag name="LANG" val="rus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ad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th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Uni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nterprise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ord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6D6DAB214CE84A842A3039565F4530" ma:contentTypeVersion="1" ma:contentTypeDescription="Создание документа." ma:contentTypeScope="" ma:versionID="81ab2daa22300af1441ed4de786cff1e">
  <xsd:schema xmlns:xsd="http://www.w3.org/2001/XMLSchema" xmlns:xs="http://www.w3.org/2001/XMLSchema" xmlns:p="http://schemas.microsoft.com/office/2006/metadata/properties" xmlns:ns2="a93bb3bd-d1bf-4ea9-a2cc-f56fce41bf0c" targetNamespace="http://schemas.microsoft.com/office/2006/metadata/properties" ma:root="true" ma:fieldsID="f00794807b01ef458351a1fd2a0f6171" ns2:_="">
    <xsd:import namespace="a93bb3bd-d1bf-4ea9-a2cc-f56fce41bf0c"/>
    <xsd:element name="properties">
      <xsd:complexType>
        <xsd:sequence>
          <xsd:element name="documentManagement">
            <xsd:complexType>
              <xsd:all>
                <xsd:element ref="ns2:UnresolvedU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bb3bd-d1bf-4ea9-a2cc-f56fce41bf0c" elementFormDefault="qualified">
    <xsd:import namespace="http://schemas.microsoft.com/office/2006/documentManagement/types"/>
    <xsd:import namespace="http://schemas.microsoft.com/office/infopath/2007/PartnerControls"/>
    <xsd:element name="UnresolvedUser" ma:index="8" nillable="true" ma:displayName="Автор последних изменений" ma:internalName="UnresolvedUs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resolvedUser xmlns="a93bb3bd-d1bf-4ea9-a2cc-f56fce41bf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D7D746-6F05-462E-8FEC-4E9C2243E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bb3bd-d1bf-4ea9-a2cc-f56fce41b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01B63C-0A06-4F96-9148-A2E6A28913BC}">
  <ds:schemaRefs>
    <ds:schemaRef ds:uri="http://purl.org/dc/terms/"/>
    <ds:schemaRef ds:uri="http://purl.org/dc/dcmitype/"/>
    <ds:schemaRef ds:uri="a93bb3bd-d1bf-4ea9-a2cc-f56fce41bf0c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0FC8496-DC6C-4BFA-BD49-D1F2210F24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947</Words>
  <Application>Microsoft Office PowerPoint</Application>
  <PresentationFormat>Экран (4:3)</PresentationFormat>
  <Paragraphs>141</Paragraphs>
  <Slides>11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gpn_report</vt:lpstr>
      <vt:lpstr>Word</vt:lpstr>
      <vt:lpstr>think-cell Slide</vt:lpstr>
      <vt:lpstr>Комплексный подход к проведению медицинских осмотров работников — как фактор снижения заболеваемости на объектах ООО «Газпромнефть-Хантос»</vt:lpstr>
      <vt:lpstr>Презентация PowerPoint</vt:lpstr>
      <vt:lpstr>Организация медицинской помощи на  объектах ООО «Газпромнефть-Хантос» </vt:lpstr>
      <vt:lpstr>Организация периодических медицинских осмотров на  месторождениях ООО «Газпромнефть-Хантос»</vt:lpstr>
      <vt:lpstr>Предсменные, предрейсовые/послерейсовые медицинские осмотры</vt:lpstr>
      <vt:lpstr>Все здравпункты ООО «Газпром нефть-Хантос» обеспечены системами  автоматизированных медицинских осмотров  </vt:lpstr>
      <vt:lpstr>Презентация PowerPoint</vt:lpstr>
      <vt:lpstr>Планируется цифровая трансформация системы медицинских осмотров: предварительных /периодических, предсменных / предрейсовых</vt:lpstr>
      <vt:lpstr>Мероприятия по результатам медосмотров 2015-2017гг</vt:lpstr>
      <vt:lpstr>Предложения ПАО «Газпром-нефть» по изменению нормативных документов РФ </vt:lpstr>
      <vt:lpstr>Спасибо за внимание!</vt:lpstr>
    </vt:vector>
  </TitlesOfParts>
  <Company>PowerLexis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Харитонова Анна Владимировна</cp:lastModifiedBy>
  <cp:revision>93</cp:revision>
  <dcterms:created xsi:type="dcterms:W3CDTF">2013-07-30T10:25:23Z</dcterms:created>
  <dcterms:modified xsi:type="dcterms:W3CDTF">2018-10-22T16:35:17Z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0x010100106D6DAB214CE84A842A3039565F4530</vt:lpwstr>
  </property>
</Properties>
</file>