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0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7" r:id="rId1"/>
    <p:sldMasterId id="2147483987" r:id="rId2"/>
  </p:sldMasterIdLst>
  <p:notesMasterIdLst>
    <p:notesMasterId r:id="rId39"/>
  </p:notesMasterIdLst>
  <p:handoutMasterIdLst>
    <p:handoutMasterId r:id="rId40"/>
  </p:handoutMasterIdLst>
  <p:sldIdLst>
    <p:sldId id="256" r:id="rId3"/>
    <p:sldId id="270" r:id="rId4"/>
    <p:sldId id="360" r:id="rId5"/>
    <p:sldId id="362" r:id="rId6"/>
    <p:sldId id="370" r:id="rId7"/>
    <p:sldId id="367" r:id="rId8"/>
    <p:sldId id="368" r:id="rId9"/>
    <p:sldId id="369" r:id="rId10"/>
    <p:sldId id="366" r:id="rId11"/>
    <p:sldId id="356" r:id="rId12"/>
    <p:sldId id="258" r:id="rId13"/>
    <p:sldId id="374" r:id="rId14"/>
    <p:sldId id="260" r:id="rId15"/>
    <p:sldId id="323" r:id="rId16"/>
    <p:sldId id="324" r:id="rId17"/>
    <p:sldId id="326" r:id="rId18"/>
    <p:sldId id="375" r:id="rId19"/>
    <p:sldId id="361" r:id="rId20"/>
    <p:sldId id="339" r:id="rId21"/>
    <p:sldId id="357" r:id="rId22"/>
    <p:sldId id="327" r:id="rId23"/>
    <p:sldId id="328" r:id="rId24"/>
    <p:sldId id="341" r:id="rId25"/>
    <p:sldId id="378" r:id="rId26"/>
    <p:sldId id="333" r:id="rId27"/>
    <p:sldId id="334" r:id="rId28"/>
    <p:sldId id="294" r:id="rId29"/>
    <p:sldId id="379" r:id="rId30"/>
    <p:sldId id="380" r:id="rId31"/>
    <p:sldId id="382" r:id="rId32"/>
    <p:sldId id="381" r:id="rId33"/>
    <p:sldId id="383" r:id="rId34"/>
    <p:sldId id="384" r:id="rId35"/>
    <p:sldId id="377" r:id="rId36"/>
    <p:sldId id="376" r:id="rId37"/>
    <p:sldId id="293" r:id="rId38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EDF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A1585-9867-4560-87E5-C46BCB98AC86}" type="doc">
      <dgm:prSet loTypeId="urn:microsoft.com/office/officeart/2005/8/layout/chart3" loCatId="cycle" qsTypeId="urn:microsoft.com/office/officeart/2005/8/quickstyle/3d1" qsCatId="3D" csTypeId="urn:microsoft.com/office/officeart/2005/8/colors/colorful3" csCatId="colorful" phldr="1"/>
      <dgm:spPr/>
    </dgm:pt>
    <dgm:pt modelId="{B62AFA9A-4356-46B4-A35C-F79350CC2442}">
      <dgm:prSet phldrT="[Текст]" custT="1"/>
      <dgm:spPr/>
      <dgm:t>
        <a:bodyPr/>
        <a:lstStyle/>
        <a:p>
          <a:r>
            <a:rPr lang="en-US" sz="1400" b="1" dirty="0" err="1" smtClean="0"/>
            <a:t>опасность</a:t>
          </a:r>
          <a:r>
            <a:rPr lang="en-US" sz="1400" b="1" dirty="0" smtClean="0"/>
            <a:t> </a:t>
          </a:r>
          <a:r>
            <a:rPr lang="en-US" sz="1400" b="1" dirty="0" err="1" smtClean="0"/>
            <a:t>из-за</a:t>
          </a:r>
          <a:r>
            <a:rPr lang="en-US" sz="1400" b="1" dirty="0" smtClean="0"/>
            <a:t> воздействия </a:t>
          </a:r>
          <a:r>
            <a:rPr lang="en-US" sz="1400" b="1" dirty="0" err="1" smtClean="0"/>
            <a:t>микроорганизмов-продуцентов</a:t>
          </a:r>
          <a:r>
            <a:rPr lang="en-US" sz="1400" b="1" dirty="0" smtClean="0"/>
            <a:t>, </a:t>
          </a:r>
          <a:r>
            <a:rPr lang="en-US" sz="1400" b="1" dirty="0" err="1" smtClean="0"/>
            <a:t>препаратов</a:t>
          </a:r>
          <a:r>
            <a:rPr lang="en-US" sz="1400" b="1" dirty="0" smtClean="0"/>
            <a:t>, </a:t>
          </a:r>
          <a:r>
            <a:rPr lang="en-US" sz="1400" b="1" dirty="0" err="1" smtClean="0"/>
            <a:t>содержащих</a:t>
          </a:r>
          <a:r>
            <a:rPr lang="en-US" sz="1400" b="1" dirty="0" smtClean="0"/>
            <a:t> </a:t>
          </a:r>
          <a:r>
            <a:rPr lang="en-US" sz="1400" b="1" dirty="0" err="1" smtClean="0"/>
            <a:t>живые</a:t>
          </a:r>
          <a:r>
            <a:rPr lang="en-US" sz="1400" b="1" dirty="0" smtClean="0"/>
            <a:t> </a:t>
          </a:r>
          <a:r>
            <a:rPr lang="en-US" sz="1400" b="1" dirty="0" err="1" smtClean="0"/>
            <a:t>клетки</a:t>
          </a:r>
          <a:r>
            <a:rPr lang="en-US" sz="1400" b="1" dirty="0" smtClean="0"/>
            <a:t> и </a:t>
          </a:r>
          <a:r>
            <a:rPr lang="en-US" sz="1400" b="1" dirty="0" err="1" smtClean="0"/>
            <a:t>споры</a:t>
          </a:r>
          <a:r>
            <a:rPr lang="en-US" sz="1400" b="1" dirty="0" smtClean="0"/>
            <a:t> </a:t>
          </a:r>
          <a:r>
            <a:rPr lang="en-US" sz="1400" b="1" dirty="0" err="1" smtClean="0"/>
            <a:t>микроорганизмов</a:t>
          </a:r>
          <a:endParaRPr lang="ru-RU" sz="1400" b="1" dirty="0"/>
        </a:p>
      </dgm:t>
    </dgm:pt>
    <dgm:pt modelId="{0F1C1954-6B73-40DF-A91B-AFCF93A93473}" type="parTrans" cxnId="{077D2B50-8808-4DDD-92BF-1CBF2EDCF906}">
      <dgm:prSet/>
      <dgm:spPr/>
      <dgm:t>
        <a:bodyPr/>
        <a:lstStyle/>
        <a:p>
          <a:endParaRPr lang="ru-RU"/>
        </a:p>
      </dgm:t>
    </dgm:pt>
    <dgm:pt modelId="{983B6E06-8EA1-46C2-98D9-DA01A8171DED}" type="sibTrans" cxnId="{077D2B50-8808-4DDD-92BF-1CBF2EDCF906}">
      <dgm:prSet/>
      <dgm:spPr/>
      <dgm:t>
        <a:bodyPr/>
        <a:lstStyle/>
        <a:p>
          <a:endParaRPr lang="ru-RU"/>
        </a:p>
      </dgm:t>
    </dgm:pt>
    <dgm:pt modelId="{4970B43B-AE25-4DED-BD4A-6D5C439EB05D}">
      <dgm:prSet phldrT="[Текст]"/>
      <dgm:spPr/>
      <dgm:t>
        <a:bodyPr/>
        <a:lstStyle/>
        <a:p>
          <a:r>
            <a:rPr lang="en-US" b="1" dirty="0" err="1" smtClean="0"/>
            <a:t>опасность</a:t>
          </a:r>
          <a:r>
            <a:rPr lang="en-US" b="1" dirty="0" smtClean="0"/>
            <a:t> </a:t>
          </a:r>
          <a:r>
            <a:rPr lang="en-US" b="1" dirty="0" err="1" smtClean="0"/>
            <a:t>из-за</a:t>
          </a:r>
          <a:r>
            <a:rPr lang="en-US" b="1" dirty="0" smtClean="0"/>
            <a:t> </a:t>
          </a:r>
          <a:r>
            <a:rPr lang="en-US" b="1" dirty="0" err="1" smtClean="0"/>
            <a:t>контакта</a:t>
          </a:r>
          <a:r>
            <a:rPr lang="en-US" b="1" dirty="0" smtClean="0"/>
            <a:t> с </a:t>
          </a:r>
          <a:r>
            <a:rPr lang="en-US" b="1" dirty="0" err="1" smtClean="0"/>
            <a:t>патогенными</a:t>
          </a:r>
          <a:r>
            <a:rPr lang="en-US" b="1" dirty="0" smtClean="0"/>
            <a:t> </a:t>
          </a:r>
          <a:r>
            <a:rPr lang="en-US" b="1" dirty="0" err="1" smtClean="0"/>
            <a:t>микроорганизмами</a:t>
          </a:r>
          <a:endParaRPr lang="ru-RU" b="1" dirty="0"/>
        </a:p>
      </dgm:t>
    </dgm:pt>
    <dgm:pt modelId="{C9F24EC4-1214-477B-8674-6E41143ACBD1}" type="parTrans" cxnId="{EB99C66E-D862-4203-B16D-034947C55D79}">
      <dgm:prSet/>
      <dgm:spPr/>
      <dgm:t>
        <a:bodyPr/>
        <a:lstStyle/>
        <a:p>
          <a:endParaRPr lang="ru-RU"/>
        </a:p>
      </dgm:t>
    </dgm:pt>
    <dgm:pt modelId="{128DBA4A-BF85-423C-92AC-C2B26A2271D6}" type="sibTrans" cxnId="{EB99C66E-D862-4203-B16D-034947C55D79}">
      <dgm:prSet/>
      <dgm:spPr/>
      <dgm:t>
        <a:bodyPr/>
        <a:lstStyle/>
        <a:p>
          <a:endParaRPr lang="ru-RU"/>
        </a:p>
      </dgm:t>
    </dgm:pt>
    <dgm:pt modelId="{220CBF3A-62B3-4C2E-AB48-9EA58320EC62}">
      <dgm:prSet phldrT="[Текст]" custT="1"/>
      <dgm:spPr/>
      <dgm:t>
        <a:bodyPr/>
        <a:lstStyle/>
        <a:p>
          <a:r>
            <a:rPr lang="en-US" sz="1800" b="1" dirty="0" err="1" smtClean="0"/>
            <a:t>опасности</a:t>
          </a:r>
          <a:r>
            <a:rPr lang="en-US" sz="1800" b="1" dirty="0" smtClean="0"/>
            <a:t> </a:t>
          </a:r>
          <a:r>
            <a:rPr lang="en-US" sz="1800" b="1" dirty="0" err="1" smtClean="0"/>
            <a:t>из-за</a:t>
          </a:r>
          <a:r>
            <a:rPr lang="en-US" sz="1800" b="1" dirty="0" smtClean="0"/>
            <a:t> </a:t>
          </a:r>
          <a:r>
            <a:rPr lang="en-US" sz="1800" b="1" dirty="0" err="1" smtClean="0"/>
            <a:t>укуса</a:t>
          </a:r>
          <a:r>
            <a:rPr lang="en-US" sz="1800" b="1" dirty="0" smtClean="0"/>
            <a:t> </a:t>
          </a:r>
          <a:r>
            <a:rPr lang="en-US" sz="1800" b="1" dirty="0" err="1" smtClean="0"/>
            <a:t>переносчиков</a:t>
          </a:r>
          <a:r>
            <a:rPr lang="en-US" sz="1800" b="1" dirty="0" smtClean="0"/>
            <a:t> </a:t>
          </a:r>
          <a:r>
            <a:rPr lang="en-US" sz="1800" b="1" dirty="0" err="1" smtClean="0"/>
            <a:t>инфекций</a:t>
          </a:r>
          <a:endParaRPr lang="ru-RU" sz="1800" b="1" dirty="0"/>
        </a:p>
      </dgm:t>
    </dgm:pt>
    <dgm:pt modelId="{51364502-47E2-4509-9B9E-B95119B823A6}" type="parTrans" cxnId="{4B536C6D-29C2-48CD-97A2-420E063787A8}">
      <dgm:prSet/>
      <dgm:spPr/>
      <dgm:t>
        <a:bodyPr/>
        <a:lstStyle/>
        <a:p>
          <a:endParaRPr lang="ru-RU"/>
        </a:p>
      </dgm:t>
    </dgm:pt>
    <dgm:pt modelId="{0AF6E668-EADC-48BE-B9F9-4FA82F5068C0}" type="sibTrans" cxnId="{4B536C6D-29C2-48CD-97A2-420E063787A8}">
      <dgm:prSet/>
      <dgm:spPr/>
      <dgm:t>
        <a:bodyPr/>
        <a:lstStyle/>
        <a:p>
          <a:endParaRPr lang="ru-RU"/>
        </a:p>
      </dgm:t>
    </dgm:pt>
    <dgm:pt modelId="{66C5AD62-EE27-4AF8-B90E-0621009985F8}" type="pres">
      <dgm:prSet presAssocID="{C4CA1585-9867-4560-87E5-C46BCB98AC86}" presName="compositeShape" presStyleCnt="0">
        <dgm:presLayoutVars>
          <dgm:chMax val="7"/>
          <dgm:dir/>
          <dgm:resizeHandles val="exact"/>
        </dgm:presLayoutVars>
      </dgm:prSet>
      <dgm:spPr/>
    </dgm:pt>
    <dgm:pt modelId="{80F68C97-7003-4EF0-BE6C-8A4F75EACA5D}" type="pres">
      <dgm:prSet presAssocID="{C4CA1585-9867-4560-87E5-C46BCB98AC86}" presName="wedge1" presStyleLbl="node1" presStyleIdx="0" presStyleCnt="3"/>
      <dgm:spPr/>
      <dgm:t>
        <a:bodyPr/>
        <a:lstStyle/>
        <a:p>
          <a:endParaRPr lang="ru-RU"/>
        </a:p>
      </dgm:t>
    </dgm:pt>
    <dgm:pt modelId="{E0CFA50A-0D73-4E38-8F31-01506E752540}" type="pres">
      <dgm:prSet presAssocID="{C4CA1585-9867-4560-87E5-C46BCB98AC8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F3D55-6138-4B82-B4E4-C7C4BFD26CC6}" type="pres">
      <dgm:prSet presAssocID="{C4CA1585-9867-4560-87E5-C46BCB98AC86}" presName="wedge2" presStyleLbl="node1" presStyleIdx="1" presStyleCnt="3"/>
      <dgm:spPr/>
      <dgm:t>
        <a:bodyPr/>
        <a:lstStyle/>
        <a:p>
          <a:endParaRPr lang="ru-RU"/>
        </a:p>
      </dgm:t>
    </dgm:pt>
    <dgm:pt modelId="{AA2AF1D4-2683-4A8D-B206-A3C0EBE05A8B}" type="pres">
      <dgm:prSet presAssocID="{C4CA1585-9867-4560-87E5-C46BCB98AC8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425E3-3325-4516-993D-8DB0B38B5C52}" type="pres">
      <dgm:prSet presAssocID="{C4CA1585-9867-4560-87E5-C46BCB98AC86}" presName="wedge3" presStyleLbl="node1" presStyleIdx="2" presStyleCnt="3" custLinFactNeighborX="1069" custLinFactNeighborY="-1543"/>
      <dgm:spPr/>
      <dgm:t>
        <a:bodyPr/>
        <a:lstStyle/>
        <a:p>
          <a:endParaRPr lang="ru-RU"/>
        </a:p>
      </dgm:t>
    </dgm:pt>
    <dgm:pt modelId="{5A45CD47-1DE5-4BC3-A558-12A5E748EE87}" type="pres">
      <dgm:prSet presAssocID="{C4CA1585-9867-4560-87E5-C46BCB98AC8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91C3B-D2BA-465D-A472-531DE59A6822}" type="presOf" srcId="{220CBF3A-62B3-4C2E-AB48-9EA58320EC62}" destId="{466425E3-3325-4516-993D-8DB0B38B5C52}" srcOrd="0" destOrd="0" presId="urn:microsoft.com/office/officeart/2005/8/layout/chart3"/>
    <dgm:cxn modelId="{5EB78E90-1753-430B-BB65-38879EE22E63}" type="presOf" srcId="{4970B43B-AE25-4DED-BD4A-6D5C439EB05D}" destId="{AA2AF1D4-2683-4A8D-B206-A3C0EBE05A8B}" srcOrd="1" destOrd="0" presId="urn:microsoft.com/office/officeart/2005/8/layout/chart3"/>
    <dgm:cxn modelId="{4B536C6D-29C2-48CD-97A2-420E063787A8}" srcId="{C4CA1585-9867-4560-87E5-C46BCB98AC86}" destId="{220CBF3A-62B3-4C2E-AB48-9EA58320EC62}" srcOrd="2" destOrd="0" parTransId="{51364502-47E2-4509-9B9E-B95119B823A6}" sibTransId="{0AF6E668-EADC-48BE-B9F9-4FA82F5068C0}"/>
    <dgm:cxn modelId="{9959D8DB-4375-41FF-B87A-F8646E8494C9}" type="presOf" srcId="{B62AFA9A-4356-46B4-A35C-F79350CC2442}" destId="{80F68C97-7003-4EF0-BE6C-8A4F75EACA5D}" srcOrd="0" destOrd="0" presId="urn:microsoft.com/office/officeart/2005/8/layout/chart3"/>
    <dgm:cxn modelId="{EB99C66E-D862-4203-B16D-034947C55D79}" srcId="{C4CA1585-9867-4560-87E5-C46BCB98AC86}" destId="{4970B43B-AE25-4DED-BD4A-6D5C439EB05D}" srcOrd="1" destOrd="0" parTransId="{C9F24EC4-1214-477B-8674-6E41143ACBD1}" sibTransId="{128DBA4A-BF85-423C-92AC-C2B26A2271D6}"/>
    <dgm:cxn modelId="{F32A4637-1CAB-4276-A898-FBC150D5E0BA}" type="presOf" srcId="{4970B43B-AE25-4DED-BD4A-6D5C439EB05D}" destId="{B3AF3D55-6138-4B82-B4E4-C7C4BFD26CC6}" srcOrd="0" destOrd="0" presId="urn:microsoft.com/office/officeart/2005/8/layout/chart3"/>
    <dgm:cxn modelId="{CFE54B66-D798-49AB-9DF6-8B7A36B903F7}" type="presOf" srcId="{B62AFA9A-4356-46B4-A35C-F79350CC2442}" destId="{E0CFA50A-0D73-4E38-8F31-01506E752540}" srcOrd="1" destOrd="0" presId="urn:microsoft.com/office/officeart/2005/8/layout/chart3"/>
    <dgm:cxn modelId="{A9DA119B-B633-4984-BDD0-9A6EF176AD54}" type="presOf" srcId="{C4CA1585-9867-4560-87E5-C46BCB98AC86}" destId="{66C5AD62-EE27-4AF8-B90E-0621009985F8}" srcOrd="0" destOrd="0" presId="urn:microsoft.com/office/officeart/2005/8/layout/chart3"/>
    <dgm:cxn modelId="{8577AC5E-570C-479E-8482-02C0D15126A6}" type="presOf" srcId="{220CBF3A-62B3-4C2E-AB48-9EA58320EC62}" destId="{5A45CD47-1DE5-4BC3-A558-12A5E748EE87}" srcOrd="1" destOrd="0" presId="urn:microsoft.com/office/officeart/2005/8/layout/chart3"/>
    <dgm:cxn modelId="{077D2B50-8808-4DDD-92BF-1CBF2EDCF906}" srcId="{C4CA1585-9867-4560-87E5-C46BCB98AC86}" destId="{B62AFA9A-4356-46B4-A35C-F79350CC2442}" srcOrd="0" destOrd="0" parTransId="{0F1C1954-6B73-40DF-A91B-AFCF93A93473}" sibTransId="{983B6E06-8EA1-46C2-98D9-DA01A8171DED}"/>
    <dgm:cxn modelId="{CF0F6F0E-D82B-40F7-9454-3F818E37AE0D}" type="presParOf" srcId="{66C5AD62-EE27-4AF8-B90E-0621009985F8}" destId="{80F68C97-7003-4EF0-BE6C-8A4F75EACA5D}" srcOrd="0" destOrd="0" presId="urn:microsoft.com/office/officeart/2005/8/layout/chart3"/>
    <dgm:cxn modelId="{B3510E29-A092-4BD9-B804-29BAB0E41F0F}" type="presParOf" srcId="{66C5AD62-EE27-4AF8-B90E-0621009985F8}" destId="{E0CFA50A-0D73-4E38-8F31-01506E752540}" srcOrd="1" destOrd="0" presId="urn:microsoft.com/office/officeart/2005/8/layout/chart3"/>
    <dgm:cxn modelId="{9BABE1FA-1574-4F04-BF8E-7537E7AE257A}" type="presParOf" srcId="{66C5AD62-EE27-4AF8-B90E-0621009985F8}" destId="{B3AF3D55-6138-4B82-B4E4-C7C4BFD26CC6}" srcOrd="2" destOrd="0" presId="urn:microsoft.com/office/officeart/2005/8/layout/chart3"/>
    <dgm:cxn modelId="{E929A1BF-43C4-4410-AAA2-58D97112BF39}" type="presParOf" srcId="{66C5AD62-EE27-4AF8-B90E-0621009985F8}" destId="{AA2AF1D4-2683-4A8D-B206-A3C0EBE05A8B}" srcOrd="3" destOrd="0" presId="urn:microsoft.com/office/officeart/2005/8/layout/chart3"/>
    <dgm:cxn modelId="{E2BEA640-8CAB-44AE-9D4D-8E91BFA38FE2}" type="presParOf" srcId="{66C5AD62-EE27-4AF8-B90E-0621009985F8}" destId="{466425E3-3325-4516-993D-8DB0B38B5C52}" srcOrd="4" destOrd="0" presId="urn:microsoft.com/office/officeart/2005/8/layout/chart3"/>
    <dgm:cxn modelId="{E37E0776-9051-4308-AF3B-D1D8D7126602}" type="presParOf" srcId="{66C5AD62-EE27-4AF8-B90E-0621009985F8}" destId="{5A45CD47-1DE5-4BC3-A558-12A5E748EE8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F5709-D9FE-4AF0-900B-75EAB340B77D}" type="doc">
      <dgm:prSet loTypeId="urn:microsoft.com/office/officeart/2005/8/layout/chart3" loCatId="relationship" qsTypeId="urn:microsoft.com/office/officeart/2005/8/quickstyle/3d1" qsCatId="3D" csTypeId="urn:microsoft.com/office/officeart/2005/8/colors/colorful3" csCatId="colorful" phldr="1"/>
      <dgm:spPr/>
    </dgm:pt>
    <dgm:pt modelId="{0F3DFFD2-14E2-4221-BF00-84DA2146445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И</a:t>
          </a:r>
          <a:r>
            <a:rPr lang="en-US" sz="1800" b="1" dirty="0" err="1" smtClean="0">
              <a:solidFill>
                <a:srgbClr val="FF0000"/>
              </a:solidFill>
            </a:rPr>
            <a:t>ммунизация</a:t>
          </a:r>
          <a:endParaRPr lang="ru-RU" sz="1800" b="1" dirty="0">
            <a:solidFill>
              <a:srgbClr val="FF0000"/>
            </a:solidFill>
          </a:endParaRPr>
        </a:p>
      </dgm:t>
    </dgm:pt>
    <dgm:pt modelId="{29E539F9-9EE4-4A09-93A1-0C17456A0C23}" type="parTrans" cxnId="{63512587-6CF3-4768-9D1B-4CDC39325B10}">
      <dgm:prSet/>
      <dgm:spPr/>
      <dgm:t>
        <a:bodyPr/>
        <a:lstStyle/>
        <a:p>
          <a:endParaRPr lang="ru-RU"/>
        </a:p>
      </dgm:t>
    </dgm:pt>
    <dgm:pt modelId="{6DEE2085-3EBC-4C34-BA03-3C00DBB7AD93}" type="sibTrans" cxnId="{63512587-6CF3-4768-9D1B-4CDC39325B10}">
      <dgm:prSet/>
      <dgm:spPr/>
      <dgm:t>
        <a:bodyPr/>
        <a:lstStyle/>
        <a:p>
          <a:endParaRPr lang="ru-RU"/>
        </a:p>
      </dgm:t>
    </dgm:pt>
    <dgm:pt modelId="{963AF6B2-E02B-4E39-9C63-457AEAB829AE}">
      <dgm:prSet phldrT="[Текст]" custT="1"/>
      <dgm:spPr/>
      <dgm:t>
        <a:bodyPr/>
        <a:lstStyle/>
        <a:p>
          <a:r>
            <a:rPr lang="ru-RU" sz="1800" b="1" dirty="0" smtClean="0"/>
            <a:t>Ограничение контактов</a:t>
          </a:r>
          <a:endParaRPr lang="ru-RU" sz="1800" b="1" dirty="0"/>
        </a:p>
      </dgm:t>
    </dgm:pt>
    <dgm:pt modelId="{E57E1143-B8BB-475E-AA4E-B117114ABA68}" type="parTrans" cxnId="{511A1553-8E37-41AD-AAD6-E37F477B597C}">
      <dgm:prSet/>
      <dgm:spPr/>
      <dgm:t>
        <a:bodyPr/>
        <a:lstStyle/>
        <a:p>
          <a:endParaRPr lang="ru-RU"/>
        </a:p>
      </dgm:t>
    </dgm:pt>
    <dgm:pt modelId="{18EA692D-5AFD-4B4D-B768-8DD2BDEBA765}" type="sibTrans" cxnId="{511A1553-8E37-41AD-AAD6-E37F477B597C}">
      <dgm:prSet/>
      <dgm:spPr/>
      <dgm:t>
        <a:bodyPr/>
        <a:lstStyle/>
        <a:p>
          <a:endParaRPr lang="ru-RU"/>
        </a:p>
      </dgm:t>
    </dgm:pt>
    <dgm:pt modelId="{A7FAF5D3-690E-4110-A28F-0EC18AF281A1}">
      <dgm:prSet phldrT="[Текст]" custT="1"/>
      <dgm:spPr/>
      <dgm:t>
        <a:bodyPr/>
        <a:lstStyle/>
        <a:p>
          <a:r>
            <a:rPr lang="ru-RU" sz="1800" b="1" smtClean="0"/>
            <a:t>П</a:t>
          </a:r>
          <a:r>
            <a:rPr lang="en-US" sz="1800" b="1" smtClean="0"/>
            <a:t>рименение противобактериальных препаратов</a:t>
          </a:r>
          <a:endParaRPr lang="ru-RU" sz="1800" b="1" dirty="0"/>
        </a:p>
      </dgm:t>
    </dgm:pt>
    <dgm:pt modelId="{BC277C40-B82A-4090-A36A-16F2B96613A3}" type="parTrans" cxnId="{070E9D17-4B5A-4ADF-A8DD-5AF8EB30EE6B}">
      <dgm:prSet/>
      <dgm:spPr/>
      <dgm:t>
        <a:bodyPr/>
        <a:lstStyle/>
        <a:p>
          <a:endParaRPr lang="ru-RU"/>
        </a:p>
      </dgm:t>
    </dgm:pt>
    <dgm:pt modelId="{71F22316-5FCA-40BF-AEF3-AA3EB4A2F423}" type="sibTrans" cxnId="{070E9D17-4B5A-4ADF-A8DD-5AF8EB30EE6B}">
      <dgm:prSet/>
      <dgm:spPr/>
      <dgm:t>
        <a:bodyPr/>
        <a:lstStyle/>
        <a:p>
          <a:endParaRPr lang="ru-RU"/>
        </a:p>
      </dgm:t>
    </dgm:pt>
    <dgm:pt modelId="{FCBC3D99-0DBF-405E-8EFD-90CC3DAE6FEB}" type="pres">
      <dgm:prSet presAssocID="{A94F5709-D9FE-4AF0-900B-75EAB340B77D}" presName="compositeShape" presStyleCnt="0">
        <dgm:presLayoutVars>
          <dgm:chMax val="7"/>
          <dgm:dir/>
          <dgm:resizeHandles val="exact"/>
        </dgm:presLayoutVars>
      </dgm:prSet>
      <dgm:spPr/>
    </dgm:pt>
    <dgm:pt modelId="{53F4769F-E9B9-4F0F-A222-04F513D1153A}" type="pres">
      <dgm:prSet presAssocID="{A94F5709-D9FE-4AF0-900B-75EAB340B77D}" presName="wedge1" presStyleLbl="node1" presStyleIdx="0" presStyleCnt="3" custScaleX="111327" custLinFactNeighborX="7110" custLinFactNeighborY="3064"/>
      <dgm:spPr/>
      <dgm:t>
        <a:bodyPr/>
        <a:lstStyle/>
        <a:p>
          <a:endParaRPr lang="ru-RU"/>
        </a:p>
      </dgm:t>
    </dgm:pt>
    <dgm:pt modelId="{160111CD-5104-4BF7-BFC6-94E8DE077310}" type="pres">
      <dgm:prSet presAssocID="{A94F5709-D9FE-4AF0-900B-75EAB340B77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AB02E-CA2A-488E-B8F7-5CBDB7B14753}" type="pres">
      <dgm:prSet presAssocID="{A94F5709-D9FE-4AF0-900B-75EAB340B77D}" presName="wedge2" presStyleLbl="node1" presStyleIdx="1" presStyleCnt="3" custLinFactNeighborX="11122" custLinFactNeighborY="6105"/>
      <dgm:spPr/>
      <dgm:t>
        <a:bodyPr/>
        <a:lstStyle/>
        <a:p>
          <a:endParaRPr lang="ru-RU"/>
        </a:p>
      </dgm:t>
    </dgm:pt>
    <dgm:pt modelId="{41F49E37-B108-4F86-9400-2241C30A25FA}" type="pres">
      <dgm:prSet presAssocID="{A94F5709-D9FE-4AF0-900B-75EAB340B77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29C77-B88C-43C5-A2A7-6452DFE96138}" type="pres">
      <dgm:prSet presAssocID="{A94F5709-D9FE-4AF0-900B-75EAB340B77D}" presName="wedge3" presStyleLbl="node1" presStyleIdx="2" presStyleCnt="3" custScaleX="113457" custScaleY="93368" custLinFactNeighborX="9190" custLinFactNeighborY="2578"/>
      <dgm:spPr/>
      <dgm:t>
        <a:bodyPr/>
        <a:lstStyle/>
        <a:p>
          <a:endParaRPr lang="ru-RU"/>
        </a:p>
      </dgm:t>
    </dgm:pt>
    <dgm:pt modelId="{F03BE7B2-0194-4D94-B877-7AD5159CF106}" type="pres">
      <dgm:prSet presAssocID="{A94F5709-D9FE-4AF0-900B-75EAB340B77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18DADF-36A1-4DAF-B25D-6B960CDBECE1}" type="presOf" srcId="{A7FAF5D3-690E-4110-A28F-0EC18AF281A1}" destId="{F03BE7B2-0194-4D94-B877-7AD5159CF106}" srcOrd="1" destOrd="0" presId="urn:microsoft.com/office/officeart/2005/8/layout/chart3"/>
    <dgm:cxn modelId="{D64BD655-00B9-4599-BC33-1BB155D6D9CB}" type="presOf" srcId="{0F3DFFD2-14E2-4221-BF00-84DA21464454}" destId="{53F4769F-E9B9-4F0F-A222-04F513D1153A}" srcOrd="0" destOrd="0" presId="urn:microsoft.com/office/officeart/2005/8/layout/chart3"/>
    <dgm:cxn modelId="{2739520C-CB11-4E44-BA6C-12F5D877C907}" type="presOf" srcId="{0F3DFFD2-14E2-4221-BF00-84DA21464454}" destId="{160111CD-5104-4BF7-BFC6-94E8DE077310}" srcOrd="1" destOrd="0" presId="urn:microsoft.com/office/officeart/2005/8/layout/chart3"/>
    <dgm:cxn modelId="{63512587-6CF3-4768-9D1B-4CDC39325B10}" srcId="{A94F5709-D9FE-4AF0-900B-75EAB340B77D}" destId="{0F3DFFD2-14E2-4221-BF00-84DA21464454}" srcOrd="0" destOrd="0" parTransId="{29E539F9-9EE4-4A09-93A1-0C17456A0C23}" sibTransId="{6DEE2085-3EBC-4C34-BA03-3C00DBB7AD93}"/>
    <dgm:cxn modelId="{511A1553-8E37-41AD-AAD6-E37F477B597C}" srcId="{A94F5709-D9FE-4AF0-900B-75EAB340B77D}" destId="{963AF6B2-E02B-4E39-9C63-457AEAB829AE}" srcOrd="1" destOrd="0" parTransId="{E57E1143-B8BB-475E-AA4E-B117114ABA68}" sibTransId="{18EA692D-5AFD-4B4D-B768-8DD2BDEBA765}"/>
    <dgm:cxn modelId="{45787C1A-7E72-45F7-AE6F-FCBF137E9386}" type="presOf" srcId="{963AF6B2-E02B-4E39-9C63-457AEAB829AE}" destId="{41F49E37-B108-4F86-9400-2241C30A25FA}" srcOrd="1" destOrd="0" presId="urn:microsoft.com/office/officeart/2005/8/layout/chart3"/>
    <dgm:cxn modelId="{070E9D17-4B5A-4ADF-A8DD-5AF8EB30EE6B}" srcId="{A94F5709-D9FE-4AF0-900B-75EAB340B77D}" destId="{A7FAF5D3-690E-4110-A28F-0EC18AF281A1}" srcOrd="2" destOrd="0" parTransId="{BC277C40-B82A-4090-A36A-16F2B96613A3}" sibTransId="{71F22316-5FCA-40BF-AEF3-AA3EB4A2F423}"/>
    <dgm:cxn modelId="{0BD186AF-F4E1-49EB-9141-C9A40DFA92B0}" type="presOf" srcId="{963AF6B2-E02B-4E39-9C63-457AEAB829AE}" destId="{0B9AB02E-CA2A-488E-B8F7-5CBDB7B14753}" srcOrd="0" destOrd="0" presId="urn:microsoft.com/office/officeart/2005/8/layout/chart3"/>
    <dgm:cxn modelId="{07DE7514-4828-4487-98D2-275BA393EEB0}" type="presOf" srcId="{A7FAF5D3-690E-4110-A28F-0EC18AF281A1}" destId="{D7129C77-B88C-43C5-A2A7-6452DFE96138}" srcOrd="0" destOrd="0" presId="urn:microsoft.com/office/officeart/2005/8/layout/chart3"/>
    <dgm:cxn modelId="{A3710B18-29F8-4304-9CE3-C98BD2C9543C}" type="presOf" srcId="{A94F5709-D9FE-4AF0-900B-75EAB340B77D}" destId="{FCBC3D99-0DBF-405E-8EFD-90CC3DAE6FEB}" srcOrd="0" destOrd="0" presId="urn:microsoft.com/office/officeart/2005/8/layout/chart3"/>
    <dgm:cxn modelId="{2F94F1D4-E34D-465C-A594-487CFE16055E}" type="presParOf" srcId="{FCBC3D99-0DBF-405E-8EFD-90CC3DAE6FEB}" destId="{53F4769F-E9B9-4F0F-A222-04F513D1153A}" srcOrd="0" destOrd="0" presId="urn:microsoft.com/office/officeart/2005/8/layout/chart3"/>
    <dgm:cxn modelId="{EA12F75F-CE58-4109-9964-527C23A0BB4A}" type="presParOf" srcId="{FCBC3D99-0DBF-405E-8EFD-90CC3DAE6FEB}" destId="{160111CD-5104-4BF7-BFC6-94E8DE077310}" srcOrd="1" destOrd="0" presId="urn:microsoft.com/office/officeart/2005/8/layout/chart3"/>
    <dgm:cxn modelId="{F4E85E16-CB4D-46A6-9E0C-9FDD0A144FE3}" type="presParOf" srcId="{FCBC3D99-0DBF-405E-8EFD-90CC3DAE6FEB}" destId="{0B9AB02E-CA2A-488E-B8F7-5CBDB7B14753}" srcOrd="2" destOrd="0" presId="urn:microsoft.com/office/officeart/2005/8/layout/chart3"/>
    <dgm:cxn modelId="{BDBCCE2B-F385-4DD6-9FED-EF8ABCEF2D87}" type="presParOf" srcId="{FCBC3D99-0DBF-405E-8EFD-90CC3DAE6FEB}" destId="{41F49E37-B108-4F86-9400-2241C30A25FA}" srcOrd="3" destOrd="0" presId="urn:microsoft.com/office/officeart/2005/8/layout/chart3"/>
    <dgm:cxn modelId="{B1D8BD3A-E7D4-4854-9ABC-66AF203B1DCD}" type="presParOf" srcId="{FCBC3D99-0DBF-405E-8EFD-90CC3DAE6FEB}" destId="{D7129C77-B88C-43C5-A2A7-6452DFE96138}" srcOrd="4" destOrd="0" presId="urn:microsoft.com/office/officeart/2005/8/layout/chart3"/>
    <dgm:cxn modelId="{D5F03EEB-B0A3-4A75-83BC-8AE48BC8B8B6}" type="presParOf" srcId="{FCBC3D99-0DBF-405E-8EFD-90CC3DAE6FEB}" destId="{F03BE7B2-0194-4D94-B877-7AD5159CF10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68C97-7003-4EF0-BE6C-8A4F75EACA5D}">
      <dsp:nvSpPr>
        <dsp:cNvPr id="0" name=""/>
        <dsp:cNvSpPr/>
      </dsp:nvSpPr>
      <dsp:spPr>
        <a:xfrm>
          <a:off x="1827140" y="340767"/>
          <a:ext cx="4240664" cy="424066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опасность</a:t>
          </a:r>
          <a:r>
            <a:rPr lang="en-US" sz="1400" b="1" kern="1200" dirty="0" smtClean="0"/>
            <a:t> </a:t>
          </a:r>
          <a:r>
            <a:rPr lang="en-US" sz="1400" b="1" kern="1200" dirty="0" err="1" smtClean="0"/>
            <a:t>из-за</a:t>
          </a:r>
          <a:r>
            <a:rPr lang="en-US" sz="1400" b="1" kern="1200" dirty="0" smtClean="0"/>
            <a:t> воздействия </a:t>
          </a:r>
          <a:r>
            <a:rPr lang="en-US" sz="1400" b="1" kern="1200" dirty="0" err="1" smtClean="0"/>
            <a:t>микроорганизмов-продуцентов</a:t>
          </a:r>
          <a:r>
            <a:rPr lang="en-US" sz="1400" b="1" kern="1200" dirty="0" smtClean="0"/>
            <a:t>, </a:t>
          </a:r>
          <a:r>
            <a:rPr lang="en-US" sz="1400" b="1" kern="1200" dirty="0" err="1" smtClean="0"/>
            <a:t>препаратов</a:t>
          </a:r>
          <a:r>
            <a:rPr lang="en-US" sz="1400" b="1" kern="1200" dirty="0" smtClean="0"/>
            <a:t>, </a:t>
          </a:r>
          <a:r>
            <a:rPr lang="en-US" sz="1400" b="1" kern="1200" dirty="0" err="1" smtClean="0"/>
            <a:t>содержащих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живые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клетки</a:t>
          </a:r>
          <a:r>
            <a:rPr lang="en-US" sz="1400" b="1" kern="1200" dirty="0" smtClean="0"/>
            <a:t> и </a:t>
          </a:r>
          <a:r>
            <a:rPr lang="en-US" sz="1400" b="1" kern="1200" dirty="0" err="1" smtClean="0"/>
            <a:t>споры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микроорганизмов</a:t>
          </a:r>
          <a:endParaRPr lang="ru-RU" sz="1400" b="1" kern="1200" dirty="0"/>
        </a:p>
      </dsp:txBody>
      <dsp:txXfrm>
        <a:off x="4132749" y="1123271"/>
        <a:ext cx="1438796" cy="1413554"/>
      </dsp:txXfrm>
    </dsp:sp>
    <dsp:sp modelId="{B3AF3D55-6138-4B82-B4E4-C7C4BFD26CC6}">
      <dsp:nvSpPr>
        <dsp:cNvPr id="0" name=""/>
        <dsp:cNvSpPr/>
      </dsp:nvSpPr>
      <dsp:spPr>
        <a:xfrm>
          <a:off x="1608544" y="466977"/>
          <a:ext cx="4240664" cy="424066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опасность</a:t>
          </a:r>
          <a:r>
            <a:rPr lang="en-US" sz="1600" b="1" kern="1200" dirty="0" smtClean="0"/>
            <a:t> </a:t>
          </a:r>
          <a:r>
            <a:rPr lang="en-US" sz="1600" b="1" kern="1200" dirty="0" err="1" smtClean="0"/>
            <a:t>из-за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контакта</a:t>
          </a:r>
          <a:r>
            <a:rPr lang="en-US" sz="1600" b="1" kern="1200" dirty="0" smtClean="0"/>
            <a:t> с </a:t>
          </a:r>
          <a:r>
            <a:rPr lang="en-US" sz="1600" b="1" kern="1200" dirty="0" err="1" smtClean="0"/>
            <a:t>патогенными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микроорганизмами</a:t>
          </a:r>
          <a:endParaRPr lang="ru-RU" sz="1600" b="1" kern="1200" dirty="0"/>
        </a:p>
      </dsp:txBody>
      <dsp:txXfrm>
        <a:off x="2769679" y="3142635"/>
        <a:ext cx="1918395" cy="1312586"/>
      </dsp:txXfrm>
    </dsp:sp>
    <dsp:sp modelId="{466425E3-3325-4516-993D-8DB0B38B5C52}">
      <dsp:nvSpPr>
        <dsp:cNvPr id="0" name=""/>
        <dsp:cNvSpPr/>
      </dsp:nvSpPr>
      <dsp:spPr>
        <a:xfrm>
          <a:off x="1653877" y="401544"/>
          <a:ext cx="4240664" cy="424066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опасности</a:t>
          </a:r>
          <a:r>
            <a:rPr lang="en-US" sz="1800" b="1" kern="1200" dirty="0" smtClean="0"/>
            <a:t> </a:t>
          </a:r>
          <a:r>
            <a:rPr lang="en-US" sz="1800" b="1" kern="1200" dirty="0" err="1" smtClean="0"/>
            <a:t>из-за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укуса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переносчиков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инфекций</a:t>
          </a:r>
          <a:endParaRPr lang="ru-RU" sz="1800" b="1" kern="1200" dirty="0"/>
        </a:p>
      </dsp:txBody>
      <dsp:txXfrm>
        <a:off x="2108234" y="1234532"/>
        <a:ext cx="1438796" cy="1413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CA96F-5A02-4E0A-A2E9-1F7D12EE40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C6799-0257-4AAF-9B62-AF08CC6DF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54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DA864-4452-4C1E-AAC3-C61C9EC98EC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28E2-2F08-41CE-A8E4-1D1A88D50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3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3274D7-7987-4A56-96DB-AA763446189C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1667" name="Rectangle 2"/>
          <p:cNvSpPr>
            <a:spLocks noChangeArrowheads="1"/>
          </p:cNvSpPr>
          <p:nvPr/>
        </p:nvSpPr>
        <p:spPr bwMode="auto">
          <a:xfrm>
            <a:off x="3886200" y="6350"/>
            <a:ext cx="29718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41668" name="Rectangle 3"/>
          <p:cNvSpPr>
            <a:spLocks noChangeArrowheads="1"/>
          </p:cNvSpPr>
          <p:nvPr/>
        </p:nvSpPr>
        <p:spPr bwMode="auto">
          <a:xfrm>
            <a:off x="3886200" y="8701088"/>
            <a:ext cx="297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94" tIns="0" rIns="19294" bIns="0" anchor="b"/>
          <a:lstStyle>
            <a:lvl1pPr defTabSz="771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1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1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1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1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37</a:t>
            </a:r>
            <a:endParaRPr lang="ru-RU" altLang="ru-RU" sz="1000" i="1" smtClean="0">
              <a:solidFill>
                <a:srgbClr val="000000"/>
              </a:solidFill>
              <a:latin typeface="Times New Roman Cyr" panose="02020603050405020304" pitchFamily="18" charset="0"/>
            </a:endParaRPr>
          </a:p>
        </p:txBody>
      </p:sp>
      <p:sp>
        <p:nvSpPr>
          <p:cNvPr id="241669" name="Rectangle 4"/>
          <p:cNvSpPr>
            <a:spLocks noChangeArrowheads="1"/>
          </p:cNvSpPr>
          <p:nvPr/>
        </p:nvSpPr>
        <p:spPr bwMode="auto">
          <a:xfrm>
            <a:off x="-1588" y="8701088"/>
            <a:ext cx="29702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41670" name="Rectangle 5"/>
          <p:cNvSpPr>
            <a:spLocks noChangeArrowheads="1"/>
          </p:cNvSpPr>
          <p:nvPr/>
        </p:nvSpPr>
        <p:spPr bwMode="auto">
          <a:xfrm>
            <a:off x="-1588" y="6350"/>
            <a:ext cx="29702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416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4988" y="4346575"/>
            <a:ext cx="5610225" cy="3924300"/>
          </a:xfrm>
          <a:noFill/>
        </p:spPr>
        <p:txBody>
          <a:bodyPr lIns="93254" tIns="46627" rIns="93254" bIns="46627"/>
          <a:lstStyle/>
          <a:p>
            <a:pPr algn="ctr" eaLnBrk="1" hangingPunct="1"/>
            <a:r>
              <a:rPr lang="ru-RU" altLang="ru-RU" b="1" smtClean="0"/>
              <a:t>Смертность от гриппа среди пациентов </a:t>
            </a:r>
          </a:p>
          <a:p>
            <a:pPr algn="ctr" eaLnBrk="1" hangingPunct="1"/>
            <a:r>
              <a:rPr lang="ru-RU" altLang="ru-RU" b="1" smtClean="0"/>
              <a:t>с предшествующими заболеваниями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z="1000" smtClean="0"/>
              <a:t>Среди пациентов групп риска во время крупных эпидемий гриппа отмечается 2-5 кратное нарастание частоты госпитализации по причине осложнений. избыточная частота может достигать максимальных значений: 800 случаев на 100000 населения. [34]</a:t>
            </a:r>
          </a:p>
          <a:p>
            <a:pPr eaLnBrk="1" hangingPunct="1"/>
            <a:r>
              <a:rPr lang="ru-RU" altLang="ru-RU" sz="1000" smtClean="0"/>
              <a:t>На слайде видно, что смертность среди лиц страдающих одновременно сердечно-сосудистыми и респираторными заболеваниями может достигать 870 на 100000. [35]</a:t>
            </a:r>
            <a:endParaRPr lang="ru-RU" altLang="ru-RU" sz="1000" smtClean="0">
              <a:latin typeface="Times New Roman Cyr" panose="02020603050405020304" pitchFamily="18" charset="0"/>
            </a:endParaRPr>
          </a:p>
        </p:txBody>
      </p:sp>
      <p:sp>
        <p:nvSpPr>
          <p:cNvPr id="24167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1025" y="795338"/>
            <a:ext cx="5695950" cy="3205162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11850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6249988"/>
            <a:ext cx="3365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1" y="2130426"/>
            <a:ext cx="6813551" cy="194627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1" y="4184650"/>
            <a:ext cx="6813551" cy="1454150"/>
          </a:xfrm>
        </p:spPr>
        <p:txBody>
          <a:bodyPr/>
          <a:lstStyle>
            <a:lvl1pPr marL="0" indent="0">
              <a:buFont typeface="Trebuchet MS" pitchFamily="34" charset="0"/>
              <a:buNone/>
              <a:defRPr/>
            </a:lvl1pPr>
          </a:lstStyle>
          <a:p>
            <a:pPr lvl="0"/>
            <a:r>
              <a:rPr lang="en-US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7851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4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8618" y="260350"/>
            <a:ext cx="2671233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918" y="260350"/>
            <a:ext cx="7810500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1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5" y="260351"/>
            <a:ext cx="10587567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14918" y="1350964"/>
            <a:ext cx="10608733" cy="4598987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5541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5" y="260351"/>
            <a:ext cx="10587567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4918" y="1350964"/>
            <a:ext cx="5202767" cy="459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350964"/>
            <a:ext cx="5202767" cy="459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27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4" b="986"/>
          <a:stretch>
            <a:fillRect/>
          </a:stretch>
        </p:blipFill>
        <p:spPr bwMode="auto">
          <a:xfrm>
            <a:off x="-14817" y="1119188"/>
            <a:ext cx="12192001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 userDrawn="1"/>
        </p:nvSpPr>
        <p:spPr>
          <a:xfrm>
            <a:off x="101600" y="1096963"/>
            <a:ext cx="3972984" cy="365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4091518" y="1096963"/>
            <a:ext cx="3972983" cy="3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8081433" y="1096963"/>
            <a:ext cx="3972984" cy="36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t="26106" r="20683" b="26621"/>
          <a:stretch/>
        </p:blipFill>
        <p:spPr bwMode="auto">
          <a:xfrm>
            <a:off x="168273" y="5902977"/>
            <a:ext cx="1292227" cy="80926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ru009251\Desktop\Picture2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18" y="6132513"/>
            <a:ext cx="3365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33" y="6369050"/>
            <a:ext cx="2940051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07533" y="1628775"/>
            <a:ext cx="103124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367" y="698500"/>
            <a:ext cx="11963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95884" y="6716714"/>
            <a:ext cx="2844800" cy="141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04154F7-2EE3-4D25-AE1B-8E296447D532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5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/>
          <p:nvPr userDrawn="1"/>
        </p:nvSpPr>
        <p:spPr>
          <a:xfrm>
            <a:off x="101601" y="5867401"/>
            <a:ext cx="11959167" cy="849313"/>
          </a:xfrm>
          <a:prstGeom prst="rect">
            <a:avLst/>
          </a:prstGeom>
          <a:gradFill flip="none" rotWithShape="1">
            <a:gsLst>
              <a:gs pos="35000">
                <a:schemeClr val="accent2"/>
              </a:gs>
              <a:gs pos="0">
                <a:schemeClr val="accent2"/>
              </a:gs>
              <a:gs pos="76000">
                <a:srgbClr val="335AA7"/>
              </a:gs>
            </a:gsLst>
            <a:lin ang="13500000" scaled="1"/>
            <a:tileRect/>
          </a:gra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32513"/>
            <a:ext cx="3363384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4"/>
          <a:stretch>
            <a:fillRect/>
          </a:stretch>
        </p:blipFill>
        <p:spPr bwMode="auto">
          <a:xfrm>
            <a:off x="0" y="1"/>
            <a:ext cx="121920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 userDrawn="1"/>
        </p:nvCxnSpPr>
        <p:spPr>
          <a:xfrm>
            <a:off x="239185" y="1096963"/>
            <a:ext cx="1171363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t="26106" r="20683" b="26621"/>
          <a:stretch/>
        </p:blipFill>
        <p:spPr bwMode="auto">
          <a:xfrm>
            <a:off x="168273" y="5910597"/>
            <a:ext cx="1292227" cy="80926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1"/>
          <p:cNvSpPr/>
          <p:nvPr userDrawn="1"/>
        </p:nvSpPr>
        <p:spPr>
          <a:xfrm>
            <a:off x="101600" y="1096963"/>
            <a:ext cx="3972984" cy="365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1" name="Rectangle 12"/>
          <p:cNvSpPr/>
          <p:nvPr userDrawn="1"/>
        </p:nvSpPr>
        <p:spPr>
          <a:xfrm>
            <a:off x="4091518" y="1096963"/>
            <a:ext cx="3972983" cy="3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/>
          <p:nvPr userDrawn="1"/>
        </p:nvSpPr>
        <p:spPr>
          <a:xfrm>
            <a:off x="8081433" y="1096963"/>
            <a:ext cx="3972984" cy="36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95884" y="6683376"/>
            <a:ext cx="2844800" cy="201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7B45713-2D19-40AF-9470-18A531503160}" type="slidenum">
              <a:rPr lang="ru-RU" altLang="ru-RU" sz="3200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3200">
              <a:solidFill>
                <a:srgbClr val="000000"/>
              </a:solidFill>
            </a:endParaRP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3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14"/>
          <p:cNvCxnSpPr/>
          <p:nvPr userDrawn="1"/>
        </p:nvCxnSpPr>
        <p:spPr>
          <a:xfrm>
            <a:off x="239185" y="1096963"/>
            <a:ext cx="1171363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5"/>
          <p:cNvSpPr/>
          <p:nvPr userDrawn="1"/>
        </p:nvSpPr>
        <p:spPr>
          <a:xfrm>
            <a:off x="101600" y="1096963"/>
            <a:ext cx="3972984" cy="365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6"/>
          <p:cNvSpPr/>
          <p:nvPr userDrawn="1"/>
        </p:nvSpPr>
        <p:spPr>
          <a:xfrm>
            <a:off x="4091518" y="1096963"/>
            <a:ext cx="3972983" cy="3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17"/>
          <p:cNvSpPr/>
          <p:nvPr userDrawn="1"/>
        </p:nvSpPr>
        <p:spPr>
          <a:xfrm>
            <a:off x="8081433" y="1096963"/>
            <a:ext cx="3972984" cy="36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33" y="6369050"/>
            <a:ext cx="2940051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60339"/>
            <a:ext cx="10972800" cy="596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9525"/>
            <a:ext cx="2844800" cy="361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9525"/>
            <a:ext cx="3860800" cy="361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77462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17C-9E46-4B96-B6B2-0A8B586BE04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F433-69C3-4351-9C85-1DCA12CBF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9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17C-9E46-4B96-B6B2-0A8B586BE04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04154F7-2EE3-4D25-AE1B-8E296447D532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4" b="986"/>
          <a:stretch>
            <a:fillRect/>
          </a:stretch>
        </p:blipFill>
        <p:spPr bwMode="auto">
          <a:xfrm>
            <a:off x="-14817" y="1119188"/>
            <a:ext cx="12192001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/>
          <p:nvPr userDrawn="1"/>
        </p:nvSpPr>
        <p:spPr>
          <a:xfrm>
            <a:off x="101600" y="1096963"/>
            <a:ext cx="3972984" cy="365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4091518" y="1096963"/>
            <a:ext cx="3972983" cy="3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1" name="Rectangle 9"/>
          <p:cNvSpPr/>
          <p:nvPr userDrawn="1"/>
        </p:nvSpPr>
        <p:spPr>
          <a:xfrm>
            <a:off x="8081433" y="1096963"/>
            <a:ext cx="3972984" cy="36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t="26106" r="20683" b="26621"/>
          <a:stretch/>
        </p:blipFill>
        <p:spPr bwMode="auto">
          <a:xfrm>
            <a:off x="168273" y="5902977"/>
            <a:ext cx="1292227" cy="80926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ru009251\Desktop\Picture2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18" y="6132513"/>
            <a:ext cx="3365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33" y="6369050"/>
            <a:ext cx="2940051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718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17C-9E46-4B96-B6B2-0A8B586BE04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F433-69C3-4351-9C85-1DCA12CBF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9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8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17C-9E46-4B96-B6B2-0A8B586BE04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F433-69C3-4351-9C85-1DCA12CBF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05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17C-9E46-4B96-B6B2-0A8B586BE04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F433-69C3-4351-9C85-1DCA12CBFD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52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17C-9E46-4B96-B6B2-0A8B586BE04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F433-69C3-4351-9C85-1DCA12CBFD4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0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17C-9E46-4B96-B6B2-0A8B586BE04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F433-69C3-4351-9C85-1DCA12CBF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17C-9E46-4B96-B6B2-0A8B586BE04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F433-69C3-4351-9C85-1DCA12CBF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96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17C-9E46-4B96-B6B2-0A8B586BE04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F433-69C3-4351-9C85-1DCA12CBF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38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17C-9E46-4B96-B6B2-0A8B586BE04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F433-69C3-4351-9C85-1DCA12CBF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88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17C-9E46-4B96-B6B2-0A8B586BE04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F433-69C3-4351-9C85-1DCA12CBF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5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14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8" y="1350964"/>
            <a:ext cx="5202767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350964"/>
            <a:ext cx="5202767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1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0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92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07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260351"/>
            <a:ext cx="1058756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CLIQUEZ POUR MODIFIER LE STYLE DU TITRE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8" y="1350964"/>
            <a:ext cx="10608733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Cliquez pour modifier les styles du texte du masque</a:t>
            </a:r>
          </a:p>
          <a:p>
            <a:pPr lvl="1"/>
            <a:r>
              <a:rPr lang="en-US" altLang="ru-RU" smtClean="0"/>
              <a:t>Deuxième niveau</a:t>
            </a:r>
          </a:p>
          <a:p>
            <a:pPr lvl="2"/>
            <a:r>
              <a:rPr lang="en-US" altLang="ru-RU" smtClean="0"/>
              <a:t>Troisième niveau</a:t>
            </a:r>
          </a:p>
          <a:p>
            <a:pPr lvl="3"/>
            <a:r>
              <a:rPr lang="en-US" altLang="ru-RU" smtClean="0"/>
              <a:t>Quatrième niveau</a:t>
            </a:r>
          </a:p>
          <a:p>
            <a:pPr lvl="4"/>
            <a:r>
              <a:rPr lang="en-US" altLang="ru-RU" smtClean="0"/>
              <a:t>Cinquième niveau</a:t>
            </a:r>
          </a:p>
        </p:txBody>
      </p:sp>
      <p:pic>
        <p:nvPicPr>
          <p:cNvPr id="1028" name="Picture 17" descr="LOGO_BI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269038"/>
            <a:ext cx="216111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8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6235700"/>
            <a:ext cx="3365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CA36A"/>
        </a:buClr>
        <a:buSzPct val="130000"/>
        <a:buFont typeface="Trebuchet MS" panose="020B0603020202020204" pitchFamily="34" charset="0"/>
        <a:buChar char="●"/>
        <a:defRPr>
          <a:solidFill>
            <a:srgbClr val="44449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CB317"/>
        </a:buClr>
        <a:buFont typeface="Trebuchet MS" panose="020B0603020202020204" pitchFamily="34" charset="0"/>
        <a:buChar char="●"/>
        <a:defRPr sz="1600" b="1">
          <a:solidFill>
            <a:srgbClr val="AAAAA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44492"/>
        </a:buClr>
        <a:buChar char="•"/>
        <a:defRPr sz="1600">
          <a:solidFill>
            <a:srgbClr val="AAAAA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D5B43"/>
        </a:buClr>
        <a:buChar char="•"/>
        <a:defRPr sz="1600">
          <a:solidFill>
            <a:srgbClr val="AAAAA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D5B43"/>
        </a:buClr>
        <a:buChar char="•"/>
        <a:defRPr sz="1600">
          <a:solidFill>
            <a:srgbClr val="AAAAA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D5B43"/>
        </a:buClr>
        <a:buChar char="•"/>
        <a:defRPr sz="1600">
          <a:solidFill>
            <a:srgbClr val="AAAAA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D5B43"/>
        </a:buClr>
        <a:buChar char="•"/>
        <a:defRPr sz="1600">
          <a:solidFill>
            <a:srgbClr val="AAAAA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D5B43"/>
        </a:buClr>
        <a:buChar char="•"/>
        <a:defRPr sz="1600">
          <a:solidFill>
            <a:srgbClr val="AAAAA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D5B43"/>
        </a:buClr>
        <a:buChar char="•"/>
        <a:defRPr sz="1600">
          <a:solidFill>
            <a:srgbClr val="AAAAAA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7" descr="LOGO_BI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269038"/>
            <a:ext cx="216111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6235700"/>
            <a:ext cx="3365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62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vestnik.ru/directory/persons/Larisa-Popovich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&#1073;&#1083;&#1086;&#1075;-&#1080;&#1085;&#1078;&#1077;&#1085;&#1077;&#1088;&#1072;.&#1088;&#1092;/" TargetMode="Externa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6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3255" y="1342768"/>
            <a:ext cx="10005266" cy="312526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 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АСПЕКТЫ 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ОРГАНИЗАЦИЯ ИММУНОПРОФИЛАКТИКИ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РАБОТАЮЩЕГО 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altLang="ru-RU" sz="3600" dirty="0">
                <a:solidFill>
                  <a:schemeClr val="accent2"/>
                </a:solidFill>
              </a:rPr>
              <a:t/>
            </a:r>
            <a:br>
              <a:rPr lang="ru-RU" altLang="ru-RU" sz="3600" dirty="0">
                <a:solidFill>
                  <a:schemeClr val="accent2"/>
                </a:solidFill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4864" y="4748644"/>
            <a:ext cx="8063345" cy="106365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u="sng" dirty="0"/>
              <a:t>Н.А. Рослая </a:t>
            </a:r>
            <a:r>
              <a:rPr lang="ru-RU" b="1" dirty="0"/>
              <a:t>– </a:t>
            </a:r>
            <a:r>
              <a:rPr lang="ru-RU" b="1" dirty="0" err="1"/>
              <a:t>д.м.н</a:t>
            </a:r>
            <a:r>
              <a:rPr lang="ru-RU" b="1" dirty="0"/>
              <a:t>, главный специалист по </a:t>
            </a:r>
            <a:r>
              <a:rPr lang="ru-RU" b="1" dirty="0" err="1"/>
              <a:t>профпатологии</a:t>
            </a:r>
            <a:r>
              <a:rPr lang="ru-RU" b="1" dirty="0"/>
              <a:t> </a:t>
            </a:r>
            <a:r>
              <a:rPr lang="ru-RU" b="1" dirty="0" err="1"/>
              <a:t>УрФО</a:t>
            </a:r>
            <a:r>
              <a:rPr lang="ru-RU" b="1" dirty="0"/>
              <a:t> , </a:t>
            </a:r>
            <a:endParaRPr lang="ru-RU" b="1" dirty="0" smtClean="0"/>
          </a:p>
          <a:p>
            <a:pPr algn="just"/>
            <a:r>
              <a:rPr lang="ru-RU" b="1" dirty="0" smtClean="0"/>
              <a:t> доцент кафедры общественного здоровья и здравоохранения ФБГОУ ВО УГМУ</a:t>
            </a:r>
          </a:p>
          <a:p>
            <a:pPr algn="just"/>
            <a:r>
              <a:rPr lang="ru-RU" b="1" dirty="0" smtClean="0"/>
              <a:t>Т.В. Бушуева, к.м.н., зав. научно-производственным </a:t>
            </a:r>
            <a:r>
              <a:rPr lang="ru-RU" b="1" dirty="0"/>
              <a:t>отделом лабораторно-диагностических технологий ФБУН ЕМНЦ ПОЗРПП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2" y="145022"/>
            <a:ext cx="1085850" cy="1014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63882" y="150693"/>
            <a:ext cx="8447809" cy="120032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ФГБОУ ВО </a:t>
            </a:r>
            <a:r>
              <a:rPr lang="ru-RU" b="1" spc="143" dirty="0">
                <a:solidFill>
                  <a:schemeClr val="accent1">
                    <a:lumMod val="75000"/>
                  </a:schemeClr>
                </a:solidFill>
              </a:rPr>
              <a:t>«Уральский государственный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 </a:t>
            </a:r>
            <a:r>
              <a:rPr lang="ru-RU" b="1" spc="143" dirty="0">
                <a:solidFill>
                  <a:schemeClr val="accent1">
                    <a:lumMod val="75000"/>
                  </a:schemeClr>
                </a:solidFill>
              </a:rPr>
              <a:t>медицинский университет»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Министерства здравоохранения Российской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Федерации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ФБУН «Екатеринбургский медицинский-научный центр профилактики и охраны здоровья рабочих промпредприятий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2038" y="6009722"/>
            <a:ext cx="10536008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Межрегиональная конференция</a:t>
            </a:r>
          </a:p>
          <a:p>
            <a:pPr algn="ctr"/>
            <a:r>
              <a:rPr lang="ru-RU" sz="1400" b="1" dirty="0" smtClean="0"/>
              <a:t>«</a:t>
            </a:r>
            <a:r>
              <a:rPr lang="ru-RU" sz="1400" b="1" dirty="0"/>
              <a:t>Роль </a:t>
            </a:r>
            <a:r>
              <a:rPr lang="ru-RU" sz="1400" b="1" dirty="0" err="1"/>
              <a:t>коморбидных</a:t>
            </a:r>
            <a:r>
              <a:rPr lang="ru-RU" sz="1400" b="1" dirty="0"/>
              <a:t> состояний в формировании и течении профессиональных и производственно-обусловленных заболеваний</a:t>
            </a:r>
            <a:r>
              <a:rPr lang="ru-RU" sz="1400" b="1" dirty="0" smtClean="0"/>
              <a:t>»</a:t>
            </a:r>
            <a:r>
              <a:rPr lang="ru-RU" sz="1400" dirty="0"/>
              <a:t> </a:t>
            </a:r>
          </a:p>
          <a:p>
            <a:pPr algn="ctr"/>
            <a:r>
              <a:rPr lang="ru-RU" sz="1400" b="1" dirty="0" smtClean="0"/>
              <a:t>Ханты-Мансийск, 22-23.11. </a:t>
            </a:r>
            <a:r>
              <a:rPr lang="ru-RU" sz="1400" b="1" dirty="0"/>
              <a:t>2018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7733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8511" y="2306595"/>
            <a:ext cx="8191781" cy="283381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buNone/>
              <a:tabLst>
                <a:tab pos="6936105" algn="l"/>
              </a:tabLst>
            </a:pPr>
            <a:r>
              <a:rPr lang="ru-RU" sz="3200" b="1" i="1" spc="-265" dirty="0">
                <a:solidFill>
                  <a:srgbClr val="001F5F"/>
                </a:solidFill>
                <a:latin typeface="Arial"/>
                <a:cs typeface="Arial"/>
              </a:rPr>
              <a:t>Вакцинопрофилактика</a:t>
            </a:r>
            <a:r>
              <a:rPr lang="ru-RU" sz="3200" b="1" i="1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3200" b="1" i="1" spc="-30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lang="ru-RU" sz="3200" b="1" i="1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3200" b="1" i="1" spc="-325" dirty="0">
                <a:solidFill>
                  <a:srgbClr val="001F5F"/>
                </a:solidFill>
                <a:latin typeface="Arial"/>
                <a:cs typeface="Arial"/>
              </a:rPr>
              <a:t>чистая	</a:t>
            </a:r>
            <a:r>
              <a:rPr lang="ru-RU" sz="3200" b="1" i="1" spc="-275" dirty="0">
                <a:solidFill>
                  <a:srgbClr val="001F5F"/>
                </a:solidFill>
                <a:latin typeface="Arial"/>
                <a:cs typeface="Arial"/>
              </a:rPr>
              <a:t>вода</a:t>
            </a:r>
            <a:endParaRPr lang="ru-RU" sz="3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sz="3200" b="1" i="1" spc="-21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lang="ru-RU" sz="3200" b="1" i="1" spc="-315" dirty="0">
                <a:solidFill>
                  <a:srgbClr val="001F5F"/>
                </a:solidFill>
                <a:latin typeface="Arial"/>
                <a:cs typeface="Arial"/>
              </a:rPr>
              <a:t>единственные</a:t>
            </a:r>
            <a:r>
              <a:rPr lang="ru-RU" sz="3200" b="1" i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3200" b="1" i="1" spc="-250" dirty="0" smtClean="0">
                <a:solidFill>
                  <a:srgbClr val="001F5F"/>
                </a:solidFill>
                <a:latin typeface="Arial"/>
                <a:cs typeface="Arial"/>
              </a:rPr>
              <a:t>меры, </a:t>
            </a:r>
            <a:r>
              <a:rPr lang="ru-RU" sz="3200" b="1" i="1" spc="-270" dirty="0" smtClean="0">
                <a:solidFill>
                  <a:srgbClr val="001F5F"/>
                </a:solidFill>
                <a:latin typeface="Arial"/>
                <a:cs typeface="Arial"/>
              </a:rPr>
              <a:t>реально </a:t>
            </a:r>
            <a:r>
              <a:rPr lang="ru-RU" sz="3200" b="1" i="1" spc="-350" dirty="0">
                <a:solidFill>
                  <a:srgbClr val="001F5F"/>
                </a:solidFill>
                <a:latin typeface="Arial"/>
                <a:cs typeface="Arial"/>
              </a:rPr>
              <a:t>влияющие </a:t>
            </a:r>
            <a:endParaRPr lang="ru-RU" sz="3200" b="1" i="1" spc="-350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sz="3200" b="1" i="1" spc="-170" dirty="0" smtClean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lang="ru-RU" sz="3200" b="1" i="1" spc="-315" dirty="0">
                <a:solidFill>
                  <a:srgbClr val="001F5F"/>
                </a:solidFill>
                <a:latin typeface="Arial"/>
                <a:cs typeface="Arial"/>
              </a:rPr>
              <a:t>общественное  </a:t>
            </a:r>
            <a:r>
              <a:rPr lang="ru-RU" sz="3200" b="1" i="1" spc="-280" dirty="0" smtClean="0">
                <a:solidFill>
                  <a:srgbClr val="001F5F"/>
                </a:solidFill>
                <a:latin typeface="Arial"/>
                <a:cs typeface="Arial"/>
              </a:rPr>
              <a:t>здравоохранение</a:t>
            </a:r>
            <a:endParaRPr lang="ru-RU" sz="3200" dirty="0">
              <a:latin typeface="Arial"/>
              <a:cs typeface="Arial"/>
            </a:endParaRPr>
          </a:p>
          <a:p>
            <a:pPr marL="5274310">
              <a:spcBef>
                <a:spcPts val="5"/>
              </a:spcBef>
            </a:pPr>
            <a:r>
              <a:rPr lang="ru-RU" sz="3200" b="1" i="1" spc="-415" dirty="0">
                <a:solidFill>
                  <a:srgbClr val="001F5F"/>
                </a:solidFill>
                <a:latin typeface="Arial"/>
                <a:cs typeface="Arial"/>
              </a:rPr>
              <a:t>ВОЗ, </a:t>
            </a:r>
            <a:r>
              <a:rPr lang="ru-RU" sz="3200" b="1" i="1" spc="-180" dirty="0">
                <a:solidFill>
                  <a:srgbClr val="001F5F"/>
                </a:solidFill>
                <a:latin typeface="Arial"/>
                <a:cs typeface="Arial"/>
              </a:rPr>
              <a:t>2005</a:t>
            </a:r>
            <a:r>
              <a:rPr lang="ru-RU" sz="3200" b="1" i="1" spc="-6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3200" b="1" i="1" spc="-340" dirty="0">
                <a:solidFill>
                  <a:srgbClr val="001F5F"/>
                </a:solidFill>
                <a:latin typeface="Arial"/>
                <a:cs typeface="Arial"/>
              </a:rPr>
              <a:t>год</a:t>
            </a:r>
            <a:endParaRPr lang="ru-RU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152" y="111508"/>
            <a:ext cx="1847248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1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4" y="-72736"/>
            <a:ext cx="11215254" cy="119495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Вакцинопрофилактика: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73" y="1315167"/>
            <a:ext cx="5340927" cy="322566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единый </a:t>
            </a:r>
            <a:r>
              <a:rPr lang="ru-RU" sz="2400" b="1" dirty="0"/>
              <a:t>комплекс мероприятий, включающих 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юридические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организационные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образовательные</a:t>
            </a:r>
            <a:r>
              <a:rPr lang="ru-RU" sz="2400" b="1" dirty="0"/>
              <a:t>, медицинские, 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социальные </a:t>
            </a:r>
            <a:r>
              <a:rPr lang="ru-RU" sz="2400" b="1" dirty="0"/>
              <a:t>и технические </a:t>
            </a:r>
            <a:r>
              <a:rPr lang="ru-RU" sz="2400" b="1" dirty="0" smtClean="0"/>
              <a:t>процессы</a:t>
            </a:r>
            <a:r>
              <a:rPr lang="ru-RU" b="1" dirty="0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09" y="3984726"/>
            <a:ext cx="4302421" cy="28697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81355" y="1158282"/>
            <a:ext cx="5510645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Специфические особенности</a:t>
            </a:r>
            <a:r>
              <a:rPr lang="ru-RU" sz="3200" dirty="0"/>
              <a:t>: 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/>
              <a:t>медицинское </a:t>
            </a:r>
            <a:r>
              <a:rPr lang="ru-RU" sz="2400" b="1" dirty="0"/>
              <a:t>вмешательство проводится, как правило, по отношению к здоровому человеку;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 помимо защиты конкретного индивидуума, служит стратегическим целям общества по  предупреждению, элиминации или ликвидации той или иной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14932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264" y="0"/>
            <a:ext cx="10515600" cy="1325562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Нормативное регулирование</a:t>
            </a:r>
            <a:r>
              <a:rPr lang="ru-RU" dirty="0"/>
              <a:t> 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291" y="1163781"/>
            <a:ext cx="11007436" cy="5496791"/>
          </a:xfrm>
        </p:spPr>
        <p:txBody>
          <a:bodyPr>
            <a:normAutofit fontScale="62500" lnSpcReduction="20000"/>
          </a:bodyPr>
          <a:lstStyle/>
          <a:p>
            <a:pPr marL="311216" indent="-311216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Трудовой Кодекс, статья 212.</a:t>
            </a:r>
          </a:p>
          <a:p>
            <a:pPr marL="311216" indent="-311216">
              <a:buFont typeface="+mj-lt"/>
              <a:buAutoNum type="arabicPeriod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Федеральны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закон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17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сентября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1998 г. № 157-ФЗ "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Об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иммунопрофилактике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инфекционных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болезней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  <a:p>
            <a:pPr marL="311216" indent="-311216">
              <a:buFont typeface="+mj-lt"/>
              <a:buAutoNum type="arabicPeriod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Федеральны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закон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 30 марта 1999 г. № 52-ФЗ "О санитарно-эпидемиологическом благополучии населения», статьи 11, 24, 32.</a:t>
            </a:r>
          </a:p>
          <a:p>
            <a:pPr marL="311216" indent="-311216">
              <a:buFont typeface="+mj-lt"/>
              <a:buAutoNum type="arabicPeriod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Постановление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Правительства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РФ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15.07.99 № 825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«Об утверждении перечня работ, выполнение которых связано с высоким риском заболевания инфекционными болезнями и требует обязательного проведения профилактических прививок».</a:t>
            </a:r>
          </a:p>
          <a:p>
            <a:pPr marL="311216" indent="-311216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Приказ Минздрава России от 21 марта 2014 г. № 125н «Об утверждении национального календаря профилактических прививок и календаря профилактических прививок по эпидемическим показаниям».</a:t>
            </a:r>
          </a:p>
          <a:p>
            <a:pPr marL="311216" indent="-311216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Ряд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санитарных правил: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311216" indent="-311216">
              <a:buFont typeface="Calibri" pitchFamily="34" charset="0"/>
              <a:buChar char="—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СП 3.1.7.2629-10 Профилактика сибирской язвы,</a:t>
            </a:r>
          </a:p>
          <a:p>
            <a:pPr marL="311216" indent="-311216">
              <a:buFont typeface="Calibri" pitchFamily="34" charset="0"/>
              <a:buChar char="—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СП 3.1.3.2352-08 Профилактика клещевого энцефалита,</a:t>
            </a:r>
          </a:p>
          <a:p>
            <a:pPr marL="311216" indent="-311216">
              <a:buFont typeface="Calibri" pitchFamily="34" charset="0"/>
              <a:buChar char="—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СП 3.1.2952-11 Профилактика кори, краснухи и эпидемического паротита,</a:t>
            </a:r>
          </a:p>
          <a:p>
            <a:pPr marL="311216" indent="-311216">
              <a:buFont typeface="Calibri" pitchFamily="34" charset="0"/>
              <a:buChar char="—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СП 3.1.2.3109-13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Профилактика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дифтерии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marL="311216" indent="-311216">
              <a:buFont typeface="Calibri" pitchFamily="34" charset="0"/>
              <a:buChar char="—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СП 3.1.2.3113-13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Профилактика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столбняка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marL="311216" indent="-311216">
              <a:buFont typeface="Calibri" pitchFamily="34" charset="0"/>
              <a:buChar char="—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СП 3.1.2.3117-13 Профилактика гриппа и других острых респираторных вирусных инфекций.</a:t>
            </a:r>
          </a:p>
          <a:p>
            <a:pPr marL="311216" indent="-311216">
              <a:buFont typeface="+mj-lt"/>
              <a:buAutoNum type="arabicPeriod" startAt="7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29 июля 2018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года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отношении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профилактики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гриппа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действует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Постановление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Главного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государственного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санитарного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врача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РФ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30.06.2017 №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38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«О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мероприятиях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по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профилактике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гриппа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острых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респираторных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вирусных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инфекций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эпидемическом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сезоне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201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-201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годов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11216" indent="-311216">
              <a:buFont typeface="+mj-lt"/>
              <a:buAutoNum type="arabicPeriod" startAt="7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892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755" y="140043"/>
            <a:ext cx="10797107" cy="195393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Доступность иммунопрофилактики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49" y="2306595"/>
            <a:ext cx="10551599" cy="41773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«каждый </a:t>
            </a:r>
            <a:r>
              <a:rPr lang="ru-RU" sz="2800" dirty="0"/>
              <a:t>имеет право на охрану здоровья и медицинскую </a:t>
            </a:r>
            <a:r>
              <a:rPr lang="ru-RU" sz="2800" dirty="0" smtClean="0"/>
              <a:t>помощь» </a:t>
            </a:r>
            <a:r>
              <a:rPr lang="ru-RU" sz="2800" dirty="0"/>
              <a:t>(Конституция РФ,  ст. 41)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Медицинская </a:t>
            </a:r>
            <a:r>
              <a:rPr lang="ru-RU" sz="2800" dirty="0"/>
              <a:t>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</a:t>
            </a:r>
            <a:r>
              <a:rPr lang="ru-RU" sz="2800" dirty="0" smtClean="0"/>
              <a:t>поступлений </a:t>
            </a:r>
          </a:p>
          <a:p>
            <a:pPr marL="0" indent="0">
              <a:buNone/>
            </a:pPr>
            <a:r>
              <a:rPr lang="ru-RU" sz="1400" dirty="0" smtClean="0"/>
              <a:t>(Федеральный </a:t>
            </a:r>
            <a:r>
              <a:rPr lang="ru-RU" sz="1400" dirty="0"/>
              <a:t>закон от 21.11.2011 года №323-Ф3 «Об основах охраны здоровья граждан в Российской Федерации</a:t>
            </a:r>
            <a:r>
              <a:rPr lang="ru-RU" sz="1400" dirty="0" smtClean="0"/>
              <a:t>»)</a:t>
            </a:r>
            <a:endParaRPr lang="ru-RU" sz="14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5" name="object 4"/>
          <p:cNvSpPr/>
          <p:nvPr/>
        </p:nvSpPr>
        <p:spPr>
          <a:xfrm>
            <a:off x="9440562" y="140043"/>
            <a:ext cx="2586681" cy="1953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755" y="176645"/>
            <a:ext cx="10390493" cy="15794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Федеральный закон от 30.03.1999 № 52-ФЗ </a:t>
            </a:r>
            <a:r>
              <a:rPr lang="ru-RU" sz="3600" b="1" dirty="0" smtClean="0">
                <a:solidFill>
                  <a:schemeClr val="accent2"/>
                </a:solidFill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«О </a:t>
            </a:r>
            <a:r>
              <a:rPr lang="ru-RU" sz="3600" b="1" dirty="0">
                <a:solidFill>
                  <a:schemeClr val="accent2"/>
                </a:solidFill>
              </a:rPr>
              <a:t>санитарно-эпидемиологическом благополучии </a:t>
            </a:r>
            <a:r>
              <a:rPr lang="ru-RU" sz="3600" b="1" dirty="0" smtClean="0">
                <a:solidFill>
                  <a:schemeClr val="accent2"/>
                </a:solidFill>
              </a:rPr>
              <a:t>населения</a:t>
            </a:r>
            <a:r>
              <a:rPr lang="ru-RU" sz="3600" dirty="0" smtClean="0">
                <a:solidFill>
                  <a:schemeClr val="accent2"/>
                </a:solidFill>
              </a:rPr>
              <a:t>»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44" y="1756064"/>
            <a:ext cx="11253355" cy="4966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определяет:</a:t>
            </a:r>
          </a:p>
          <a:p>
            <a:pPr marL="0" indent="0">
              <a:buNone/>
            </a:pPr>
            <a:r>
              <a:rPr lang="ru-RU" sz="2400" dirty="0" smtClean="0"/>
              <a:t>1.Уровни </a:t>
            </a:r>
            <a:r>
              <a:rPr lang="ru-RU" sz="2400" dirty="0"/>
              <a:t>ответственности государства и субъектов РФ при проведении </a:t>
            </a:r>
            <a:r>
              <a:rPr lang="ru-RU" sz="2400" dirty="0" err="1" smtClean="0"/>
              <a:t>имуннопрофилактики</a:t>
            </a:r>
            <a:r>
              <a:rPr lang="ru-RU" sz="2400" dirty="0" smtClean="0"/>
              <a:t>:  «Осуществление мер по обеспечению санитарно-эпидемиологического </a:t>
            </a:r>
            <a:r>
              <a:rPr lang="ru-RU" sz="2400" dirty="0"/>
              <a:t>благополучия населения - расходное обязательство Российской Федерации, а по предупреждению эпидемий и ликвидации их последствий, а также по охране окружающей среды - субъектов Российской </a:t>
            </a:r>
            <a:r>
              <a:rPr lang="ru-RU" sz="2400" dirty="0" smtClean="0"/>
              <a:t>Федерации (ст.2, п.2). </a:t>
            </a:r>
          </a:p>
          <a:p>
            <a:pPr marL="0" indent="0">
              <a:buNone/>
            </a:pPr>
            <a:r>
              <a:rPr lang="ru-RU" sz="2400" dirty="0" smtClean="0"/>
              <a:t>2. Общие </a:t>
            </a:r>
            <a:r>
              <a:rPr lang="ru-RU" sz="2400" dirty="0"/>
              <a:t>основания проведения вакцинопрофилактики: «Профилактические прививки проводятся гражданам в соответствии с законодательством Российской Федерации для предупреждения возникновения и распространения инфекционных заболеваний</a:t>
            </a:r>
            <a:r>
              <a:rPr lang="ru-RU" sz="2400" dirty="0" smtClean="0"/>
              <a:t>»</a:t>
            </a:r>
            <a:r>
              <a:rPr lang="ru-RU" sz="2400" dirty="0"/>
              <a:t> </a:t>
            </a:r>
            <a:r>
              <a:rPr lang="ru-RU" sz="2400" dirty="0" smtClean="0"/>
              <a:t>(ст</a:t>
            </a:r>
            <a:r>
              <a:rPr lang="ru-RU" sz="2400" dirty="0"/>
              <a:t>. </a:t>
            </a:r>
            <a:r>
              <a:rPr lang="ru-RU" sz="2400" dirty="0" smtClean="0"/>
              <a:t>35) 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74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854" y="214468"/>
            <a:ext cx="10692246" cy="16093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Федеральный закон от 17.09.1998 № 157-ФЗ </a:t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«Об иммунопрофилактике </a:t>
            </a:r>
            <a:r>
              <a:rPr lang="ru-RU" sz="3600" b="1" dirty="0">
                <a:solidFill>
                  <a:schemeClr val="accent2"/>
                </a:solidFill>
              </a:rPr>
              <a:t>инфекционных болезней»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281" y="2121407"/>
            <a:ext cx="10983191" cy="4404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также </a:t>
            </a:r>
            <a:r>
              <a:rPr lang="ru-RU" dirty="0"/>
              <a:t>определяет государственные гарантии доступности </a:t>
            </a:r>
            <a:r>
              <a:rPr lang="ru-RU" dirty="0" smtClean="0"/>
              <a:t>иммунопрофилактики </a:t>
            </a:r>
          </a:p>
          <a:p>
            <a:r>
              <a:rPr lang="ru-RU" dirty="0" smtClean="0"/>
              <a:t>государство </a:t>
            </a:r>
            <a:r>
              <a:rPr lang="ru-RU" dirty="0"/>
              <a:t>гарантирует доступность для граждан профилактических прививок, а также </a:t>
            </a:r>
            <a:r>
              <a:rPr lang="ru-RU" b="1" dirty="0"/>
              <a:t>бесплатное проведение прививок, включенных в Национальный календарь профилактических прививок</a:t>
            </a:r>
            <a:r>
              <a:rPr lang="ru-RU" dirty="0"/>
              <a:t>, и вакцинопрофилактики по эпидемическим показаниям </a:t>
            </a:r>
            <a:r>
              <a:rPr lang="ru-RU" b="1" dirty="0"/>
              <a:t>в организациях государственной и муниципальной систем </a:t>
            </a:r>
            <a:r>
              <a:rPr lang="ru-RU" b="1" dirty="0" smtClean="0"/>
              <a:t>здравоохранения</a:t>
            </a:r>
            <a:r>
              <a:rPr lang="ru-RU" dirty="0" smtClean="0"/>
              <a:t>(Ст. 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96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0"/>
            <a:ext cx="10515600" cy="169132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Своевременность иммунопрофилактики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Данный критерий имеет три составляющие: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своевременная </a:t>
            </a:r>
            <a:r>
              <a:rPr lang="ru-RU" sz="2800" dirty="0"/>
              <a:t>разработка новых или актуализация имеющихся </a:t>
            </a:r>
            <a:r>
              <a:rPr lang="ru-RU" sz="2800" dirty="0" err="1"/>
              <a:t>иммунопрепаратов</a:t>
            </a:r>
            <a:r>
              <a:rPr lang="ru-RU" sz="28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соблюдение сроков поставки вакцинных препаратов медицинским организациям;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соблюдение графика и схем вакцинации</a:t>
            </a:r>
          </a:p>
        </p:txBody>
      </p:sp>
    </p:spTree>
    <p:extLst>
      <p:ext uri="{BB962C8B-B14F-4D97-AF65-F5344CB8AC3E}">
        <p14:creationId xmlns:p14="http://schemas.microsoft.com/office/powerpoint/2010/main" val="292525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93518"/>
            <a:ext cx="10515600" cy="15978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из работников подлежит вакцинации?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>
                <a:solidFill>
                  <a:schemeClr val="accent2"/>
                </a:solidFill>
              </a:rPr>
              <a:t> 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682" y="1340428"/>
            <a:ext cx="10997045" cy="4839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3845" y="1475509"/>
            <a:ext cx="102454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Информация в: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перечне работ, выполнение которых связано с высоким риском заболевания инфекционными болезнями и требует обязательного проведения профилактических прививок (Постановление Правительства РФ от 15 июля 1999 г. № 825);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в национальном календаре профилактических прививок и календаре прививок по эпидемическим показаниям (Приказ Минздрава России от 21 марта 2014 г. № 125н).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19449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464" y="140045"/>
            <a:ext cx="10976264" cy="147054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Постановление Правительства РФ от 15 июля 1999 г. N 825 "Об утверждении перечня работ, выполнение которых связано с высоким риском заболевания инфекционными болезнями и требует обязательного проведения профилактических прививок" (с изменениями и дополнениями) </a:t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chemeClr val="accent2"/>
                </a:solidFill>
              </a:rPr>
              <a:t>Постановление </a:t>
            </a:r>
            <a:r>
              <a:rPr lang="ru-RU" sz="2700" b="1" dirty="0">
                <a:solidFill>
                  <a:schemeClr val="accent2"/>
                </a:solidFill>
              </a:rPr>
              <a:t>Правительства РФ от 15 июля 1999 г. N 825"Об утверждении перечня работ, выполнение которых связано с высоким риском заболевания инфекционными болезнями и требует обязательного проведения профилактических прививок</a:t>
            </a:r>
            <a:r>
              <a:rPr lang="ru-RU" sz="2700" b="1" dirty="0" smtClean="0">
                <a:solidFill>
                  <a:schemeClr val="accent2"/>
                </a:solidFill>
              </a:rPr>
              <a:t/>
            </a:r>
            <a:br>
              <a:rPr lang="ru-RU" sz="2700" b="1" dirty="0" smtClean="0">
                <a:solidFill>
                  <a:schemeClr val="accent2"/>
                </a:solidFill>
              </a:rPr>
            </a:br>
            <a:r>
              <a:rPr lang="ru-RU" sz="2000" b="1" dirty="0" smtClean="0"/>
              <a:t>1.Сельскохозяйственные</a:t>
            </a:r>
            <a:r>
              <a:rPr lang="ru-RU" sz="2000" b="1" dirty="0"/>
              <a:t>, гидромелиоративные, </a:t>
            </a:r>
            <a:r>
              <a:rPr lang="ru-RU" sz="2000" b="1" dirty="0" smtClean="0"/>
              <a:t>строительные, </a:t>
            </a:r>
            <a:r>
              <a:rPr lang="ru-RU" sz="2000" b="1" dirty="0"/>
              <a:t>заготовительные, промысловые, геологические, изыскательские, экспедиционные, </a:t>
            </a:r>
            <a:r>
              <a:rPr lang="ru-RU" sz="2000" b="1" dirty="0" err="1"/>
              <a:t>дератизационные</a:t>
            </a:r>
            <a:r>
              <a:rPr lang="ru-RU" sz="2000" b="1" dirty="0"/>
              <a:t> и дезинсекционные работы на территориях, неблагополучных по инфекциям, общим для человека и </a:t>
            </a:r>
            <a:r>
              <a:rPr lang="ru-RU" sz="2000" b="1" dirty="0" smtClean="0"/>
              <a:t>животных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2. Работы по лесозаготовке, расчистке и благоустройству леса, зон оздоровления и отдыха </a:t>
            </a:r>
            <a:r>
              <a:rPr lang="ru-RU" sz="2000" b="1" dirty="0" smtClean="0"/>
              <a:t>населения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3. Работы в организациях по заготовке, хранению, обработке сырья и продуктов </a:t>
            </a:r>
            <a:r>
              <a:rPr lang="ru-RU" sz="2000" b="1" dirty="0" smtClean="0"/>
              <a:t>животноводства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4. Работы по заготовке, хранению и переработке сельскохозяйственной </a:t>
            </a:r>
            <a:r>
              <a:rPr lang="ru-RU" sz="2000" b="1" dirty="0" smtClean="0"/>
              <a:t>продукции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5. Работы по убою скота, больного инфекциями, общими для человека и животных, заготовке и переработке полученных от него мяса и </a:t>
            </a:r>
            <a:r>
              <a:rPr lang="ru-RU" sz="2000" b="1" dirty="0" smtClean="0"/>
              <a:t>мясопродуктов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6. Работы, связанные с уходом за животными и обслуживанием животноводческих объектов в животноводческих </a:t>
            </a:r>
            <a:r>
              <a:rPr lang="ru-RU" sz="2000" b="1" dirty="0" smtClean="0"/>
              <a:t>хозяйствах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7. Работы по отлову и содержанию безнадзорных животных.</a:t>
            </a:r>
            <a:br>
              <a:rPr lang="ru-RU" sz="2000" b="1" dirty="0"/>
            </a:br>
            <a:r>
              <a:rPr lang="ru-RU" sz="2000" b="1" dirty="0"/>
              <a:t>8. Работы по обслуживанию канализационных сооружений, оборудования и </a:t>
            </a:r>
            <a:r>
              <a:rPr lang="ru-RU" sz="2000" b="1" dirty="0" smtClean="0"/>
              <a:t>сетей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9. Работы с больными инфекционными </a:t>
            </a:r>
            <a:r>
              <a:rPr lang="ru-RU" sz="2000" b="1" dirty="0" smtClean="0"/>
              <a:t>заболеваниями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10. Работы с живыми культурами возбудителей инфекционных </a:t>
            </a:r>
            <a:r>
              <a:rPr lang="ru-RU" sz="2000" b="1" dirty="0" smtClean="0"/>
              <a:t>заболеваний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11. Работы с кровью и биологическими жидкостями </a:t>
            </a:r>
            <a:r>
              <a:rPr lang="ru-RU" sz="2000" b="1" dirty="0" smtClean="0"/>
              <a:t>человека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12</a:t>
            </a:r>
            <a:r>
              <a:rPr lang="ru-RU" sz="2000" b="1" dirty="0"/>
              <a:t>. Работы в организациях, осуществляющих образовательную </a:t>
            </a:r>
            <a:r>
              <a:rPr lang="ru-RU" sz="2000" b="1" dirty="0" smtClean="0"/>
              <a:t>деятельность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568" y="6466703"/>
            <a:ext cx="10515600" cy="601362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71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dmb9.ru/wp-content/uploads/2017/11/%D0%A1%D0%BD%D0%B8%D0%BC%D0%BE%D0%BA-%D1%8D%D0%BA%D1%80%D0%B0%D0%BD%D0%B0-2018-01-19-%D0%B2-12.46.5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83502"/>
            <a:ext cx="11783291" cy="66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mb9.ru/wp-content/uploads/2017/11/%D0%A1%D0%BD%D0%B8%D0%BC%D0%BE%D0%BA-%D1%8D%D0%BA%D1%80%D0%B0%D0%BD%D0%B0-2018-01-19-%D0%B2-12.46.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" y="237980"/>
            <a:ext cx="11783291" cy="66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2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882" y="124691"/>
            <a:ext cx="10539845" cy="156663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В современной России особенностями состояния здоровья населения являются</a:t>
            </a:r>
            <a:r>
              <a:rPr lang="ru-RU" b="1" i="1" dirty="0" smtClean="0">
                <a:solidFill>
                  <a:schemeClr val="accent1"/>
                </a:solidFill>
              </a:rPr>
              <a:t>: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173" y="2093976"/>
            <a:ext cx="10944439" cy="396889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высокие показатели смертности трудоспособного населения, </a:t>
            </a:r>
            <a:endParaRPr lang="ru-RU" sz="2800" b="1" dirty="0" smtClean="0"/>
          </a:p>
          <a:p>
            <a:r>
              <a:rPr lang="ru-RU" sz="2800" b="1" dirty="0" smtClean="0"/>
              <a:t>рост социально обусловленной инфекционной патологии (туберкулёз, СПИД и др.); </a:t>
            </a:r>
          </a:p>
          <a:p>
            <a:r>
              <a:rPr lang="ru-RU" sz="2800" b="1" dirty="0" smtClean="0"/>
              <a:t>снижение или стабилизация уровня инфекционной заболеваемости (корь, дифтерия, коклюш, скарлатина и др.);</a:t>
            </a:r>
          </a:p>
          <a:p>
            <a:r>
              <a:rPr lang="ru-RU" sz="2800" b="1" i="1" dirty="0" smtClean="0"/>
              <a:t>увеличение удельного веса патологии, характерной для лиц старшего возраста.</a:t>
            </a:r>
            <a:endParaRPr lang="ru-RU" sz="2800" b="1" dirty="0" smtClean="0"/>
          </a:p>
          <a:p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57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900igr.net/datas/meditsina/Soglasie-na-meditsinskoe-vmeshatelstvo/0002-002-1.-Neobkhodimym-predvaritelnym-usloviem-meditsinskogo-vmeshatelst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6" y="71903"/>
            <a:ext cx="11574163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58135" y="608400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>
                <a:solidFill>
                  <a:srgbClr val="FF0000"/>
                </a:solidFill>
              </a:rPr>
              <a:t>ст. 20 </a:t>
            </a:r>
            <a:r>
              <a:rPr lang="ru-RU" b="1" dirty="0">
                <a:solidFill>
                  <a:srgbClr val="002060"/>
                </a:solidFill>
              </a:rPr>
              <a:t>ФЗ от 21.11.11 №323-ФЗ </a:t>
            </a:r>
          </a:p>
        </p:txBody>
      </p:sp>
    </p:spTree>
    <p:extLst>
      <p:ext uri="{BB962C8B-B14F-4D97-AF65-F5344CB8AC3E}">
        <p14:creationId xmlns:p14="http://schemas.microsoft.com/office/powerpoint/2010/main" val="22460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464" y="0"/>
            <a:ext cx="11232573" cy="119495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пациентов при проведении иммунопрофилактики </a:t>
            </a:r>
            <a:endParaRPr lang="ru-RU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194954"/>
            <a:ext cx="11627427" cy="54552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на </a:t>
            </a:r>
            <a:r>
              <a:rPr lang="ru-RU" sz="2600" dirty="0"/>
              <a:t>получение от медицинских работников </a:t>
            </a:r>
            <a:r>
              <a:rPr lang="ru-RU" sz="2600" b="1" dirty="0"/>
              <a:t>полной и объективной информации о необходимости </a:t>
            </a:r>
            <a:r>
              <a:rPr lang="ru-RU" sz="2600" dirty="0"/>
              <a:t>профилактических прививок, последствиях отказа от них, возможных поствакцинальных осложнениях;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/>
              <a:t>выбор </a:t>
            </a:r>
            <a:r>
              <a:rPr lang="ru-RU" sz="2600" dirty="0"/>
              <a:t>государственных, муниципальных или частных </a:t>
            </a:r>
            <a:r>
              <a:rPr lang="ru-RU" sz="2600" b="1" dirty="0"/>
              <a:t>организаций </a:t>
            </a:r>
            <a:r>
              <a:rPr lang="ru-RU" sz="2600" b="1" dirty="0" smtClean="0"/>
              <a:t>здравоохранения</a:t>
            </a:r>
            <a:r>
              <a:rPr lang="ru-RU" sz="2600" dirty="0" smtClean="0"/>
              <a:t>;</a:t>
            </a:r>
            <a:endParaRPr lang="ru-RU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/>
              <a:t>бесплатные </a:t>
            </a:r>
            <a:r>
              <a:rPr lang="ru-RU" sz="2600" b="1" dirty="0"/>
              <a:t>профилактические прививки, включенные в Национальный календарь </a:t>
            </a:r>
            <a:r>
              <a:rPr lang="ru-RU" sz="2600" dirty="0"/>
              <a:t>профилактических прививок, и профилактические прививки по эпидемическим показаниям в государственных и муниципальных организациях здравоохранения;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медицинский </a:t>
            </a:r>
            <a:r>
              <a:rPr lang="ru-RU" sz="2600" dirty="0"/>
              <a:t>осмотр, а при необходимости и медицинское обследование перед профилактическими прививками;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получение </a:t>
            </a:r>
            <a:r>
              <a:rPr lang="ru-RU" sz="2600" dirty="0"/>
              <a:t>квалифицированной медицинской помощи в государственных и муниципальных организациях здравоохранения при возникновении поствакцинальных осложнений в рамках Программы государственных гарантий оказания гражданам РФ бесплатной медицинской помощи;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/>
              <a:t>социальную </a:t>
            </a:r>
            <a:r>
              <a:rPr lang="ru-RU" sz="2600" b="1" dirty="0"/>
              <a:t>поддержку </a:t>
            </a:r>
            <a:r>
              <a:rPr lang="ru-RU" sz="2600" dirty="0"/>
              <a:t>при возникновении поствакцинальных осложнений;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b="1" dirty="0"/>
              <a:t>отказ</a:t>
            </a:r>
            <a:r>
              <a:rPr lang="ru-RU" sz="2600" dirty="0"/>
              <a:t> от профилактических прививок.</a:t>
            </a:r>
          </a:p>
          <a:p>
            <a:pPr algn="r"/>
            <a:r>
              <a:rPr lang="ru-RU" sz="1800" b="1" dirty="0"/>
              <a:t>ст. 5 Федерального закона от 07.09.1998 № 157-ФЗ “Об иммунопрофилактике инфекционных болезней” </a:t>
            </a:r>
            <a:endParaRPr lang="ru-RU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(</a:t>
            </a:r>
            <a:r>
              <a:rPr lang="ru-RU" sz="1800" b="1" dirty="0"/>
              <a:t>в ред. Федерального закона от22.08.2004 № 122</a:t>
            </a:r>
            <a:r>
              <a:rPr lang="ru-RU" sz="1800" dirty="0"/>
              <a:t>-ФЗ).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74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0384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2"/>
                </a:solidFill>
              </a:rPr>
              <a:t>Требования к проведению профилактических прививок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55" y="1797626"/>
            <a:ext cx="11232572" cy="48317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Они </a:t>
            </a:r>
            <a:r>
              <a:rPr lang="ru-RU" dirty="0"/>
              <a:t>проводятся: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в государственных, муниципальных или частных организациях здравоохранения либо гражданами, занимающимися частной медицинской практикой, при наличии лицензий на медицинскую деятельность;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с согласия </a:t>
            </a:r>
            <a:r>
              <a:rPr lang="ru-RU" dirty="0" smtClean="0"/>
              <a:t>граждан;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гражданам, не имеющим медицинских </a:t>
            </a:r>
            <a:r>
              <a:rPr lang="ru-RU" dirty="0" smtClean="0"/>
              <a:t>противопоказаний;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соответствии с требованиями санитарных правил и в порядке, установленном федеральным органом исполнительной власти в области здравоохранения.</a:t>
            </a:r>
          </a:p>
          <a:p>
            <a:pPr marL="0" indent="0">
              <a:buNone/>
            </a:pPr>
            <a:r>
              <a:rPr lang="ru-RU" dirty="0"/>
              <a:t>Реализация права пациента на получение информации - прямая обязанность организаций и персонала, осуществляющего вакцинопрофилактику, на всех этапах ее проведения, а информирование пациента - основной фактор в процессе формирования доверительного отношения общества к иммунопрофилактике.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Информация, предоставленная как публично населению в целом, так и конкретному пациенту, должна быть научно обоснованной, а информирование должно осуществляться в уважительной, доступной форме, без элементов давления. Это гарантирует возможность принятия пациентом добровольного, осознанного </a:t>
            </a:r>
            <a:r>
              <a:rPr lang="ru-RU" dirty="0" smtClean="0"/>
              <a:t>решения</a:t>
            </a:r>
          </a:p>
          <a:p>
            <a:pPr marL="0" indent="0">
              <a:buNone/>
            </a:pPr>
            <a:r>
              <a:rPr lang="ru-RU" dirty="0" smtClean="0"/>
              <a:t>ст</a:t>
            </a:r>
            <a:r>
              <a:rPr lang="ru-RU" dirty="0"/>
              <a:t>. </a:t>
            </a:r>
            <a:r>
              <a:rPr lang="ru-RU" dirty="0" smtClean="0"/>
              <a:t>11</a:t>
            </a:r>
            <a:r>
              <a:rPr lang="ru-RU" b="1" dirty="0"/>
              <a:t> Федерального закона от 07.09.1998 № 157-ФЗ “Об иммунопрофилактике инфекционных болезней”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87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cf.ppt-online.org/files/slide/a/atMbKZTwlj5gDNGqAF03hSPc8udRYzHB7rI2Lx/slide-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3" y="111005"/>
            <a:ext cx="12042688" cy="630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70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2509" y="0"/>
            <a:ext cx="12084627" cy="169132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отказе граждан от профилактических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прививок: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464" y="1691322"/>
            <a:ext cx="10789227" cy="44888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запрет на выезд в страны, где требуются конкретные прививки,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временный </a:t>
            </a:r>
            <a:r>
              <a:rPr lang="ru-RU" dirty="0"/>
              <a:t>отказ в приеме в образовательные и оздоровительные учреждения при возникновении массовых инфекционных заболеваний или угрозе эпидемий</a:t>
            </a:r>
            <a:r>
              <a:rPr lang="ru-RU" dirty="0" smtClean="0"/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для работающего населения </a:t>
            </a:r>
            <a:r>
              <a:rPr lang="ru-RU" dirty="0"/>
              <a:t>отказ от прививки </a:t>
            </a:r>
            <a:r>
              <a:rPr lang="ru-RU" dirty="0" smtClean="0"/>
              <a:t> влечет </a:t>
            </a:r>
            <a:r>
              <a:rPr lang="ru-RU" dirty="0"/>
              <a:t>временный </a:t>
            </a:r>
            <a:r>
              <a:rPr lang="ru-RU" b="1" dirty="0">
                <a:solidFill>
                  <a:srgbClr val="FF0000"/>
                </a:solidFill>
              </a:rPr>
              <a:t>отказ в приёме на работу или отстранение от работ</a:t>
            </a:r>
            <a:r>
              <a:rPr lang="ru-RU" dirty="0"/>
              <a:t>, выполнение которых связано с высоким риском заболевания инфекционными </a:t>
            </a:r>
            <a:r>
              <a:rPr lang="ru-RU" dirty="0" smtClean="0"/>
              <a:t>болезнями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(Закон </a:t>
            </a:r>
            <a:r>
              <a:rPr lang="ru-RU" dirty="0"/>
              <a:t>№ </a:t>
            </a:r>
            <a:r>
              <a:rPr lang="ru-RU" dirty="0" smtClean="0"/>
              <a:t>157-ФЗ)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563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3518" y="495023"/>
            <a:ext cx="10692245" cy="25312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Финансирование иммунопрофилактики </a:t>
            </a:r>
            <a:r>
              <a:rPr lang="ru-RU" sz="36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инфекционных заболеваний у </a:t>
            </a:r>
            <a:r>
              <a:rPr lang="ru-RU" sz="3600" b="1" dirty="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работающего </a:t>
            </a:r>
            <a:r>
              <a:rPr lang="ru-RU" sz="36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населения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2" y="1371600"/>
            <a:ext cx="10952019" cy="5403273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1F49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Иммунизация населения в рамках календаря прививок по эпидемическим показаниям является финансовым обязательством регионов и проводится в соответствии с постановлениями главных государственных санитарных врачей субъектов. </a:t>
            </a:r>
          </a:p>
          <a:p>
            <a:r>
              <a:rPr lang="ru-RU" sz="2400" b="1" dirty="0" smtClean="0"/>
              <a:t>Бесплатное </a:t>
            </a:r>
            <a:r>
              <a:rPr lang="ru-RU" sz="2400" b="1" dirty="0"/>
              <a:t>проведение прививок в рамках Национального календаря и по эпидемическим показаниям не исключает возможности привлечения внебюджетных средств для вакцинации с применением вакцин известных зарубежных производителей, в т. ч. препаратов, не имеющих российских аналогов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Это способствует повышению качества медицинской помощи, а также получению ценных научных данных об эффективности применения вакцин в условиях конкретной страны. </a:t>
            </a:r>
            <a:endParaRPr lang="ru-RU" sz="2400" b="1" dirty="0" smtClean="0"/>
          </a:p>
          <a:p>
            <a:r>
              <a:rPr lang="ru-RU" sz="2400" b="1" dirty="0" smtClean="0"/>
              <a:t>Изучение </a:t>
            </a:r>
            <a:r>
              <a:rPr lang="ru-RU" sz="2400" b="1" dirty="0"/>
              <a:t>результатов применения вакцин после их регистрации в разных странах рекомендовано ВОЗ и является неотъемлемой частью </a:t>
            </a:r>
            <a:r>
              <a:rPr lang="ru-RU" sz="2400" b="1" dirty="0" err="1"/>
              <a:t>фармако</a:t>
            </a:r>
            <a:r>
              <a:rPr lang="ru-RU" sz="2400" b="1" dirty="0"/>
              <a:t>-эпидемиологии вакцин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7262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421313" y="285274"/>
            <a:ext cx="6492875" cy="1643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Инструменты для реализации вакцинопрофилактики инфекционных заболеваний в регионах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49040" y="2785586"/>
            <a:ext cx="1889125" cy="1527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Региональные программы иммунизации </a:t>
            </a:r>
          </a:p>
          <a:p>
            <a:pPr algn="ctr" defTabSz="685800">
              <a:defRPr/>
            </a:pP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(утверждаются на уровне законодательной и исполнительной власти)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51581" y="2801237"/>
            <a:ext cx="1890713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Региональные календари профилактических прививок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54360" y="2746691"/>
            <a:ext cx="1890713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Корпоративные календари профилактических прививок предприятий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(учреждений)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066127" y="1992154"/>
            <a:ext cx="482600" cy="7858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013">
              <a:solidFill>
                <a:srgbClr val="6B747B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426450" y="1999774"/>
            <a:ext cx="482600" cy="7858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013">
              <a:solidFill>
                <a:srgbClr val="6B747B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801206" y="2000013"/>
            <a:ext cx="482600" cy="7858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013">
              <a:solidFill>
                <a:srgbClr val="6B747B"/>
              </a:solidFill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5720557" y="2410620"/>
            <a:ext cx="857250" cy="5037137"/>
          </a:xfrm>
          <a:prstGeom prst="rightBrace">
            <a:avLst>
              <a:gd name="adj1" fmla="val 104090"/>
              <a:gd name="adj2" fmla="val 49793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013">
              <a:solidFill>
                <a:srgbClr val="6B747B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602673" y="285274"/>
            <a:ext cx="5438297" cy="48013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1F49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Совершенствование действующего национального календаря должно осуществляться как через оптимизацию существующих схем иммунизации, так и через расширение контингентов, подлежащих профилактическим прививкам. </a:t>
            </a:r>
          </a:p>
          <a:p>
            <a:pPr>
              <a:defRPr/>
            </a:pPr>
            <a:r>
              <a:rPr lang="ru-RU" sz="2400" dirty="0">
                <a:solidFill>
                  <a:srgbClr val="1F49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предполагает создание рекомендаций и целевых календарей для взрослых, в том числе для профессиональных групп </a:t>
            </a:r>
          </a:p>
          <a:p>
            <a:endParaRPr lang="ru-RU" dirty="0"/>
          </a:p>
        </p:txBody>
      </p:sp>
      <p:sp>
        <p:nvSpPr>
          <p:cNvPr id="80907" name="Rectangle 1"/>
          <p:cNvSpPr>
            <a:spLocks noChangeArrowheads="1"/>
          </p:cNvSpPr>
          <p:nvPr/>
        </p:nvSpPr>
        <p:spPr bwMode="auto">
          <a:xfrm>
            <a:off x="645175" y="6382123"/>
            <a:ext cx="5049044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</a:t>
            </a:r>
            <a:r>
              <a:rPr lang="ru-RU" altLang="ru-RU" sz="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Фельдблюм</a:t>
            </a:r>
            <a:r>
              <a:rPr lang="ru-RU" altLang="ru-RU" sz="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«Обоснование стратегии вакцинации против коклюша в рамках региональных программ» </a:t>
            </a:r>
            <a:r>
              <a:rPr lang="ru-RU" altLang="ru-RU" sz="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Междисциплинарное совещание экспертов по профилактике коклюша Москва 13.06.2018 г.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753" y="6194798"/>
            <a:ext cx="291883" cy="527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5164" y="4544750"/>
            <a:ext cx="6879910" cy="2705356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Финансирование мероприятий </a:t>
            </a:r>
            <a:r>
              <a:rPr lang="ru-RU" sz="16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16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расширение перечня используемых вакцин за счет бюджетов субъектов и иных источников крайне ограничено. </a:t>
            </a:r>
          </a:p>
          <a:p>
            <a:pPr indent="449580" algn="just">
              <a:lnSpc>
                <a:spcPct val="115000"/>
              </a:lnSpc>
              <a:defRPr/>
            </a:pPr>
            <a:endParaRPr lang="en-US" sz="1600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449580" algn="just">
              <a:lnSpc>
                <a:spcPct val="115000"/>
              </a:lnSpc>
              <a:defRPr/>
            </a:pPr>
            <a:r>
              <a:rPr lang="ru-RU" sz="1600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Назрела необходимость разработки календаря прививок </a:t>
            </a:r>
            <a:r>
              <a:rPr lang="ru-RU" sz="16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(Корпоративного календаря</a:t>
            </a:r>
            <a:r>
              <a:rPr lang="ru-RU" sz="1600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для взрослого работающего населения за </a:t>
            </a:r>
            <a:r>
              <a:rPr lang="ru-RU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счёт средств </a:t>
            </a:r>
            <a:r>
              <a:rPr lang="ru-RU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работодателей с </a:t>
            </a:r>
            <a:r>
              <a:rPr lang="ru-RU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учетом профессиональных групп.</a:t>
            </a:r>
          </a:p>
          <a:p>
            <a:pPr>
              <a:defRPr/>
            </a:pPr>
            <a:endParaRPr lang="ru-RU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49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>
          <a:xfrm>
            <a:off x="1847851" y="309564"/>
            <a:ext cx="7858125" cy="841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Экономическая оценка вакцинации</a:t>
            </a:r>
            <a:endParaRPr lang="fr-FR" altLang="ru-RU" smtClean="0"/>
          </a:p>
        </p:txBody>
      </p:sp>
      <p:pic>
        <p:nvPicPr>
          <p:cNvPr id="164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636838"/>
            <a:ext cx="1871662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847850" y="2205039"/>
            <a:ext cx="3168650" cy="22320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FFFFFF"/>
                </a:solidFill>
              </a:rPr>
              <a:t>Выгода для здоровья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92950" y="1916113"/>
            <a:ext cx="3575050" cy="25209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FFFFFF"/>
                </a:solidFill>
              </a:rPr>
              <a:t>Выгода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FFFFFF"/>
                </a:solidFill>
              </a:rPr>
              <a:t> для экономики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4295776" y="1412876"/>
            <a:ext cx="3960813" cy="720725"/>
          </a:xfrm>
          <a:prstGeom prst="curvedDownArrow">
            <a:avLst>
              <a:gd name="adj1" fmla="val 31714"/>
              <a:gd name="adj2" fmla="val 89012"/>
              <a:gd name="adj3" fmla="val 19817"/>
            </a:avLst>
          </a:prstGeom>
          <a:solidFill>
            <a:srgbClr val="596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444492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flipH="1" flipV="1">
            <a:off x="4140200" y="4581525"/>
            <a:ext cx="4032250" cy="719138"/>
          </a:xfrm>
          <a:prstGeom prst="curvedDownArrow">
            <a:avLst>
              <a:gd name="adj1" fmla="val 31714"/>
              <a:gd name="adj2" fmla="val 89012"/>
              <a:gd name="adj3" fmla="val 19817"/>
            </a:avLst>
          </a:prstGeom>
          <a:solidFill>
            <a:srgbClr val="596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44449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9289" y="6165851"/>
            <a:ext cx="3455987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70913" y="6683376"/>
            <a:ext cx="21336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CA36A"/>
              </a:buClr>
              <a:buSzPct val="130000"/>
              <a:buFont typeface="Trebuchet MS" panose="020B0603020202020204" pitchFamily="34" charset="0"/>
              <a:buChar char="●"/>
              <a:defRPr>
                <a:solidFill>
                  <a:srgbClr val="4444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B317"/>
              </a:buClr>
              <a:buFont typeface="Trebuchet MS" panose="020B0603020202020204" pitchFamily="34" charset="0"/>
              <a:buChar char="●"/>
              <a:defRPr sz="1600" b="1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44492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985" y="0"/>
            <a:ext cx="12546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287714" y="333375"/>
            <a:ext cx="7380287" cy="38877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BCA36A"/>
              </a:buClr>
              <a:buSzPct val="130000"/>
              <a:buFont typeface="Trebuchet MS" panose="020B0603020202020204" pitchFamily="34" charset="0"/>
              <a:buChar char="●"/>
              <a:defRPr>
                <a:solidFill>
                  <a:srgbClr val="4444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B317"/>
              </a:buClr>
              <a:buFont typeface="Trebuchet MS" panose="020B0603020202020204" pitchFamily="34" charset="0"/>
              <a:buChar char="●"/>
              <a:defRPr sz="1600" b="1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44492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prstClr val="white"/>
                </a:solidFill>
              </a:rPr>
              <a:t>Вакцинация против гриппа</a:t>
            </a:r>
            <a:br>
              <a:rPr lang="ru-RU" altLang="ru-RU" sz="3600" b="1" dirty="0">
                <a:solidFill>
                  <a:prstClr val="white"/>
                </a:solidFill>
              </a:rPr>
            </a:br>
            <a:r>
              <a:rPr lang="ru-RU" altLang="ru-RU" sz="3600" b="1" dirty="0">
                <a:solidFill>
                  <a:prstClr val="white"/>
                </a:solidFill>
              </a:rPr>
              <a:t/>
            </a:r>
            <a:br>
              <a:rPr lang="ru-RU" altLang="ru-RU" sz="3600" b="1" dirty="0">
                <a:solidFill>
                  <a:prstClr val="white"/>
                </a:solidFill>
              </a:rPr>
            </a:br>
            <a:r>
              <a:rPr lang="ru-RU" altLang="ru-RU" b="1" dirty="0">
                <a:solidFill>
                  <a:prstClr val="white"/>
                </a:solidFill>
              </a:rPr>
              <a:t>спасая жизни</a:t>
            </a:r>
            <a:br>
              <a:rPr lang="ru-RU" altLang="ru-RU" b="1" dirty="0">
                <a:solidFill>
                  <a:prstClr val="white"/>
                </a:solidFill>
              </a:rPr>
            </a:br>
            <a:r>
              <a:rPr lang="ru-RU" altLang="ru-RU" b="1" dirty="0">
                <a:solidFill>
                  <a:prstClr val="white"/>
                </a:solidFill>
              </a:rPr>
              <a:t>защищая людей</a:t>
            </a:r>
            <a:br>
              <a:rPr lang="ru-RU" altLang="ru-RU" b="1" dirty="0">
                <a:solidFill>
                  <a:prstClr val="white"/>
                </a:solidFill>
              </a:rPr>
            </a:br>
            <a:r>
              <a:rPr lang="ru-RU" altLang="ru-RU" sz="3600" b="1" dirty="0">
                <a:solidFill>
                  <a:prstClr val="white"/>
                </a:solidFill>
              </a:rPr>
              <a:t/>
            </a:r>
            <a:br>
              <a:rPr lang="ru-RU" altLang="ru-RU" sz="3600" b="1" dirty="0">
                <a:solidFill>
                  <a:prstClr val="white"/>
                </a:solidFill>
              </a:rPr>
            </a:br>
            <a:endParaRPr lang="ru-RU" alt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3"/>
          <p:cNvSpPr>
            <a:spLocks noGrp="1"/>
          </p:cNvSpPr>
          <p:nvPr>
            <p:ph type="title"/>
          </p:nvPr>
        </p:nvSpPr>
        <p:spPr>
          <a:xfrm>
            <a:off x="760189" y="-62337"/>
            <a:ext cx="10515600" cy="1325562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</a:rPr>
              <a:t>Экономический ущерб от гриппа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405245" y="1341438"/>
            <a:ext cx="10754591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60425" indent="-2921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ru-RU" sz="2400" b="1" dirty="0">
                <a:solidFill>
                  <a:srgbClr val="565656"/>
                </a:solidFill>
              </a:rPr>
              <a:t>Грипп может составлять от 10-12% от общего числа дней нетрудоспособности</a:t>
            </a:r>
            <a:r>
              <a:rPr lang="en-US" sz="2400" b="1" dirty="0">
                <a:solidFill>
                  <a:srgbClr val="565656"/>
                </a:solidFill>
              </a:rPr>
              <a:t> </a:t>
            </a:r>
            <a:r>
              <a:rPr lang="ru-RU" sz="2400" b="1" dirty="0">
                <a:solidFill>
                  <a:srgbClr val="565656"/>
                </a:solidFill>
              </a:rPr>
              <a:t>[</a:t>
            </a:r>
            <a:r>
              <a:rPr lang="en-US" sz="2400" b="1" dirty="0">
                <a:solidFill>
                  <a:srgbClr val="565656"/>
                </a:solidFill>
              </a:rPr>
              <a:t>1</a:t>
            </a:r>
            <a:r>
              <a:rPr lang="ru-RU" sz="2400" b="1" dirty="0">
                <a:solidFill>
                  <a:srgbClr val="565656"/>
                </a:solidFill>
              </a:rPr>
              <a:t>].</a:t>
            </a:r>
            <a:r>
              <a:rPr lang="ru-RU" sz="2400" b="1" dirty="0">
                <a:solidFill>
                  <a:srgbClr val="444492"/>
                </a:solidFill>
              </a:rPr>
              <a:t> </a:t>
            </a:r>
          </a:p>
          <a:p>
            <a:pPr lvl="1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80</a:t>
            </a:r>
            <a:r>
              <a:rPr lang="ru-RU" sz="2400" b="1" dirty="0">
                <a:solidFill>
                  <a:srgbClr val="FF0000"/>
                </a:solidFill>
              </a:rPr>
              <a:t>%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333399"/>
                </a:solidFill>
              </a:rPr>
              <a:t>работающих отмечают, что после перенесенного  гриппа, </a:t>
            </a:r>
            <a:r>
              <a:rPr lang="ru-RU" sz="2400" b="1" dirty="0">
                <a:solidFill>
                  <a:srgbClr val="FF0000"/>
                </a:solidFill>
              </a:rPr>
              <a:t>эффективность их работы</a:t>
            </a:r>
            <a:r>
              <a:rPr lang="ru-RU" sz="2400" b="1" dirty="0">
                <a:solidFill>
                  <a:srgbClr val="333399"/>
                </a:solidFill>
              </a:rPr>
              <a:t> по возвращении на рабочее место заметно </a:t>
            </a:r>
            <a:r>
              <a:rPr lang="ru-RU" sz="2400" b="1" dirty="0">
                <a:solidFill>
                  <a:srgbClr val="FF0000"/>
                </a:solidFill>
              </a:rPr>
              <a:t>снижается</a:t>
            </a:r>
            <a:endParaRPr lang="en-US" sz="2400" b="1" dirty="0">
              <a:solidFill>
                <a:srgbClr val="FF0000"/>
              </a:solidFill>
            </a:endParaRPr>
          </a:p>
          <a:p>
            <a:pPr lvl="1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FF0000"/>
              </a:solidFill>
            </a:endParaRPr>
          </a:p>
          <a:p>
            <a:pPr lvl="1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ru-RU" sz="2400" b="1" dirty="0">
                <a:solidFill>
                  <a:srgbClr val="333399"/>
                </a:solidFill>
              </a:rPr>
              <a:t>В 2016 г. </a:t>
            </a:r>
            <a:r>
              <a:rPr lang="ru-RU" sz="2400" b="1" dirty="0">
                <a:solidFill>
                  <a:srgbClr val="FF0000"/>
                </a:solidFill>
              </a:rPr>
              <a:t>экономический ущерб</a:t>
            </a:r>
            <a:r>
              <a:rPr lang="ru-RU" sz="2400" b="1" dirty="0">
                <a:solidFill>
                  <a:srgbClr val="333399"/>
                </a:solidFill>
              </a:rPr>
              <a:t> в РФ </a:t>
            </a:r>
            <a:r>
              <a:rPr lang="ru-RU" sz="2400" b="1" dirty="0" smtClean="0">
                <a:solidFill>
                  <a:srgbClr val="333399"/>
                </a:solidFill>
              </a:rPr>
              <a:t>от </a:t>
            </a:r>
            <a:r>
              <a:rPr lang="ru-RU" sz="2400" b="1" dirty="0">
                <a:solidFill>
                  <a:srgbClr val="333399"/>
                </a:solidFill>
              </a:rPr>
              <a:t>установленного гриппа &gt;2 млрд рублей</a:t>
            </a:r>
          </a:p>
          <a:p>
            <a:pPr marL="568325" lvl="1" indent="0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333399"/>
                </a:solidFill>
              </a:rPr>
              <a:t>от острых инфекций ВДП множественной и неуточненной локализации ~500 млрд рублей	</a:t>
            </a:r>
          </a:p>
          <a:p>
            <a:pPr marL="568325" lvl="1" indent="0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2637705" y="5989914"/>
            <a:ext cx="8522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BCA36A"/>
              </a:buClr>
              <a:buSzPct val="130000"/>
              <a:buFont typeface="Trebuchet MS" panose="020B0603020202020204" pitchFamily="34" charset="0"/>
              <a:buChar char="●"/>
              <a:defRPr>
                <a:solidFill>
                  <a:srgbClr val="4444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B317"/>
              </a:buClr>
              <a:buFont typeface="Trebuchet MS" panose="020B0603020202020204" pitchFamily="34" charset="0"/>
              <a:buChar char="●"/>
              <a:defRPr sz="1600" b="1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44492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en-US" sz="1000" i="1" dirty="0" smtClean="0">
                <a:solidFill>
                  <a:srgbClr val="565656"/>
                </a:solidFill>
              </a:rPr>
              <a:t>1</a:t>
            </a:r>
            <a:r>
              <a:rPr lang="en-US" altLang="en-US" sz="1000" i="1" dirty="0" smtClean="0">
                <a:solidFill>
                  <a:srgbClr val="565656"/>
                </a:solidFill>
              </a:rPr>
              <a:t>/ </a:t>
            </a:r>
            <a:r>
              <a:rPr lang="en-US" altLang="en-US" sz="1000" i="1" dirty="0">
                <a:solidFill>
                  <a:srgbClr val="565656"/>
                </a:solidFill>
              </a:rPr>
              <a:t>O’Reilly FW, Stevens AB. </a:t>
            </a:r>
            <a:r>
              <a:rPr lang="en-US" altLang="en-US" sz="1000" i="1" dirty="0" err="1">
                <a:solidFill>
                  <a:srgbClr val="565656"/>
                </a:solidFill>
              </a:rPr>
              <a:t>Occup</a:t>
            </a:r>
            <a:r>
              <a:rPr lang="en-US" altLang="en-US" sz="1000" i="1" dirty="0">
                <a:solidFill>
                  <a:srgbClr val="565656"/>
                </a:solidFill>
              </a:rPr>
              <a:t> Med (</a:t>
            </a:r>
            <a:r>
              <a:rPr lang="en-US" altLang="en-US" sz="1000" i="1" dirty="0" err="1">
                <a:solidFill>
                  <a:srgbClr val="565656"/>
                </a:solidFill>
              </a:rPr>
              <a:t>Lond</a:t>
            </a:r>
            <a:r>
              <a:rPr lang="en-US" altLang="en-US" sz="1000" i="1" dirty="0">
                <a:solidFill>
                  <a:srgbClr val="565656"/>
                </a:solidFill>
              </a:rPr>
              <a:t>). 2002;52:265–269.</a:t>
            </a:r>
            <a:r>
              <a:rPr lang="ru-RU" altLang="en-US" sz="1000" i="1" dirty="0">
                <a:solidFill>
                  <a:srgbClr val="565656"/>
                </a:solidFill>
              </a:rPr>
              <a:t>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None/>
            </a:pPr>
            <a:r>
              <a:rPr lang="ru-RU" altLang="ru-RU" sz="1000" i="1" dirty="0" smtClean="0">
                <a:solidFill>
                  <a:srgbClr val="000000"/>
                </a:solidFill>
              </a:rPr>
              <a:t>2/</a:t>
            </a:r>
            <a:r>
              <a:rPr lang="en-US" altLang="ru-RU" sz="1000" i="1" dirty="0" err="1" smtClean="0">
                <a:solidFill>
                  <a:srgbClr val="000000"/>
                </a:solidFill>
              </a:rPr>
              <a:t>Influrnza</a:t>
            </a:r>
            <a:r>
              <a:rPr lang="en-US" altLang="ru-RU" sz="1000" i="1" dirty="0">
                <a:solidFill>
                  <a:srgbClr val="000000"/>
                </a:solidFill>
              </a:rPr>
              <a:t>, Edwin D Kilbourne, 1987, 225</a:t>
            </a:r>
            <a:r>
              <a:rPr lang="ru-RU" altLang="ru-RU" sz="1000" i="1" dirty="0">
                <a:solidFill>
                  <a:srgbClr val="000000"/>
                </a:solidFill>
              </a:rPr>
              <a:t>,</a:t>
            </a:r>
            <a:r>
              <a:rPr lang="en-US" altLang="ru-RU" sz="1000" i="1" dirty="0">
                <a:solidFill>
                  <a:srgbClr val="000000"/>
                </a:solidFill>
              </a:rPr>
              <a:t> Nichol KL. Arch Intern Med. 2001; 161: 749-759</a:t>
            </a:r>
            <a:endParaRPr lang="ru-RU" altLang="ru-RU" sz="1000" i="1" dirty="0">
              <a:solidFill>
                <a:srgbClr val="000000"/>
              </a:solidFill>
            </a:endParaRPr>
          </a:p>
          <a:p>
            <a:pPr algn="r" fontAlgn="base">
              <a:spcAft>
                <a:spcPct val="0"/>
              </a:spcAft>
              <a:buFont typeface="Trebuchet MS" panose="020B0603020202020204" pitchFamily="34" charset="0"/>
              <a:buNone/>
            </a:pPr>
            <a:r>
              <a:rPr lang="ru-RU" altLang="ru-RU" sz="1000" i="1" dirty="0">
                <a:solidFill>
                  <a:srgbClr val="000000"/>
                </a:solidFill>
              </a:rPr>
              <a:t>Гос. доклад «О состоянии санитарно-эпидемиологического благополучия населения в Российской Федерации в 2016 году»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0189" y="6069864"/>
            <a:ext cx="361862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87" y="126862"/>
            <a:ext cx="10827888" cy="13255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Комитет по развитию высокотехнологичной медицины и внедрению передовых практик охраны здоровья на предприятиях промышленности </a:t>
            </a:r>
            <a:r>
              <a:rPr lang="ru-RU" sz="2800" b="1" dirty="0" smtClean="0">
                <a:solidFill>
                  <a:schemeClr val="accent2"/>
                </a:solidFill>
              </a:rPr>
              <a:t>бюро  </a:t>
            </a:r>
            <a:r>
              <a:rPr lang="ru-RU" sz="2800" b="1" dirty="0">
                <a:solidFill>
                  <a:schemeClr val="accent2"/>
                </a:solidFill>
              </a:rPr>
              <a:t>Ассоциации </a:t>
            </a: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«</a:t>
            </a:r>
            <a:r>
              <a:rPr lang="ru-RU" sz="2800" b="1" dirty="0">
                <a:solidFill>
                  <a:schemeClr val="accent2"/>
                </a:solidFill>
              </a:rPr>
              <a:t>Лига содействия оборонным предприятиям</a:t>
            </a:r>
            <a:r>
              <a:rPr lang="ru-RU" sz="2800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92" y="1723060"/>
            <a:ext cx="5519351" cy="134385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24 июля 2018 г</a:t>
            </a:r>
            <a:r>
              <a:rPr lang="ru-RU" dirty="0" smtClean="0"/>
              <a:t>. - заседание на тему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sz="3400" b="1" dirty="0"/>
              <a:t>Здоровье работников — ключевой фактор повышения производительности труда и увеличения конкурентоспособности промышленности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3138617"/>
            <a:ext cx="5123183" cy="30520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78094" y="1757992"/>
            <a:ext cx="6413906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Мы </a:t>
            </a:r>
            <a:r>
              <a:rPr lang="ru-RU" dirty="0"/>
              <a:t>подошли к периоду по соотношению работающих и неработающих очень неблагоприятному. И все это на фоне смертности трудоспособного населения, превышающей общемировой уровень, – </a:t>
            </a:r>
            <a:r>
              <a:rPr lang="ru-RU" dirty="0" smtClean="0"/>
              <a:t> </a:t>
            </a:r>
            <a:r>
              <a:rPr lang="ru-RU" dirty="0"/>
              <a:t>– По </a:t>
            </a:r>
            <a:r>
              <a:rPr lang="ru-RU" dirty="0" err="1"/>
              <a:t>сверхсмертности</a:t>
            </a:r>
            <a:r>
              <a:rPr lang="ru-RU" dirty="0"/>
              <a:t> мужчин в молодых трудоспособных возрастах Россия идет впереди остальных стран. Этот показатель с 2012 года практически не </a:t>
            </a:r>
            <a:r>
              <a:rPr lang="ru-RU" dirty="0" smtClean="0"/>
              <a:t>меняется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1567" y="6543040"/>
            <a:ext cx="833257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https</a:t>
            </a:r>
            <a:r>
              <a:rPr lang="ru-RU" sz="1050" dirty="0"/>
              <a:t>://medvestnik.ru/content/news/FMBA-gotovo-pomoch-rabotodatelyam-vnedryat-ozdorovitelnye-programmy-na-predpriyatiyah.html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5588" y="5592807"/>
            <a:ext cx="35327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/>
              <a:t>директор Института экономики здравоохранения Высшей школы экономики </a:t>
            </a:r>
            <a:r>
              <a:rPr lang="ru-RU" sz="1600" dirty="0">
                <a:hlinkClick r:id="rId3"/>
              </a:rPr>
              <a:t>Лариса Попович</a:t>
            </a:r>
            <a:r>
              <a:rPr lang="ru-RU" sz="16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10" y="3754385"/>
            <a:ext cx="1854288" cy="19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56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2063750" y="6165851"/>
            <a:ext cx="7416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900" i="1">
                <a:solidFill>
                  <a:srgbClr val="000000"/>
                </a:solidFill>
              </a:rPr>
              <a:t>1. Barker WH et al. Pneumonia and in uenza deaths during epidemics: implications for prevention. Arch Intern Med, 1982;142(1):85-9.</a:t>
            </a:r>
            <a:endParaRPr lang="ru-RU" altLang="ru-RU" sz="900" i="1">
              <a:solidFill>
                <a:srgbClr val="000000"/>
              </a:solidFill>
            </a:endParaRP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673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359151" y="1"/>
            <a:ext cx="7129463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FF"/>
                    </a:gs>
                    <a:gs pos="50000">
                      <a:srgbClr val="000000"/>
                    </a:gs>
                    <a:gs pos="100000">
                      <a:srgbClr val="0000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>
                <a:solidFill>
                  <a:srgbClr val="FFFFFF"/>
                </a:solidFill>
              </a:rPr>
              <a:t>ИЗБЫТОЧНАЯ СМЕРТНОСТЬ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</a:rPr>
              <a:t>от гриппа и пневмонии</a:t>
            </a:r>
            <a:r>
              <a:rPr lang="ru-RU" altLang="ru-RU" sz="2000" b="1">
                <a:solidFill>
                  <a:srgbClr val="FFFFFF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(на 100</a:t>
            </a:r>
            <a:r>
              <a:rPr lang="en-US" altLang="ru-RU" sz="2000" b="1">
                <a:solidFill>
                  <a:srgbClr val="FFFFFF"/>
                </a:solidFill>
              </a:rPr>
              <a:t> </a:t>
            </a:r>
            <a:r>
              <a:rPr lang="ru-RU" altLang="ru-RU" sz="2000" b="1">
                <a:solidFill>
                  <a:srgbClr val="FFFFFF"/>
                </a:solidFill>
              </a:rPr>
              <a:t>тыс. населения)</a:t>
            </a:r>
          </a:p>
        </p:txBody>
      </p:sp>
      <p:sp>
        <p:nvSpPr>
          <p:cNvPr id="172037" name="AutoShape 5"/>
          <p:cNvSpPr>
            <a:spLocks noChangeArrowheads="1"/>
          </p:cNvSpPr>
          <p:nvPr/>
        </p:nvSpPr>
        <p:spPr bwMode="ltGray">
          <a:xfrm>
            <a:off x="7207250" y="2133600"/>
            <a:ext cx="2776538" cy="2819400"/>
          </a:xfrm>
          <a:prstGeom prst="upArrow">
            <a:avLst>
              <a:gd name="adj1" fmla="val 50000"/>
              <a:gd name="adj2" fmla="val 40820"/>
            </a:avLst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2038" name="AutoShape 6"/>
          <p:cNvSpPr>
            <a:spLocks noChangeArrowheads="1"/>
          </p:cNvSpPr>
          <p:nvPr/>
        </p:nvSpPr>
        <p:spPr bwMode="ltGray">
          <a:xfrm rot="-5400000">
            <a:off x="5522119" y="1489869"/>
            <a:ext cx="762000" cy="6773862"/>
          </a:xfrm>
          <a:prstGeom prst="rtTriangle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2279650" y="4365625"/>
            <a:ext cx="38877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000066"/>
                </a:solidFill>
              </a:rPr>
              <a:t>Здоровые взрослые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2208213" y="3789364"/>
            <a:ext cx="3897312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000066"/>
                </a:solidFill>
              </a:rPr>
              <a:t>Сердечно-сосудистая патология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2279651" y="3284539"/>
            <a:ext cx="24812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000066"/>
                </a:solidFill>
              </a:rPr>
              <a:t>Заболевания легких</a:t>
            </a:r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2208214" y="2781300"/>
            <a:ext cx="529748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000066"/>
                </a:solidFill>
              </a:rPr>
              <a:t>Диабет + сердечно-сосудистые заболевания</a:t>
            </a: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2208214" y="2276475"/>
            <a:ext cx="58626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000066"/>
                </a:solidFill>
              </a:rPr>
              <a:t>Респираторная + сердечно-сосудистая патология</a:t>
            </a: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8431214" y="4491039"/>
            <a:ext cx="31273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8289926" y="3957639"/>
            <a:ext cx="6080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b="1">
                <a:solidFill>
                  <a:srgbClr val="FFFFFF"/>
                </a:solidFill>
              </a:rPr>
              <a:t>104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8289926" y="3424239"/>
            <a:ext cx="6080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b="1">
                <a:solidFill>
                  <a:srgbClr val="FFFFFF"/>
                </a:solidFill>
              </a:rPr>
              <a:t>240</a:t>
            </a: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8307388" y="2849564"/>
            <a:ext cx="6080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b="1">
                <a:solidFill>
                  <a:srgbClr val="FFFFFF"/>
                </a:solidFill>
              </a:rPr>
              <a:t>481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8307388" y="2347914"/>
            <a:ext cx="6080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b="1">
                <a:solidFill>
                  <a:srgbClr val="FFFFFF"/>
                </a:solidFill>
              </a:rPr>
              <a:t>870</a:t>
            </a:r>
          </a:p>
        </p:txBody>
      </p:sp>
      <p:sp>
        <p:nvSpPr>
          <p:cNvPr id="172049" name="Rectangle 17"/>
          <p:cNvSpPr>
            <a:spLocks noChangeArrowheads="1"/>
          </p:cNvSpPr>
          <p:nvPr/>
        </p:nvSpPr>
        <p:spPr bwMode="auto">
          <a:xfrm>
            <a:off x="3221039" y="5351464"/>
            <a:ext cx="58372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Смертность от пневмонии и гриппа во время эпидемий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3511551" y="152401"/>
            <a:ext cx="7129463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FF"/>
                    </a:gs>
                    <a:gs pos="50000">
                      <a:srgbClr val="000000"/>
                    </a:gs>
                    <a:gs pos="100000">
                      <a:srgbClr val="0000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18" tIns="41110" rIns="82218" bIns="41110">
            <a:spAutoFit/>
          </a:bodyPr>
          <a:lstStyle>
            <a:lvl1pPr defTabSz="817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7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7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7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7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>
                <a:solidFill>
                  <a:srgbClr val="CC3300"/>
                </a:solidFill>
              </a:rPr>
              <a:t>ИЗБЫТОЧНАЯ СМЕРТНОСТЬ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CC3300"/>
                </a:solidFill>
              </a:rPr>
              <a:t>от гриппа и пневмонии</a:t>
            </a:r>
            <a:r>
              <a:rPr lang="ru-RU" altLang="ru-RU" sz="2000" b="1">
                <a:solidFill>
                  <a:srgbClr val="CC33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>
                <a:solidFill>
                  <a:srgbClr val="CC3300"/>
                </a:solidFill>
              </a:rPr>
              <a:t>(на 100</a:t>
            </a:r>
            <a:r>
              <a:rPr lang="en-US" altLang="ru-RU" sz="2000" b="1">
                <a:solidFill>
                  <a:srgbClr val="CC3300"/>
                </a:solidFill>
              </a:rPr>
              <a:t> </a:t>
            </a:r>
            <a:r>
              <a:rPr lang="ru-RU" altLang="ru-RU" sz="2000" b="1">
                <a:solidFill>
                  <a:srgbClr val="CC3300"/>
                </a:solidFill>
              </a:rPr>
              <a:t>тыс. населения)</a:t>
            </a:r>
          </a:p>
        </p:txBody>
      </p:sp>
    </p:spTree>
    <p:extLst>
      <p:ext uri="{BB962C8B-B14F-4D97-AF65-F5344CB8AC3E}">
        <p14:creationId xmlns:p14="http://schemas.microsoft.com/office/powerpoint/2010/main" val="323456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3"/>
          <p:cNvSpPr>
            <a:spLocks noGrp="1"/>
          </p:cNvSpPr>
          <p:nvPr>
            <p:ph type="title"/>
          </p:nvPr>
        </p:nvSpPr>
        <p:spPr>
          <a:xfrm>
            <a:off x="187036" y="195330"/>
            <a:ext cx="11440390" cy="112850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444492"/>
                </a:solidFill>
              </a:rPr>
              <a:t>Вакцинация против гриппа </a:t>
            </a:r>
            <a:br>
              <a:rPr lang="ru-RU" sz="3600" b="1" dirty="0" smtClean="0">
                <a:solidFill>
                  <a:srgbClr val="444492"/>
                </a:solidFill>
              </a:rPr>
            </a:br>
            <a:r>
              <a:rPr lang="ru-RU" sz="3600" b="1" dirty="0" smtClean="0">
                <a:solidFill>
                  <a:srgbClr val="444492"/>
                </a:solidFill>
              </a:rPr>
              <a:t>финансируемая работодателем –</a:t>
            </a:r>
            <a:r>
              <a:rPr lang="en-US" sz="3600" b="1" dirty="0" smtClean="0">
                <a:solidFill>
                  <a:srgbClr val="44449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компонент программ </a:t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по укреплению здоровья сотрудников 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в различных странах мира и в России</a:t>
            </a:r>
            <a:endParaRPr lang="ru-RU" dirty="0" smtClean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917864" y="6279405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377C11-5631-426A-9496-C01134AC2CEB}" type="slidenum">
              <a:rPr lang="ru-RU" altLang="ru-RU">
                <a:solidFill>
                  <a:srgbClr val="999999"/>
                </a:solidFill>
              </a:rPr>
              <a:pPr eaLnBrk="1" hangingPunct="1"/>
              <a:t>31</a:t>
            </a:fld>
            <a:endParaRPr lang="ru-RU" altLang="ru-RU">
              <a:solidFill>
                <a:srgbClr val="999999"/>
              </a:solidFill>
            </a:endParaRP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0" y="1978160"/>
            <a:ext cx="11409218" cy="3313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0488" tIns="44450" rIns="90488" bIns="44450"/>
          <a:lstStyle>
            <a:lvl1pPr marL="377825" indent="-3778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444492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444492"/>
                </a:solidFill>
              </a:rPr>
              <a:t>Вакцинация снижает частоту гриппоподобных заболеваний среди работников различных отраслей промышленности, в том числе на </a:t>
            </a:r>
            <a:r>
              <a:rPr lang="ru-RU" sz="2400" b="1" dirty="0">
                <a:solidFill>
                  <a:srgbClr val="FF0000"/>
                </a:solidFill>
              </a:rPr>
              <a:t>нефтехимических предприятиях, у работников банков, авиа- и железнодорожных компаний</a:t>
            </a:r>
            <a:r>
              <a:rPr lang="ru-RU" sz="2400" b="1" dirty="0">
                <a:solidFill>
                  <a:srgbClr val="444492"/>
                </a:solidFill>
              </a:rPr>
              <a:t> </a:t>
            </a:r>
            <a:r>
              <a:rPr lang="ru-RU" b="1" dirty="0" smtClean="0">
                <a:solidFill>
                  <a:srgbClr val="444492"/>
                </a:solidFill>
              </a:rPr>
              <a:t>[1-4]</a:t>
            </a:r>
            <a:r>
              <a:rPr lang="ru-RU" dirty="0" smtClean="0">
                <a:solidFill>
                  <a:srgbClr val="444492"/>
                </a:solidFill>
              </a:rPr>
              <a:t>.</a:t>
            </a:r>
            <a:r>
              <a:rPr lang="ru-RU" dirty="0" smtClean="0">
                <a:solidFill>
                  <a:srgbClr val="565656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8965" name="Rectangle 4"/>
          <p:cNvSpPr>
            <a:spLocks noChangeArrowheads="1"/>
          </p:cNvSpPr>
          <p:nvPr/>
        </p:nvSpPr>
        <p:spPr bwMode="auto">
          <a:xfrm>
            <a:off x="1722593" y="5858126"/>
            <a:ext cx="855631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lnSpc>
                <a:spcPct val="122000"/>
              </a:lnSpc>
              <a:spcAft>
                <a:spcPct val="100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ru-RU" altLang="en-US" sz="1000" i="1" dirty="0" smtClean="0">
                <a:solidFill>
                  <a:srgbClr val="565656"/>
                </a:solidFill>
              </a:rPr>
              <a:t>1</a:t>
            </a:r>
            <a:r>
              <a:rPr lang="en-US" altLang="en-US" sz="1200" i="1" dirty="0" smtClean="0">
                <a:solidFill>
                  <a:srgbClr val="565656"/>
                </a:solidFill>
              </a:rPr>
              <a:t>/ </a:t>
            </a:r>
            <a:r>
              <a:rPr lang="en-US" altLang="en-US" sz="1200" i="1" dirty="0">
                <a:solidFill>
                  <a:srgbClr val="565656"/>
                </a:solidFill>
              </a:rPr>
              <a:t>Morales A</a:t>
            </a:r>
            <a:r>
              <a:rPr lang="ru-RU" altLang="en-US" sz="1200" i="1" dirty="0">
                <a:solidFill>
                  <a:srgbClr val="565656"/>
                </a:solidFill>
              </a:rPr>
              <a:t> </a:t>
            </a:r>
            <a:r>
              <a:rPr lang="en-US" altLang="en-US" sz="1200" i="1" dirty="0">
                <a:solidFill>
                  <a:srgbClr val="565656"/>
                </a:solidFill>
              </a:rPr>
              <a:t>et al. Value Health. 2004;7:433–441.     </a:t>
            </a:r>
            <a:r>
              <a:rPr lang="ru-RU" altLang="en-US" sz="1200" i="1" dirty="0" smtClean="0">
                <a:solidFill>
                  <a:srgbClr val="565656"/>
                </a:solidFill>
              </a:rPr>
              <a:t>2</a:t>
            </a:r>
            <a:r>
              <a:rPr lang="fi-FI" altLang="en-US" sz="1200" i="1" dirty="0" smtClean="0">
                <a:solidFill>
                  <a:srgbClr val="565656"/>
                </a:solidFill>
              </a:rPr>
              <a:t>/ </a:t>
            </a:r>
            <a:r>
              <a:rPr lang="fi-FI" altLang="en-US" sz="1200" i="1" dirty="0">
                <a:solidFill>
                  <a:srgbClr val="565656"/>
                </a:solidFill>
              </a:rPr>
              <a:t>Samad A et al. </a:t>
            </a:r>
            <a:r>
              <a:rPr lang="en-US" altLang="en-US" sz="1200" i="1" dirty="0">
                <a:solidFill>
                  <a:srgbClr val="565656"/>
                </a:solidFill>
              </a:rPr>
              <a:t>J </a:t>
            </a:r>
            <a:r>
              <a:rPr lang="en-US" altLang="en-US" sz="1200" i="1" dirty="0" err="1">
                <a:solidFill>
                  <a:srgbClr val="565656"/>
                </a:solidFill>
              </a:rPr>
              <a:t>Occup</a:t>
            </a:r>
            <a:r>
              <a:rPr lang="en-US" altLang="en-US" sz="1200" i="1" dirty="0">
                <a:solidFill>
                  <a:srgbClr val="565656"/>
                </a:solidFill>
              </a:rPr>
              <a:t> Health. 2006;48:1–10.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ru-RU" altLang="en-US" sz="1200" i="1" dirty="0">
                <a:solidFill>
                  <a:srgbClr val="565656"/>
                </a:solidFill>
              </a:rPr>
              <a:t>3</a:t>
            </a:r>
            <a:r>
              <a:rPr lang="en-US" altLang="en-US" sz="1200" i="1" dirty="0" smtClean="0">
                <a:solidFill>
                  <a:srgbClr val="565656"/>
                </a:solidFill>
              </a:rPr>
              <a:t>/ </a:t>
            </a:r>
            <a:r>
              <a:rPr lang="en-US" altLang="en-US" sz="1200" i="1" dirty="0" err="1">
                <a:solidFill>
                  <a:srgbClr val="565656"/>
                </a:solidFill>
              </a:rPr>
              <a:t>Dille</a:t>
            </a:r>
            <a:r>
              <a:rPr lang="en-US" altLang="en-US" sz="1200" i="1" dirty="0">
                <a:solidFill>
                  <a:srgbClr val="565656"/>
                </a:solidFill>
              </a:rPr>
              <a:t> J et al. AAOHN J.1999;47:301–309.     </a:t>
            </a:r>
            <a:r>
              <a:rPr lang="ru-RU" altLang="en-US" sz="1200" i="1" dirty="0" smtClean="0">
                <a:solidFill>
                  <a:srgbClr val="565656"/>
                </a:solidFill>
              </a:rPr>
              <a:t>4</a:t>
            </a:r>
            <a:r>
              <a:rPr lang="en-US" altLang="en-US" sz="1200" i="1" dirty="0" smtClean="0">
                <a:solidFill>
                  <a:srgbClr val="565656"/>
                </a:solidFill>
              </a:rPr>
              <a:t>/ </a:t>
            </a:r>
            <a:r>
              <a:rPr lang="ru-RU" altLang="en-US" sz="1200" i="1" dirty="0">
                <a:solidFill>
                  <a:srgbClr val="565656"/>
                </a:solidFill>
              </a:rPr>
              <a:t>О</a:t>
            </a:r>
            <a:r>
              <a:rPr lang="en-US" altLang="en-US" sz="1200" i="1" dirty="0">
                <a:solidFill>
                  <a:srgbClr val="565656"/>
                </a:solidFill>
              </a:rPr>
              <a:t>.</a:t>
            </a:r>
            <a:r>
              <a:rPr lang="ru-RU" altLang="en-US" sz="1200" i="1" dirty="0">
                <a:solidFill>
                  <a:srgbClr val="565656"/>
                </a:solidFill>
              </a:rPr>
              <a:t>Ю</a:t>
            </a:r>
            <a:r>
              <a:rPr lang="en-US" altLang="en-US" sz="1200" i="1" dirty="0">
                <a:solidFill>
                  <a:srgbClr val="565656"/>
                </a:solidFill>
              </a:rPr>
              <a:t>. </a:t>
            </a:r>
            <a:r>
              <a:rPr lang="ru-RU" altLang="en-US" sz="1200" i="1" dirty="0" err="1">
                <a:solidFill>
                  <a:srgbClr val="565656"/>
                </a:solidFill>
              </a:rPr>
              <a:t>Атьков</a:t>
            </a:r>
            <a:r>
              <a:rPr lang="en-US" altLang="en-US" sz="1200" i="1" dirty="0">
                <a:solidFill>
                  <a:srgbClr val="565656"/>
                </a:solidFill>
              </a:rPr>
              <a:t> </a:t>
            </a:r>
            <a:r>
              <a:rPr lang="ru-RU" altLang="en-US" sz="1200" i="1" dirty="0">
                <a:solidFill>
                  <a:srgbClr val="565656"/>
                </a:solidFill>
              </a:rPr>
              <a:t>и </a:t>
            </a:r>
            <a:r>
              <a:rPr lang="ru-RU" altLang="en-US" sz="1200" i="1" dirty="0" err="1">
                <a:solidFill>
                  <a:srgbClr val="565656"/>
                </a:solidFill>
              </a:rPr>
              <a:t>совт</a:t>
            </a:r>
            <a:r>
              <a:rPr lang="ru-RU" altLang="en-US" sz="1200" i="1" dirty="0">
                <a:solidFill>
                  <a:srgbClr val="565656"/>
                </a:solidFill>
              </a:rPr>
              <a:t>. Вакцинация 2008, №4, с. 13-16</a:t>
            </a:r>
          </a:p>
        </p:txBody>
      </p:sp>
    </p:spTree>
    <p:extLst>
      <p:ext uri="{BB962C8B-B14F-4D97-AF65-F5344CB8AC3E}">
        <p14:creationId xmlns:p14="http://schemas.microsoft.com/office/powerpoint/2010/main" val="19978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>
          <a:xfrm>
            <a:off x="2208214" y="1"/>
            <a:ext cx="7940675" cy="8366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400" b="1" kern="1200" dirty="0" err="1">
                <a:solidFill>
                  <a:srgbClr val="0033CC"/>
                </a:solidFill>
              </a:rPr>
              <a:t>Фармакоэкономическое</a:t>
            </a:r>
            <a:r>
              <a:rPr lang="ru-RU" altLang="ru-RU" sz="2400" b="1" kern="1200" dirty="0">
                <a:solidFill>
                  <a:srgbClr val="0033CC"/>
                </a:solidFill>
              </a:rPr>
              <a:t> исследование ОАО РЖД: </a:t>
            </a:r>
            <a:br>
              <a:rPr lang="ru-RU" altLang="ru-RU" sz="2400" b="1" kern="1200" dirty="0">
                <a:solidFill>
                  <a:srgbClr val="0033CC"/>
                </a:solidFill>
              </a:rPr>
            </a:br>
            <a:r>
              <a:rPr lang="ru-RU" altLang="ru-RU" sz="2400" b="1" kern="1200" dirty="0">
                <a:solidFill>
                  <a:srgbClr val="0033CC"/>
                </a:solidFill>
              </a:rPr>
              <a:t>вакцинация против гриппа в сезон 2005/2006 </a:t>
            </a:r>
            <a:r>
              <a:rPr lang="ru-RU" altLang="ru-RU" sz="2400" b="1" dirty="0">
                <a:solidFill>
                  <a:schemeClr val="hlink"/>
                </a:solidFill>
              </a:rPr>
              <a:t/>
            </a:r>
            <a:br>
              <a:rPr lang="ru-RU" altLang="ru-RU" sz="2400" b="1" dirty="0">
                <a:solidFill>
                  <a:schemeClr val="hlink"/>
                </a:solidFill>
              </a:rPr>
            </a:br>
            <a:endParaRPr lang="ru-RU" altLang="ru-RU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75409" y="1304926"/>
            <a:ext cx="10879282" cy="435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90488" tIns="44450" rIns="90488" bIns="44450"/>
          <a:lstStyle>
            <a:lvl1pPr marL="377825" indent="-377825" algn="l" rtl="0" eaLnBrk="0" fontAlgn="base" hangingPunct="0">
              <a:lnSpc>
                <a:spcPct val="122000"/>
              </a:lnSpc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60425" indent="-2921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239838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1788" indent="-1714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cs typeface="+mn-cs"/>
              </a:defRPr>
            </a:lvl4pPr>
            <a:lvl5pPr marL="1963738" indent="-1714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420938" indent="-171450" algn="l" rtl="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80000"/>
              <a:buBlip>
                <a:blip r:embed="rId2"/>
              </a:buBlip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878138" indent="-171450" algn="l" rtl="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80000"/>
              <a:buBlip>
                <a:blip r:embed="rId2"/>
              </a:buBlip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335338" indent="-171450" algn="l" rtl="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80000"/>
              <a:buBlip>
                <a:blip r:embed="rId2"/>
              </a:buBlip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792538" indent="-171450" algn="l" rtl="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80000"/>
              <a:buBlip>
                <a:blip r:embed="rId2"/>
              </a:buBlip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ct val="50000"/>
              </a:spcAft>
              <a:buClrTx/>
              <a:buFont typeface="Wingdings" pitchFamily="2" charset="2"/>
              <a:buNone/>
              <a:defRPr/>
            </a:pPr>
            <a:r>
              <a:rPr lang="ru-RU" sz="1800" dirty="0" err="1"/>
              <a:t>Ваксигрип</a:t>
            </a:r>
            <a:r>
              <a:rPr lang="ru-RU" sz="1800" dirty="0"/>
              <a:t>    Оценивалась заболеваемость ОРЗ любой этиологии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buClrTx/>
              <a:buFontTx/>
              <a:buChar char="•"/>
              <a:defRPr/>
            </a:pPr>
            <a:r>
              <a:rPr lang="ru-RU" sz="2000" dirty="0"/>
              <a:t>Эффективность в снижении числа респираторных заболеваний </a:t>
            </a:r>
            <a:r>
              <a:rPr lang="ru-RU" sz="2000" i="1" dirty="0"/>
              <a:t>(любой этиологии)</a:t>
            </a:r>
            <a:r>
              <a:rPr lang="ru-RU" sz="2000" dirty="0"/>
              <a:t> 70,4%   </a:t>
            </a:r>
          </a:p>
          <a:p>
            <a:pPr marL="568325" lvl="1" indent="0" eaLnBrk="1" hangingPunct="1">
              <a:lnSpc>
                <a:spcPct val="90000"/>
              </a:lnSpc>
              <a:spcAft>
                <a:spcPct val="50000"/>
              </a:spcAft>
              <a:buClrTx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DB3103"/>
                </a:solidFill>
              </a:rPr>
              <a:t>3,4 кратное </a:t>
            </a:r>
            <a:r>
              <a:rPr lang="ru-RU" sz="2400" b="1" dirty="0">
                <a:solidFill>
                  <a:srgbClr val="303092"/>
                </a:solidFill>
              </a:rPr>
              <a:t>снижение заболеваемости ОРЗ</a:t>
            </a:r>
            <a:r>
              <a:rPr lang="ru-RU" sz="2400" b="1" dirty="0">
                <a:solidFill>
                  <a:srgbClr val="BBE0E3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buClrTx/>
              <a:buFontTx/>
              <a:buChar char="•"/>
              <a:defRPr/>
            </a:pPr>
            <a:r>
              <a:rPr lang="ru-RU" sz="2000" dirty="0"/>
              <a:t>Эффективность в снижении длительности эпизода ОРЗ – 74,4%</a:t>
            </a:r>
          </a:p>
          <a:p>
            <a:pPr marL="568325" lvl="1" indent="0" eaLnBrk="1" hangingPunct="1">
              <a:lnSpc>
                <a:spcPct val="90000"/>
              </a:lnSpc>
              <a:spcAft>
                <a:spcPct val="50000"/>
              </a:spcAft>
              <a:buClrTx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DB3103"/>
                </a:solidFill>
              </a:rPr>
              <a:t>3,</a:t>
            </a:r>
            <a:r>
              <a:rPr lang="en-US" sz="2400" b="1" dirty="0">
                <a:solidFill>
                  <a:srgbClr val="DB3103"/>
                </a:solidFill>
              </a:rPr>
              <a:t>5</a:t>
            </a:r>
            <a:r>
              <a:rPr lang="ru-RU" sz="2400" b="1" dirty="0">
                <a:solidFill>
                  <a:srgbClr val="DB3103"/>
                </a:solidFill>
              </a:rPr>
              <a:t> кратное снижение длительности ОРЗ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buClrTx/>
              <a:buFontTx/>
              <a:buChar char="•"/>
              <a:defRPr/>
            </a:pPr>
            <a:r>
              <a:rPr lang="ru-RU" sz="2000" dirty="0"/>
              <a:t>Эффективность в снижении длительности пребывания на больничном при ОРЗ – 80,8%</a:t>
            </a:r>
            <a:r>
              <a:rPr lang="ru-RU" sz="2000" dirty="0">
                <a:solidFill>
                  <a:srgbClr val="808080"/>
                </a:solidFill>
              </a:rPr>
              <a:t> </a:t>
            </a:r>
          </a:p>
          <a:p>
            <a:pPr marL="568325" lvl="1" indent="0" eaLnBrk="1" hangingPunct="1">
              <a:lnSpc>
                <a:spcPct val="90000"/>
              </a:lnSpc>
              <a:spcAft>
                <a:spcPct val="50000"/>
              </a:spcAft>
              <a:buClrTx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DB3103"/>
                </a:solidFill>
              </a:rPr>
              <a:t>5 кратное </a:t>
            </a:r>
            <a:r>
              <a:rPr lang="ru-RU" sz="2400" b="1" dirty="0">
                <a:solidFill>
                  <a:srgbClr val="303092"/>
                </a:solidFill>
              </a:rPr>
              <a:t>снижение длительности отсутствия сотрудников на работе</a:t>
            </a:r>
            <a:endParaRPr lang="ru-RU" sz="2000" dirty="0">
              <a:solidFill>
                <a:srgbClr val="303092"/>
              </a:solidFill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870538" y="5668249"/>
            <a:ext cx="675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CA36A"/>
              </a:buClr>
              <a:buSzPct val="130000"/>
              <a:buFont typeface="Trebuchet MS" panose="020B0603020202020204" pitchFamily="34" charset="0"/>
              <a:buChar char="●"/>
              <a:defRPr>
                <a:solidFill>
                  <a:srgbClr val="4444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B317"/>
              </a:buClr>
              <a:buFont typeface="Trebuchet MS" panose="020B0603020202020204" pitchFamily="34" charset="0"/>
              <a:buChar char="●"/>
              <a:defRPr sz="1600" b="1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44492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5B43"/>
              </a:buClr>
              <a:buChar char="•"/>
              <a:defRPr sz="16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None/>
            </a:pPr>
            <a:r>
              <a:rPr lang="ru-RU" altLang="ru-RU" sz="800" i="1" dirty="0" err="1">
                <a:solidFill>
                  <a:srgbClr val="000000"/>
                </a:solidFill>
              </a:rPr>
              <a:t>Атьков</a:t>
            </a:r>
            <a:r>
              <a:rPr lang="ru-RU" altLang="ru-RU" sz="800" i="1" dirty="0">
                <a:solidFill>
                  <a:srgbClr val="000000"/>
                </a:solidFill>
              </a:rPr>
              <a:t> О.Ю., Азаров А.В., Жуков Д.А.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None/>
            </a:pPr>
            <a:r>
              <a:rPr lang="ru-RU" altLang="ru-RU" sz="800" i="1" dirty="0" err="1">
                <a:solidFill>
                  <a:srgbClr val="000000"/>
                </a:solidFill>
              </a:rPr>
              <a:t>Фармакоэкономическая</a:t>
            </a:r>
            <a:r>
              <a:rPr lang="ru-RU" altLang="ru-RU" sz="800" i="1" dirty="0">
                <a:solidFill>
                  <a:srgbClr val="000000"/>
                </a:solidFill>
              </a:rPr>
              <a:t> эффективность вакцинации против гриппа, «Вакцинация» № 4(54), 2008, с.13-16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000" y="6092825"/>
            <a:ext cx="3205162" cy="649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9" y="6092825"/>
            <a:ext cx="7636298" cy="793750"/>
          </a:xfrm>
          <a:prstGeom prst="rect">
            <a:avLst/>
          </a:prstGeom>
          <a:solidFill>
            <a:srgbClr val="FFFF99"/>
          </a:solidFill>
        </p:spPr>
        <p:txBody>
          <a:bodyPr lIns="0" tIns="0" rIns="0" bIns="0" anchor="ctr"/>
          <a:lstStyle/>
          <a:p>
            <a:pPr algn="just">
              <a:defRPr/>
            </a:pPr>
            <a:r>
              <a:rPr lang="ru-RU" sz="900" dirty="0">
                <a:solidFill>
                  <a:srgbClr val="20252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Упоминание международных непатентованных наименований /торговых наименований препаратов приведено на данном слайде исключительно в научных целях и не направлено на продвижение, привлечение внимания или акцентирование преимуществ какого-либо препарата или производителя. Информация предназначена исключительно для медицинских работников</a:t>
            </a:r>
            <a:endParaRPr lang="ru-RU" sz="1050" dirty="0">
              <a:solidFill>
                <a:srgbClr val="20252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90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54002" y="1776808"/>
            <a:ext cx="1683996" cy="383951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Национальный календарь профилактических прививок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(Приложение №2 к приказу МЗ РФ от 21.003.2014 №125-Н) </a:t>
            </a:r>
          </a:p>
          <a:p>
            <a:pPr algn="ctr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Вакцинация проводится в эндемичных регионах,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также в случае эпидемии, вызванной менингококками </a:t>
            </a:r>
          </a:p>
          <a:p>
            <a:pPr algn="ctr"/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серогрупп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 или С.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Лица, подлежащие призыву на военную службу.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Приложение №2 к приказу МЗ СР РФ от 21 марта 2014г. № 125-Н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 rot="10800000">
            <a:off x="6937998" y="1836513"/>
            <a:ext cx="4202226" cy="4113928"/>
          </a:xfrm>
          <a:prstGeom prst="round2Same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3645" y="44624"/>
            <a:ext cx="8208912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Обоснование иммунизации взрослых против </a:t>
            </a:r>
            <a:r>
              <a:rPr lang="ru-RU" sz="2400" b="1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менингококковой инфекции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37999" y="1196753"/>
            <a:ext cx="4202225" cy="639762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Предлагаемая схема иммунизации и ИЛП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937995" y="1835933"/>
            <a:ext cx="4382535" cy="4544814"/>
          </a:xfrm>
          <a:ln>
            <a:noFill/>
            <a:round/>
          </a:ln>
        </p:spPr>
        <p:txBody>
          <a:bodyPr>
            <a:noAutofit/>
          </a:bodyPr>
          <a:lstStyle/>
          <a:p>
            <a:pPr marL="180975" indent="-180975">
              <a:spcBef>
                <a:spcPts val="0"/>
              </a:spcBef>
              <a:buClr>
                <a:srgbClr val="C00000"/>
              </a:buClr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проживающие в условиях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скученности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(закрытые коллективы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вахтовики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проживающие в общежитии)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spcBef>
                <a:spcPts val="0"/>
              </a:spcBef>
              <a:buClr>
                <a:srgbClr val="C00000"/>
              </a:buClr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лица, подлежащие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призыву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на военную службу</a:t>
            </a:r>
          </a:p>
          <a:p>
            <a:pPr marL="180975" indent="-180975">
              <a:spcBef>
                <a:spcPts val="0"/>
              </a:spcBef>
              <a:buClr>
                <a:srgbClr val="C00000"/>
              </a:buClr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сотрудники исследовательских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лабораторий</a:t>
            </a:r>
          </a:p>
          <a:p>
            <a:pPr marL="180975" indent="-180975">
              <a:spcBef>
                <a:spcPts val="0"/>
              </a:spcBef>
              <a:buClr>
                <a:srgbClr val="C00000"/>
              </a:buClr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перенесшие операцию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кохлеарной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имплантации,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больные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ликвореей</a:t>
            </a:r>
            <a:endParaRPr lang="ru-RU" alt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spcBef>
                <a:spcPts val="0"/>
              </a:spcBef>
              <a:buClr>
                <a:srgbClr val="C00000"/>
              </a:buClr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ВИЧ-инфицированные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(заболеваемость в 5-24 раза превышает ВИЧ-)**</a:t>
            </a:r>
          </a:p>
          <a:p>
            <a:pPr marL="180975" indent="-180975">
              <a:spcBef>
                <a:spcPts val="0"/>
              </a:spcBef>
              <a:buClr>
                <a:srgbClr val="C00000"/>
              </a:buClr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участвующие в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международных спортивных и культурных мероприятиях</a:t>
            </a:r>
          </a:p>
          <a:p>
            <a:pPr marL="180975" indent="-180975">
              <a:spcBef>
                <a:spcPts val="0"/>
              </a:spcBef>
              <a:buClr>
                <a:srgbClr val="C00000"/>
              </a:buClr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выезжающие в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эндемичные страны</a:t>
            </a:r>
          </a:p>
          <a:p>
            <a:pPr marL="180975" indent="-180975">
              <a:spcBef>
                <a:spcPts val="0"/>
              </a:spcBef>
              <a:buClr>
                <a:srgbClr val="C00000"/>
              </a:buClr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эпидемических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очагах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 вторичными случаями заболевания</a:t>
            </a:r>
            <a:endParaRPr lang="ru-RU" altLang="ru-RU" sz="14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 rot="10800000">
            <a:off x="535826" y="1836513"/>
            <a:ext cx="4718174" cy="4113927"/>
          </a:xfrm>
          <a:prstGeom prst="round2Same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3"/>
          </p:nvPr>
        </p:nvSpPr>
        <p:spPr>
          <a:xfrm>
            <a:off x="535823" y="1196752"/>
            <a:ext cx="4718179" cy="639762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Обоснование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ъект 6"/>
          <p:cNvSpPr>
            <a:spLocks noGrp="1"/>
          </p:cNvSpPr>
          <p:nvPr>
            <p:ph sz="quarter" idx="4"/>
          </p:nvPr>
        </p:nvSpPr>
        <p:spPr>
          <a:xfrm>
            <a:off x="535823" y="1916832"/>
            <a:ext cx="4706993" cy="4291362"/>
          </a:xfrm>
          <a:ln>
            <a:noFill/>
            <a:round/>
          </a:ln>
        </p:spPr>
        <p:txBody>
          <a:bodyPr>
            <a:noAutofit/>
          </a:bodyPr>
          <a:lstStyle/>
          <a:p>
            <a:pPr marL="180975" indent="-180975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высокий уровень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носительства </a:t>
            </a:r>
            <a:r>
              <a:rPr lang="en-US" altLang="ru-RU" sz="1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1400" b="1" dirty="0" err="1">
                <a:latin typeface="Times New Roman" pitchFamily="18" charset="0"/>
                <a:cs typeface="Times New Roman" pitchFamily="18" charset="0"/>
              </a:rPr>
              <a:t>meningitidis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в возрастных группах 24-25 лет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(до 20,0%)</a:t>
            </a:r>
          </a:p>
          <a:p>
            <a:pPr marL="180975" indent="-180975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прогнозируемый подъем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заболеваемости к 2020 г. </a:t>
            </a:r>
          </a:p>
          <a:p>
            <a:pPr marL="180975" indent="-180975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гетерогенности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популяции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meningitidis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(увеличение доли серотипов W и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появление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гипервирулентного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клонального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Комплекса  ST-11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/ET-37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80975" indent="-180975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очагов с 3 и более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случаями в организованных коллективах</a:t>
            </a:r>
          </a:p>
          <a:p>
            <a:pPr marL="180975" indent="-180975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Тяжелое, молниеносное течение заболевания</a:t>
            </a:r>
          </a:p>
          <a:p>
            <a:pPr marL="180975" indent="-180975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высокая летальность (30%) у лиц старше 65 лет*</a:t>
            </a:r>
          </a:p>
          <a:p>
            <a:pPr marL="180975" indent="-180975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 риска: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призывники, студенты,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медработники, работники образования. водоканала, пищевых производств и общественного питания, проживающие в условиях скученности, удаленность от специализированной медицинской помощи, лица с отягощенным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преморбидным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фоном </a:t>
            </a:r>
          </a:p>
          <a:p>
            <a:pPr marL="180975" indent="-180975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новые возможности вакцинопрофилактики (регистрация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конъюгированных поливалентных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вакцин)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524000" y="635936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2000"/>
              </a:lnSpc>
              <a:spcAft>
                <a:spcPct val="100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800" dirty="0">
                <a:solidFill>
                  <a:srgbClr val="20252C"/>
                </a:solidFill>
                <a:latin typeface="Times New Roman" pitchFamily="18" charset="0"/>
                <a:cs typeface="Times New Roman" pitchFamily="18" charset="0"/>
              </a:rPr>
              <a:t>*Менингококковая инфекция и гнойные бактериальные менингиты в Российской Федерации. Информационно-аналитический обзор. Федеральное бюджетное учреждение науки «Центральный  НИИ эпидемиологии» Роспотребнадзора РФ, 2016</a:t>
            </a:r>
            <a:r>
              <a:rPr lang="ru-RU" altLang="ru-RU" sz="800" b="1" dirty="0">
                <a:solidFill>
                  <a:srgbClr val="20252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**Национальные календари профилактических прививок США, Канады, Австралии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ru-RU" altLang="ru-RU" sz="800" b="1" dirty="0">
              <a:solidFill>
                <a:srgbClr val="20252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5910" y="6073068"/>
            <a:ext cx="12423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Фельдблюм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И.В. Всероссийская научно-практическая конференция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международным участием «Актуальные проблемы эпидемиологии инфекционных и неинфекционных болезней» 18-19 октября 2018 г.,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5869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73" y="365760"/>
            <a:ext cx="11100954" cy="40316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Указ Президента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«О национальных целях и стратегических задачах развития Российской Федерации на период до 2024 года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828800"/>
            <a:ext cx="11471564" cy="47278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Предложение работодателям внедрять оздоровительные программы вписывается в контекст поставленной Президентом РФ задачи снижения смертности граждан трудоспособного </a:t>
            </a:r>
            <a:r>
              <a:rPr lang="ru-RU" dirty="0" smtClean="0"/>
              <a:t>возраста</a:t>
            </a:r>
          </a:p>
          <a:p>
            <a:pPr marL="0" indent="0">
              <a:buNone/>
            </a:pPr>
            <a:r>
              <a:rPr lang="ru-RU" dirty="0" smtClean="0"/>
              <a:t>Работодатели </a:t>
            </a:r>
            <a:r>
              <a:rPr lang="ru-RU" dirty="0"/>
              <a:t>обязаны принимать участие в иммунопрофилактике инфекционных заболеваний, которая невозможна в полной мере без проведения вакцинации сотрудников.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Внедрение </a:t>
            </a:r>
            <a:r>
              <a:rPr lang="ru-RU" dirty="0"/>
              <a:t>оздоровительных программ для сотрудников, необходимо рассматривать их не как прямые затраты, а как инвестиции в здоровье и долголетие работников.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955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6" y="74814"/>
            <a:ext cx="10515600" cy="1325562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19545" y="1257299"/>
            <a:ext cx="12417136" cy="551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1.Вакцинация </a:t>
            </a:r>
            <a:r>
              <a:rPr lang="ru-RU" dirty="0"/>
              <a:t>рекомендуется в течение всей жизни в целях сохранения здоровья конкретного человека и нации в целом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2.Необходимо внедрение оздоровительных программ для работников, том числе создание рекомендаций и целевых календарей иммунизации для отдельных профессиональных групп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Медицинские центры компаний и предприятий являются наиболее перспективными организациями для проведения вакцинации взрослых, развития стратегии расширения охвата населения прививками повышением доступности наиболее эффективных вакцин.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766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189413" y="1196975"/>
            <a:ext cx="8002587" cy="3036888"/>
          </a:xfrm>
        </p:spPr>
        <p:txBody>
          <a:bodyPr/>
          <a:lstStyle/>
          <a:p>
            <a:pPr algn="ctr"/>
            <a:r>
              <a:rPr lang="ru-RU" altLang="ru-RU" sz="5800" b="1" i="1" dirty="0">
                <a:solidFill>
                  <a:schemeClr val="accent2"/>
                </a:solidFill>
              </a:rPr>
              <a:t>Благодарю за </a:t>
            </a:r>
            <a:r>
              <a:rPr lang="ru-RU" altLang="ru-RU" sz="5800" b="1" i="1" dirty="0" smtClean="0">
                <a:solidFill>
                  <a:schemeClr val="accent2"/>
                </a:solidFill>
              </a:rPr>
              <a:t>внимание </a:t>
            </a:r>
            <a:r>
              <a:rPr lang="ru-RU" altLang="ru-RU" b="1" dirty="0" smtClean="0">
                <a:solidFill>
                  <a:schemeClr val="accent2"/>
                </a:solidFill>
              </a:rPr>
              <a:t>!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  <p:sp>
        <p:nvSpPr>
          <p:cNvPr id="452611" name="Rectangle 5"/>
          <p:cNvSpPr>
            <a:spLocks noChangeArrowheads="1"/>
          </p:cNvSpPr>
          <p:nvPr/>
        </p:nvSpPr>
        <p:spPr bwMode="auto">
          <a:xfrm>
            <a:off x="6008002" y="3345342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400" dirty="0">
              <a:latin typeface="Georgia" panose="02040502050405020303" pitchFamily="18" charset="0"/>
            </a:endParaRPr>
          </a:p>
          <a:p>
            <a:endParaRPr lang="ru-RU" altLang="ru-RU" sz="2400" dirty="0">
              <a:latin typeface="Georgia" panose="02040502050405020303" pitchFamily="18" charset="0"/>
            </a:endParaRPr>
          </a:p>
          <a:p>
            <a:r>
              <a:rPr lang="ru-RU" altLang="ru-RU" sz="2400" dirty="0" err="1" smtClean="0">
                <a:latin typeface="Georgia" panose="02040502050405020303" pitchFamily="18" charset="0"/>
              </a:rPr>
              <a:t>naroslaya</a:t>
            </a:r>
            <a:r>
              <a:rPr lang="ru-RU" altLang="ru-RU" sz="2400" dirty="0" smtClean="0">
                <a:latin typeface="Georgia" panose="02040502050405020303" pitchFamily="18" charset="0"/>
              </a:rPr>
              <a:t>@</a:t>
            </a:r>
            <a:r>
              <a:rPr lang="en-US" altLang="ru-RU" sz="2400" dirty="0" err="1" smtClean="0">
                <a:latin typeface="Georgia" panose="02040502050405020303" pitchFamily="18" charset="0"/>
              </a:rPr>
              <a:t>gmail</a:t>
            </a:r>
            <a:r>
              <a:rPr lang="ru-RU" altLang="ru-RU" sz="2400" dirty="0" smtClean="0">
                <a:latin typeface="Georgia" panose="02040502050405020303" pitchFamily="18" charset="0"/>
              </a:rPr>
              <a:t>.</a:t>
            </a:r>
            <a:r>
              <a:rPr lang="en-US" altLang="ru-RU" sz="2400" dirty="0" smtClean="0">
                <a:latin typeface="Georgia" panose="02040502050405020303" pitchFamily="18" charset="0"/>
              </a:rPr>
              <a:t>com</a:t>
            </a:r>
            <a:endParaRPr lang="ru-RU" altLang="ru-RU" sz="2400" dirty="0">
              <a:latin typeface="Georgia" panose="02040502050405020303" pitchFamily="18" charset="0"/>
            </a:endParaRPr>
          </a:p>
          <a:p>
            <a:endParaRPr lang="ru-RU" alt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" y="2026509"/>
            <a:ext cx="4049369" cy="47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255"/>
            <a:ext cx="11907981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467545" y="274320"/>
            <a:ext cx="867151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29909"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Для работающего населения существует дополнительная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опасность</a:t>
            </a:r>
            <a:r>
              <a:rPr lang="ru-RU" sz="28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,</a:t>
            </a:r>
          </a:p>
          <a:p>
            <a:pPr algn="ctr" defTabSz="829909">
              <a:defRPr/>
            </a:pPr>
            <a:r>
              <a:rPr lang="ru-RU" sz="28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 связанная </a:t>
            </a:r>
            <a:r>
              <a:rPr lang="ru-RU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с воздействием </a:t>
            </a:r>
            <a:r>
              <a:rPr lang="ru-RU" sz="28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биологических факторов</a:t>
            </a:r>
            <a:endParaRPr lang="ru-RU" sz="2800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haroni" panose="02010803020104030203" pitchFamily="2" charset="-79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3053123" y="939374"/>
            <a:ext cx="7410098" cy="3665283"/>
          </a:xfrm>
          <a:prstGeom prst="rect">
            <a:avLst/>
          </a:prstGeom>
        </p:spPr>
        <p:txBody>
          <a:bodyPr/>
          <a:lstStyle/>
          <a:p>
            <a:endParaRPr lang="ru-RU" sz="254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01223229"/>
              </p:ext>
            </p:extLst>
          </p:nvPr>
        </p:nvGraphicFramePr>
        <p:xfrm>
          <a:off x="2983966" y="1146842"/>
          <a:ext cx="7676350" cy="504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16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1" y="1"/>
            <a:ext cx="10516071" cy="1340768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accent2"/>
                </a:solidFill>
              </a:rPr>
              <a:t>Основные</a:t>
            </a:r>
            <a:r>
              <a:rPr lang="ru-RU" sz="3400" b="1" dirty="0">
                <a:solidFill>
                  <a:srgbClr val="FFC000"/>
                </a:solidFill>
              </a:rPr>
              <a:t> </a:t>
            </a:r>
            <a:r>
              <a:rPr lang="ru-RU" sz="3400" b="1" dirty="0">
                <a:solidFill>
                  <a:schemeClr val="accent2"/>
                </a:solidFill>
              </a:rPr>
              <a:t>принципы охраны </a:t>
            </a:r>
            <a:r>
              <a:rPr lang="ru-RU" sz="3400" b="1" dirty="0" smtClean="0">
                <a:solidFill>
                  <a:schemeClr val="accent2"/>
                </a:solidFill>
              </a:rPr>
              <a:t>здоровья </a:t>
            </a:r>
            <a:br>
              <a:rPr lang="ru-RU" sz="3400" b="1" dirty="0" smtClean="0">
                <a:solidFill>
                  <a:schemeClr val="accent2"/>
                </a:solidFill>
              </a:rPr>
            </a:br>
            <a:r>
              <a:rPr lang="ru-RU" sz="3200" dirty="0">
                <a:solidFill>
                  <a:schemeClr val="accent2"/>
                </a:solidFill>
              </a:rPr>
              <a:t>Федеральный закон </a:t>
            </a:r>
            <a:r>
              <a:rPr lang="ru-RU" sz="3200" dirty="0" smtClean="0">
                <a:solidFill>
                  <a:schemeClr val="accent2"/>
                </a:solidFill>
              </a:rPr>
              <a:t>№ </a:t>
            </a:r>
            <a:r>
              <a:rPr lang="ru-RU" sz="3400" b="1" dirty="0" smtClean="0">
                <a:solidFill>
                  <a:schemeClr val="accent2"/>
                </a:solidFill>
              </a:rPr>
              <a:t>323-ФЗ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541" y="1340768"/>
            <a:ext cx="9222259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b="1" dirty="0"/>
              <a:t>соблюдение прав граждан</a:t>
            </a:r>
            <a:r>
              <a:rPr lang="ru-RU" dirty="0"/>
              <a:t> в сфере охраны здоровья и обеспечение связанных с этими правами </a:t>
            </a:r>
            <a:r>
              <a:rPr lang="ru-RU" b="1" dirty="0"/>
              <a:t>государственных гарантий;</a:t>
            </a:r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b="1" dirty="0">
                <a:solidFill>
                  <a:srgbClr val="FF0000"/>
                </a:solidFill>
              </a:rPr>
              <a:t>приоритет интересов пациента </a:t>
            </a:r>
            <a:r>
              <a:rPr lang="ru-RU" dirty="0"/>
              <a:t>при оказании медицинской помощи;</a:t>
            </a:r>
          </a:p>
          <a:p>
            <a:pPr marL="0" indent="0">
              <a:buNone/>
            </a:pPr>
            <a:r>
              <a:rPr lang="ru-RU" dirty="0"/>
              <a:t>3) приоритет охраны здоровья детей;</a:t>
            </a:r>
          </a:p>
          <a:p>
            <a:pPr marL="0" indent="0">
              <a:buNone/>
            </a:pPr>
            <a:r>
              <a:rPr lang="ru-RU" dirty="0"/>
              <a:t>4) </a:t>
            </a:r>
            <a:r>
              <a:rPr lang="ru-RU" b="1" dirty="0"/>
              <a:t>социальная защищенность </a:t>
            </a:r>
            <a:r>
              <a:rPr lang="ru-RU" dirty="0"/>
              <a:t>граждан в случае утраты здоровья;</a:t>
            </a:r>
          </a:p>
          <a:p>
            <a:pPr marL="0" indent="0">
              <a:buNone/>
            </a:pPr>
            <a:r>
              <a:rPr lang="ru-RU" dirty="0"/>
              <a:t>5) ответственность органов государственной власти и органов местного самоуправления, должностных лиц организаций за обеспечение прав граждан в сфере охраны здоровья;</a:t>
            </a:r>
          </a:p>
          <a:p>
            <a:pPr marL="0" indent="0">
              <a:buNone/>
            </a:pPr>
            <a:r>
              <a:rPr lang="ru-RU" dirty="0"/>
              <a:t>6) </a:t>
            </a:r>
            <a:r>
              <a:rPr lang="ru-RU" b="1" dirty="0">
                <a:solidFill>
                  <a:srgbClr val="FF0000"/>
                </a:solidFill>
              </a:rPr>
              <a:t>доступность и качество </a:t>
            </a:r>
            <a:r>
              <a:rPr lang="ru-RU" dirty="0"/>
              <a:t>медицинской помощи;</a:t>
            </a:r>
          </a:p>
          <a:p>
            <a:pPr marL="0" indent="0">
              <a:buNone/>
            </a:pPr>
            <a:r>
              <a:rPr lang="ru-RU" dirty="0"/>
              <a:t>7) недопустимость отказа в оказании медицинской помощи;</a:t>
            </a:r>
          </a:p>
          <a:p>
            <a:pPr marL="0" indent="0">
              <a:buNone/>
            </a:pPr>
            <a:r>
              <a:rPr lang="ru-RU" dirty="0"/>
              <a:t>8) </a:t>
            </a:r>
            <a:r>
              <a:rPr lang="ru-RU" b="1" dirty="0">
                <a:solidFill>
                  <a:srgbClr val="FF0000"/>
                </a:solidFill>
              </a:rPr>
              <a:t>приоритет профилактики </a:t>
            </a:r>
            <a:r>
              <a:rPr lang="ru-RU" dirty="0"/>
              <a:t>в сфере охраны здоровья;</a:t>
            </a:r>
          </a:p>
          <a:p>
            <a:pPr marL="0" indent="0">
              <a:buNone/>
            </a:pPr>
            <a:r>
              <a:rPr lang="ru-RU" dirty="0"/>
              <a:t>9) соблюдение врачебной тайны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Картинки по запросу иммунобиологический щит россии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r="25352"/>
          <a:stretch>
            <a:fillRect/>
          </a:stretch>
        </p:blipFill>
        <p:spPr bwMode="auto">
          <a:xfrm>
            <a:off x="9067180" y="4097002"/>
            <a:ext cx="2942453" cy="2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9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07818" y="37330"/>
            <a:ext cx="11668991" cy="6512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950768" y="274320"/>
            <a:ext cx="6203373" cy="502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29909">
              <a:defRPr/>
            </a:pPr>
            <a:r>
              <a:rPr lang="ru-RU" sz="3267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Права </a:t>
            </a:r>
            <a:r>
              <a:rPr lang="ru-RU" sz="3267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работников</a:t>
            </a:r>
            <a:endParaRPr lang="ru-RU" sz="1634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2088573" y="1008530"/>
            <a:ext cx="7938654" cy="3596127"/>
          </a:xfrm>
          <a:prstGeom prst="rect">
            <a:avLst/>
          </a:prstGeom>
        </p:spPr>
        <p:txBody>
          <a:bodyPr/>
          <a:lstStyle/>
          <a:p>
            <a:r>
              <a:rPr lang="ru-RU" sz="2178" b="1" dirty="0">
                <a:solidFill>
                  <a:schemeClr val="tx2">
                    <a:lumMod val="50000"/>
                  </a:schemeClr>
                </a:solidFill>
              </a:rPr>
              <a:t>Каждый имеет право на труд в условиях, отвечающих требованиям безопасности и гигиены </a:t>
            </a:r>
            <a:r>
              <a:rPr lang="ru-RU" sz="2178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178" dirty="0">
                <a:solidFill>
                  <a:schemeClr val="tx2">
                    <a:lumMod val="50000"/>
                  </a:schemeClr>
                </a:solidFill>
              </a:rPr>
              <a:t>ст. 37 Конституции). </a:t>
            </a:r>
            <a:endParaRPr lang="ru-RU" sz="2178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178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178" b="1" dirty="0" smtClean="0">
                <a:solidFill>
                  <a:schemeClr val="tx2">
                    <a:lumMod val="50000"/>
                  </a:schemeClr>
                </a:solidFill>
              </a:rPr>
              <a:t>Работник </a:t>
            </a:r>
            <a:r>
              <a:rPr lang="ru-RU" sz="2178" b="1" dirty="0">
                <a:solidFill>
                  <a:schemeClr val="tx2">
                    <a:lumMod val="50000"/>
                  </a:schemeClr>
                </a:solidFill>
              </a:rPr>
              <a:t>имеет право </a:t>
            </a:r>
            <a:r>
              <a:rPr lang="ru-RU" sz="2178" dirty="0">
                <a:solidFill>
                  <a:schemeClr val="tx2">
                    <a:lumMod val="50000"/>
                  </a:schemeClr>
                </a:solidFill>
              </a:rPr>
              <a:t>на: </a:t>
            </a:r>
          </a:p>
          <a:p>
            <a:pPr lvl="0">
              <a:buFont typeface="Wingdings" pitchFamily="2" charset="2"/>
              <a:buChar char="ü"/>
            </a:pPr>
            <a:r>
              <a:rPr lang="ru-RU" sz="2178" b="1" dirty="0" smtClean="0">
                <a:solidFill>
                  <a:srgbClr val="FF0000"/>
                </a:solidFill>
              </a:rPr>
              <a:t>получение </a:t>
            </a:r>
            <a:r>
              <a:rPr lang="ru-RU" sz="2178" b="1" dirty="0">
                <a:solidFill>
                  <a:srgbClr val="FF0000"/>
                </a:solidFill>
              </a:rPr>
              <a:t>достоверной информации </a:t>
            </a:r>
            <a:r>
              <a:rPr lang="ru-RU" sz="2178" dirty="0">
                <a:solidFill>
                  <a:schemeClr val="tx2">
                    <a:lumMod val="50000"/>
                  </a:schemeClr>
                </a:solidFill>
              </a:rPr>
              <a:t>от работодателя об условиях и охране труда на рабочем месте, о существующем риске повреждения здоровья, а также о мерах по защите от воздействия </a:t>
            </a:r>
            <a:r>
              <a:rPr lang="ru-RU" sz="2178" dirty="0" smtClean="0">
                <a:solidFill>
                  <a:schemeClr val="tx2">
                    <a:lumMod val="50000"/>
                  </a:schemeClr>
                </a:solidFill>
              </a:rPr>
              <a:t>вредных и опасных производственных факторов;</a:t>
            </a:r>
            <a:endParaRPr lang="ru-RU" sz="2178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178" b="1" dirty="0" smtClean="0">
                <a:solidFill>
                  <a:srgbClr val="FF0000"/>
                </a:solidFill>
              </a:rPr>
              <a:t>отказ </a:t>
            </a:r>
            <a:r>
              <a:rPr lang="ru-RU" sz="2178" b="1" dirty="0">
                <a:solidFill>
                  <a:srgbClr val="FF0000"/>
                </a:solidFill>
              </a:rPr>
              <a:t>от выполнения работ </a:t>
            </a:r>
            <a:r>
              <a:rPr lang="ru-RU" sz="2178" dirty="0">
                <a:solidFill>
                  <a:schemeClr val="tx2">
                    <a:lumMod val="50000"/>
                  </a:schemeClr>
                </a:solidFill>
              </a:rPr>
              <a:t>в случае возникновения опасности для его жизни и здоровья вследствие нарушения требований охраны труда, за исключением случаев, предусмотренных федеральными законами, </a:t>
            </a:r>
            <a:r>
              <a:rPr lang="ru-RU" sz="2178" b="1" dirty="0">
                <a:solidFill>
                  <a:srgbClr val="FF0000"/>
                </a:solidFill>
              </a:rPr>
              <a:t>до устранения такой опасности</a:t>
            </a:r>
            <a:r>
              <a:rPr lang="ru-RU" sz="2178" dirty="0">
                <a:solidFill>
                  <a:srgbClr val="FF0000"/>
                </a:solidFill>
              </a:rPr>
              <a:t> </a:t>
            </a:r>
            <a:r>
              <a:rPr lang="ru-RU" sz="2178" dirty="0">
                <a:solidFill>
                  <a:schemeClr val="tx2">
                    <a:lumMod val="50000"/>
                  </a:schemeClr>
                </a:solidFill>
              </a:rPr>
              <a:t>(статья 209 ТК).</a:t>
            </a:r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557914" y="327570"/>
            <a:ext cx="935860" cy="899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69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0725" y="172891"/>
            <a:ext cx="9210547" cy="6512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914810" y="274320"/>
            <a:ext cx="7814662" cy="502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29909">
              <a:defRPr/>
            </a:pPr>
            <a:r>
              <a:rPr lang="ru-RU" sz="3267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Обязанности работодателя</a:t>
            </a:r>
            <a:endParaRPr lang="ru-RU" sz="1634" kern="0" dirty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3053123" y="1008530"/>
            <a:ext cx="7410098" cy="3596127"/>
          </a:xfrm>
          <a:prstGeom prst="rect">
            <a:avLst/>
          </a:prstGeom>
        </p:spPr>
        <p:txBody>
          <a:bodyPr/>
          <a:lstStyle/>
          <a:p>
            <a:r>
              <a:rPr lang="ru-RU" sz="2541" dirty="0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аботодатель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должен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информировать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работников</a:t>
            </a:r>
            <a:r>
              <a:rPr lang="ru-RU" sz="254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54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об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условиях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труда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на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рабочих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местах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254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54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уровнях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профессиональных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рисков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254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54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предоставляемых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гарантиях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254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54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полагающихся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компенсациях</a:t>
            </a:r>
            <a:r>
              <a:rPr lang="ru-RU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ru-RU" sz="254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541" dirty="0" smtClean="0">
                <a:solidFill>
                  <a:schemeClr val="tx2">
                    <a:lumMod val="50000"/>
                  </a:schemeClr>
                </a:solidFill>
              </a:rPr>
              <a:t>(пункты 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41-42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Типового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41" dirty="0" err="1" smtClean="0">
                <a:solidFill>
                  <a:schemeClr val="tx2">
                    <a:lumMod val="50000"/>
                  </a:schemeClr>
                </a:solidFill>
              </a:rPr>
              <a:t>положения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 о СУОТ</a:t>
            </a:r>
            <a:r>
              <a:rPr lang="ru-RU" sz="254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254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54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1531684" y="939373"/>
            <a:ext cx="935860" cy="899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2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0725" y="172891"/>
            <a:ext cx="9210547" cy="6512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28780" y="1077686"/>
            <a:ext cx="8734441" cy="754182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728780" y="274321"/>
            <a:ext cx="8734441" cy="754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67" b="1" dirty="0">
                <a:solidFill>
                  <a:schemeClr val="tx2">
                    <a:lumMod val="75000"/>
                  </a:schemeClr>
                </a:solidFill>
              </a:rPr>
              <a:t>Формы информирования</a:t>
            </a:r>
            <a:r>
              <a:rPr lang="ru-RU" dirty="0" smtClean="0"/>
              <a:t>  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1462528" y="178654"/>
            <a:ext cx="935860" cy="899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1808309" y="1008530"/>
            <a:ext cx="8782850" cy="3596127"/>
          </a:xfrm>
          <a:prstGeom prst="rect">
            <a:avLst/>
          </a:prstGeom>
        </p:spPr>
        <p:txBody>
          <a:bodyPr/>
          <a:lstStyle/>
          <a:p>
            <a:pPr marL="466824" indent="-466824">
              <a:buFont typeface="+mj-lt"/>
              <a:buAutoNum type="arabicPeriod"/>
            </a:pPr>
            <a:r>
              <a:rPr lang="ru-RU" sz="2178" dirty="0">
                <a:solidFill>
                  <a:schemeClr val="tx2">
                    <a:lumMod val="50000"/>
                  </a:schemeClr>
                </a:solidFill>
              </a:rPr>
              <a:t>Включение соответствующих положений в трудовой договор работника.</a:t>
            </a:r>
          </a:p>
          <a:p>
            <a:pPr marL="466824" indent="-466824">
              <a:buFont typeface="+mj-lt"/>
              <a:buAutoNum type="arabicPeriod"/>
            </a:pPr>
            <a:r>
              <a:rPr lang="ru-RU" sz="2178" dirty="0">
                <a:solidFill>
                  <a:schemeClr val="tx2">
                    <a:lumMod val="50000"/>
                  </a:schemeClr>
                </a:solidFill>
              </a:rPr>
              <a:t>Ознакомление работника с результатами СОУТ на его рабочем месте.</a:t>
            </a:r>
          </a:p>
          <a:p>
            <a:pPr marL="466824" indent="-466824">
              <a:buFont typeface="+mj-lt"/>
              <a:buAutoNum type="arabicPeriod"/>
            </a:pPr>
            <a:r>
              <a:rPr lang="ru-RU" sz="2178" dirty="0">
                <a:solidFill>
                  <a:schemeClr val="tx2">
                    <a:lumMod val="50000"/>
                  </a:schemeClr>
                </a:solidFill>
              </a:rPr>
              <a:t>Размещение сводных данных о результатах проведения СОУТ на рабочих местах.</a:t>
            </a:r>
          </a:p>
          <a:p>
            <a:pPr marL="466824" indent="-466824">
              <a:buFont typeface="+mj-lt"/>
              <a:buAutoNum type="arabicPeriod"/>
            </a:pPr>
            <a:r>
              <a:rPr lang="ru-RU" sz="2178" dirty="0">
                <a:solidFill>
                  <a:schemeClr val="tx2">
                    <a:lumMod val="50000"/>
                  </a:schemeClr>
                </a:solidFill>
              </a:rPr>
              <a:t>Проведение совещаний, круглых столов, семинаров, конференций, встреч заинтересованных сторон, переговоров.</a:t>
            </a:r>
          </a:p>
          <a:p>
            <a:pPr marL="466824" indent="-466824">
              <a:buFont typeface="+mj-lt"/>
              <a:buAutoNum type="arabicPeriod"/>
            </a:pPr>
            <a:r>
              <a:rPr lang="ru-RU" sz="2178" dirty="0">
                <a:solidFill>
                  <a:schemeClr val="tx2">
                    <a:lumMod val="50000"/>
                  </a:schemeClr>
                </a:solidFill>
              </a:rPr>
              <a:t>Изготовление и распространение информационных бюллетеней, плакатов, иной печатной продукции, видео- и аудиоматериалов.</a:t>
            </a:r>
          </a:p>
          <a:p>
            <a:pPr marL="466824" indent="-466824">
              <a:buFont typeface="+mj-lt"/>
              <a:buAutoNum type="arabicPeriod"/>
            </a:pPr>
            <a:r>
              <a:rPr lang="ru-RU" sz="2178" dirty="0">
                <a:solidFill>
                  <a:schemeClr val="tx2">
                    <a:lumMod val="50000"/>
                  </a:schemeClr>
                </a:solidFill>
              </a:rPr>
              <a:t>Использование информационных ресурсов в информационно-телекоммуникационной сети "Интернет".</a:t>
            </a:r>
          </a:p>
          <a:p>
            <a:pPr marL="466824" indent="-466824">
              <a:buFont typeface="+mj-lt"/>
              <a:buAutoNum type="arabicPeriod"/>
            </a:pPr>
            <a:r>
              <a:rPr lang="ru-RU" sz="2178" dirty="0">
                <a:solidFill>
                  <a:schemeClr val="tx2">
                    <a:lumMod val="50000"/>
                  </a:schemeClr>
                </a:solidFill>
              </a:rPr>
              <a:t>Размещение соответствующей информации в общедоступных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34363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681" y="14548"/>
            <a:ext cx="10858500" cy="6512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28780" y="1077686"/>
            <a:ext cx="8734441" cy="75418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018310" y="274321"/>
            <a:ext cx="10089572" cy="9820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снизить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опасность возникновения инфекционных 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заболеваний?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-99166" y="16415"/>
            <a:ext cx="1428568" cy="1372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1808309" y="1008530"/>
            <a:ext cx="8782850" cy="3596127"/>
          </a:xfrm>
          <a:prstGeom prst="rect">
            <a:avLst/>
          </a:prstGeom>
        </p:spPr>
        <p:txBody>
          <a:bodyPr/>
          <a:lstStyle/>
          <a:p>
            <a:pPr marL="466824" indent="-466824"/>
            <a:endParaRPr lang="ru-RU" sz="2178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64999038"/>
              </p:ext>
            </p:extLst>
          </p:nvPr>
        </p:nvGraphicFramePr>
        <p:xfrm>
          <a:off x="2047009" y="1454727"/>
          <a:ext cx="8405839" cy="467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35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RUCTURE">
  <a:themeElements>
    <a:clrScheme name="STRU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C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2552</Words>
  <Application>Microsoft Office PowerPoint</Application>
  <PresentationFormat>Широкоэкранный</PresentationFormat>
  <Paragraphs>257</Paragraphs>
  <Slides>36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51" baseType="lpstr">
      <vt:lpstr>Arial Unicode MS</vt:lpstr>
      <vt:lpstr>Aharoni</vt:lpstr>
      <vt:lpstr>Arial</vt:lpstr>
      <vt:lpstr>Arial Black</vt:lpstr>
      <vt:lpstr>Calibri</vt:lpstr>
      <vt:lpstr>Calibri Light</vt:lpstr>
      <vt:lpstr>Georgia</vt:lpstr>
      <vt:lpstr>Times New Roman</vt:lpstr>
      <vt:lpstr>Times New Roman Cyr</vt:lpstr>
      <vt:lpstr>Trebuchet MS</vt:lpstr>
      <vt:lpstr>Wingdings</vt:lpstr>
      <vt:lpstr>Wingdings 2</vt:lpstr>
      <vt:lpstr>STRUCTURE</vt:lpstr>
      <vt:lpstr>HDOfficeLightV0</vt:lpstr>
      <vt:lpstr>think-cell Slide</vt:lpstr>
      <vt:lpstr>ПРАВОВЫЕ   АСПЕКТЫ И ОРГАНИЗАЦИЯ ИММУНОПРОФИЛАКТИКИ  СРЕДИ РАБОТАЮЩЕГО НАСЕЛЕНИЯ  </vt:lpstr>
      <vt:lpstr>В современной России особенностями состояния здоровья населения являются: </vt:lpstr>
      <vt:lpstr>Комитет по развитию высокотехнологичной медицины и внедрению передовых практик охраны здоровья на предприятиях промышленности бюро  Ассоциации  «Лига содействия оборонным предприятиям»</vt:lpstr>
      <vt:lpstr>Презентация PowerPoint</vt:lpstr>
      <vt:lpstr>Основные принципы охраны здоровья  Федеральный закон № 323-ФЗ</vt:lpstr>
      <vt:lpstr>Презентация PowerPoint</vt:lpstr>
      <vt:lpstr>Презентация PowerPoint</vt:lpstr>
      <vt:lpstr>Формы информирования    </vt:lpstr>
      <vt:lpstr>Как снизить опасность возникновения инфекционных заболеваний?   </vt:lpstr>
      <vt:lpstr>Презентация PowerPoint</vt:lpstr>
      <vt:lpstr>Вакцинопрофилактика:</vt:lpstr>
      <vt:lpstr>Нормативное регулирование   </vt:lpstr>
      <vt:lpstr>Доступность иммунопрофилактики </vt:lpstr>
      <vt:lpstr>Федеральный закон от 30.03.1999 № 52-ФЗ  «О санитарно-эпидемиологическом благополучии населения»</vt:lpstr>
      <vt:lpstr>Федеральный закон от 17.09.1998 № 157-ФЗ  «Об иммунопрофилактике инфекционных болезней» </vt:lpstr>
      <vt:lpstr>Своевременность иммунопрофилактики</vt:lpstr>
      <vt:lpstr>Кто из работников подлежит вакцинации?    </vt:lpstr>
      <vt:lpstr>Постановление Правительства РФ от 15 июля 1999 г. N 825 "Об утверждении перечня работ, выполнение которых связано с высоким риском заболевания инфекционными болезнями и требует обязательного проведения профилактических прививок" (с изменениями и дополнениями)             Постановление Правительства РФ от 15 июля 1999 г. N 825"Об утверждении перечня работ, выполнение которых связано с высоким риском заболевания инфекционными болезнями и требует обязательного проведения профилактических прививок 1.Сельскохозяйственные, гидромелиоративные, строительные, заготовительные, промысловые, геологические, изыскательские, экспедиционные, дератизационные и дезинсекционные работы на территориях, неблагополучных по инфекциям, общим для человека и животных 2. Работы по лесозаготовке, расчистке и благоустройству леса, зон оздоровления и отдыха населения 3. Работы в организациях по заготовке, хранению, обработке сырья и продуктов животноводства  4. Работы по заготовке, хранению и переработке сельскохозяйственной продукции 5. Работы по убою скота, больного инфекциями, общими для человека и животных, заготовке и переработке полученных от него мяса и мясопродуктов 6. Работы, связанные с уходом за животными и обслуживанием животноводческих объектов в животноводческих хозяйствах 7. Работы по отлову и содержанию безнадзорных животных. 8. Работы по обслуживанию канализационных сооружений, оборудования и сетей 9. Работы с больными инфекционными заболеваниями 10. Работы с живыми культурами возбудителей инфекционных заболеваний 11. Работы с кровью и биологическими жидкостями человека 12. Работы в организациях, осуществляющих образовательную деятельность          </vt:lpstr>
      <vt:lpstr>Презентация PowerPoint</vt:lpstr>
      <vt:lpstr>Презентация PowerPoint</vt:lpstr>
      <vt:lpstr>Права пациентов при проведении иммунопрофилактики </vt:lpstr>
      <vt:lpstr> Требования к проведению профилактических прививок</vt:lpstr>
      <vt:lpstr>Презентация PowerPoint</vt:lpstr>
      <vt:lpstr>При отказе граждан от профилактических прививок:</vt:lpstr>
      <vt:lpstr>Финансирование иммунопрофилактики инфекционных заболеваний у работающего населения</vt:lpstr>
      <vt:lpstr>Презентация PowerPoint</vt:lpstr>
      <vt:lpstr>Экономическая оценка вакцинации</vt:lpstr>
      <vt:lpstr>Презентация PowerPoint</vt:lpstr>
      <vt:lpstr>Экономический ущерб от гриппа</vt:lpstr>
      <vt:lpstr>Презентация PowerPoint</vt:lpstr>
      <vt:lpstr>Вакцинация против гриппа  финансируемая работодателем – компонент программ  по укреплению здоровья сотрудников  в различных странах мира и в России</vt:lpstr>
      <vt:lpstr>Фармакоэкономическое исследование ОАО РЖД:  вакцинация против гриппа в сезон 2005/2006  </vt:lpstr>
      <vt:lpstr>Презентация PowerPoint</vt:lpstr>
      <vt:lpstr>Указ Президента «О национальных целях и стратегических задачах развития Российской Федерации на период до 2024 года»</vt:lpstr>
      <vt:lpstr>Выводы: </vt:lpstr>
      <vt:lpstr>Благодарю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Организационные аспекты и современные подходы к вакцинопрофилактике сотрудников предприятий</dc:title>
  <dc:creator>Кафедра ОЗО</dc:creator>
  <cp:lastModifiedBy>Наталья</cp:lastModifiedBy>
  <cp:revision>54</cp:revision>
  <cp:lastPrinted>2018-09-19T10:51:30Z</cp:lastPrinted>
  <dcterms:created xsi:type="dcterms:W3CDTF">2018-09-18T09:08:01Z</dcterms:created>
  <dcterms:modified xsi:type="dcterms:W3CDTF">2018-11-20T17:49:19Z</dcterms:modified>
</cp:coreProperties>
</file>