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9" r:id="rId1"/>
  </p:sldMasterIdLst>
  <p:notesMasterIdLst>
    <p:notesMasterId r:id="rId25"/>
  </p:notesMasterIdLst>
  <p:handoutMasterIdLst>
    <p:handoutMasterId r:id="rId26"/>
  </p:handoutMasterIdLst>
  <p:sldIdLst>
    <p:sldId id="813" r:id="rId2"/>
    <p:sldId id="906" r:id="rId3"/>
    <p:sldId id="923" r:id="rId4"/>
    <p:sldId id="897" r:id="rId5"/>
    <p:sldId id="899" r:id="rId6"/>
    <p:sldId id="922" r:id="rId7"/>
    <p:sldId id="928" r:id="rId8"/>
    <p:sldId id="901" r:id="rId9"/>
    <p:sldId id="926" r:id="rId10"/>
    <p:sldId id="927" r:id="rId11"/>
    <p:sldId id="930" r:id="rId12"/>
    <p:sldId id="931" r:id="rId13"/>
    <p:sldId id="932" r:id="rId14"/>
    <p:sldId id="933" r:id="rId15"/>
    <p:sldId id="934" r:id="rId16"/>
    <p:sldId id="935" r:id="rId17"/>
    <p:sldId id="936" r:id="rId18"/>
    <p:sldId id="937" r:id="rId19"/>
    <p:sldId id="938" r:id="rId20"/>
    <p:sldId id="942" r:id="rId21"/>
    <p:sldId id="944" r:id="rId22"/>
    <p:sldId id="941" r:id="rId23"/>
    <p:sldId id="893" r:id="rId24"/>
  </p:sldIdLst>
  <p:sldSz cx="9144000" cy="5143500" type="screen16x9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CC"/>
    <a:srgbClr val="FF5050"/>
    <a:srgbClr val="0070C0"/>
    <a:srgbClr val="00E61B"/>
    <a:srgbClr val="71FF82"/>
    <a:srgbClr val="3366CC"/>
    <a:srgbClr val="9999FF"/>
    <a:srgbClr val="FF9999"/>
    <a:srgbClr val="FF7C80"/>
    <a:srgbClr val="00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983" autoAdjust="0"/>
    <p:restoredTop sz="99670" autoAdjust="0"/>
  </p:normalViewPr>
  <p:slideViewPr>
    <p:cSldViewPr>
      <p:cViewPr>
        <p:scale>
          <a:sx n="130" d="100"/>
          <a:sy n="130" d="100"/>
        </p:scale>
        <p:origin x="558" y="-5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O%20NAME:&#1047;&#1044;&#1056;&#1040;&#1042;&#1054;&#1054;&#1061;&#1056;&#1040;&#1053;&#1045;&#1053;&#1048;&#1045;%202015:&#1048;&#1085;&#1092;&#1086;&#1088;&#1084;&#1072;&#1094;&#1080;&#1103;%20&#1087;&#1086;%20&#1057;&#1054;&#1059;&#1058;%202014%20(&#1089;&#1090;&#1072;&#1090;&#1080;&#1089;&#1090;&#1080;&#1082;&#1072;)%20&#1087;&#1086;%20&#1089;&#1086;&#1089;&#1090;&#1086;&#1103;&#1085;&#1080;&#1102;%20&#1085;&#1072;%2001.01.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 40</c:v>
                </c:pt>
              </c:strCache>
            </c:strRef>
          </c:tx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0.17937891618596211"/>
                  <c:y val="9.5318604317293928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8.4470023869892746E-2"/>
                  <c:y val="-0.20217941786481192"/>
                </c:manualLayout>
              </c:layout>
              <c:showVal val="1"/>
            </c:dLbl>
            <c:dLbl>
              <c:idx val="2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600">
                    <a:solidFill>
                      <a:schemeClr val="tx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 Предприятия по добыче полезных ископаемых</c:v>
                </c:pt>
                <c:pt idx="1">
                  <c:v> Предприятия обрабатывающих производств</c:v>
                </c:pt>
                <c:pt idx="2">
                  <c:v> Производство и распределение электроэнергии</c:v>
                </c:pt>
                <c:pt idx="3">
                  <c:v> Прочие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0.38100000000000023</c:v>
                </c:pt>
                <c:pt idx="1">
                  <c:v>0.32400000000000023</c:v>
                </c:pt>
                <c:pt idx="2">
                  <c:v>0.15800000000000011</c:v>
                </c:pt>
                <c:pt idx="3">
                  <c:v>0.13700000000000001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6D8-4826-AF38-6D8D7B6DFFD7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59452546466764888"/>
          <c:y val="0.14029616868419378"/>
          <c:w val="0.40547453533235112"/>
          <c:h val="0.71940766263161271"/>
        </c:manualLayout>
      </c:layout>
    </c:legend>
    <c:plotVisOnly val="1"/>
    <c:dispBlanksAs val="zero"/>
  </c:chart>
  <c:spPr>
    <a:ln>
      <a:noFill/>
    </a:ln>
  </c:spPr>
  <c:txPr>
    <a:bodyPr/>
    <a:lstStyle/>
    <a:p>
      <a:pPr>
        <a:defRPr sz="1200">
          <a:latin typeface="Arial Narrow" pitchFamily="34" charset="0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00E61B"/>
              </a:solidFill>
            </c:spPr>
          </c:dPt>
          <c:dPt>
            <c:idx val="8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9201804745968191E-2"/>
                  <c:y val="0.11137244169483913"/>
                </c:manualLayout>
              </c:layout>
              <c:showPercent val="1"/>
            </c:dLbl>
            <c:dLbl>
              <c:idx val="1"/>
              <c:layout>
                <c:manualLayout>
                  <c:x val="-1.2162048963488692E-2"/>
                  <c:y val="8.1324693711858631E-2"/>
                </c:manualLayout>
              </c:layout>
              <c:showPercent val="1"/>
            </c:dLbl>
            <c:dLbl>
              <c:idx val="2"/>
              <c:layout>
                <c:manualLayout>
                  <c:x val="-5.2552472149132987E-2"/>
                  <c:y val="0.10753951906919715"/>
                </c:manualLayout>
              </c:layout>
              <c:showPercent val="1"/>
            </c:dLbl>
            <c:dLbl>
              <c:idx val="3"/>
              <c:layout>
                <c:manualLayout>
                  <c:x val="-5.0520399824200465E-2"/>
                  <c:y val="3.250485221665031E-2"/>
                </c:manualLayout>
              </c:layout>
              <c:showPercent val="1"/>
            </c:dLbl>
            <c:dLbl>
              <c:idx val="4"/>
              <c:layout>
                <c:manualLayout>
                  <c:x val="-4.9434094909587376E-2"/>
                  <c:y val="-5.5047876537439921E-2"/>
                </c:manualLayout>
              </c:layout>
              <c:showPercent val="1"/>
            </c:dLbl>
            <c:dLbl>
              <c:idx val="5"/>
              <c:layout>
                <c:manualLayout>
                  <c:x val="-3.2212029210470339E-2"/>
                  <c:y val="-0.13379062535173927"/>
                </c:manualLayout>
              </c:layout>
              <c:showPercent val="1"/>
            </c:dLbl>
            <c:dLbl>
              <c:idx val="6"/>
              <c:layout>
                <c:manualLayout>
                  <c:x val="-8.4829104172841809E-3"/>
                  <c:y val="-3.6215505267590396E-2"/>
                </c:manualLayout>
              </c:layout>
              <c:showPercent val="1"/>
            </c:dLbl>
            <c:dLbl>
              <c:idx val="7"/>
              <c:layout>
                <c:manualLayout>
                  <c:x val="-5.6067298466996922E-2"/>
                  <c:y val="1.0698016433259376E-2"/>
                </c:manualLayout>
              </c:layout>
              <c:showPercent val="1"/>
            </c:dLbl>
            <c:dLbl>
              <c:idx val="8"/>
              <c:layout>
                <c:manualLayout>
                  <c:x val="2.9629527585123615E-2"/>
                  <c:y val="5.1964266532414098E-19"/>
                </c:manualLayout>
              </c:layout>
              <c:dLblPos val="bestFit"/>
              <c:showPercent val="1"/>
            </c:dLbl>
            <c:showPercent val="1"/>
            <c:showLeaderLines val="1"/>
          </c:dLbls>
          <c:cat>
            <c:strRef>
              <c:f>работники!$H$50:$P$50</c:f>
              <c:strCache>
                <c:ptCount val="9"/>
                <c:pt idx="0">
                  <c:v>шум</c:v>
                </c:pt>
                <c:pt idx="1">
                  <c:v>вибрация</c:v>
                </c:pt>
                <c:pt idx="2">
                  <c:v>хим. фактор</c:v>
                </c:pt>
                <c:pt idx="3">
                  <c:v>неионизир. излучение</c:v>
                </c:pt>
                <c:pt idx="4">
                  <c:v>ионизир. излучение</c:v>
                </c:pt>
                <c:pt idx="5">
                  <c:v>микроклимат</c:v>
                </c:pt>
                <c:pt idx="6">
                  <c:v>тяжесть</c:v>
                </c:pt>
                <c:pt idx="7">
                  <c:v>напряженность</c:v>
                </c:pt>
                <c:pt idx="8">
                  <c:v>биологический фактор</c:v>
                </c:pt>
              </c:strCache>
            </c:strRef>
          </c:cat>
          <c:val>
            <c:numRef>
              <c:f>работники!$H$51:$P$51</c:f>
              <c:numCache>
                <c:formatCode>General</c:formatCode>
                <c:ptCount val="9"/>
                <c:pt idx="0">
                  <c:v>4079</c:v>
                </c:pt>
                <c:pt idx="1">
                  <c:v>821</c:v>
                </c:pt>
                <c:pt idx="2">
                  <c:v>45</c:v>
                </c:pt>
                <c:pt idx="3">
                  <c:v>182</c:v>
                </c:pt>
                <c:pt idx="4">
                  <c:v>83</c:v>
                </c:pt>
                <c:pt idx="5">
                  <c:v>14</c:v>
                </c:pt>
                <c:pt idx="6">
                  <c:v>1420</c:v>
                </c:pt>
                <c:pt idx="7">
                  <c:v>62</c:v>
                </c:pt>
                <c:pt idx="8">
                  <c:v>205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spPr>
    <a:noFill/>
    <a:ln>
      <a:noFill/>
    </a:ln>
  </c:spPr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>
        <c:manualLayout>
          <c:layoutTarget val="inner"/>
          <c:xMode val="edge"/>
          <c:yMode val="edge"/>
          <c:x val="0.16959878317338709"/>
          <c:y val="0.12650298344126679"/>
          <c:w val="0.38623508079912178"/>
          <c:h val="0.75628770853690219"/>
        </c:manualLayout>
      </c:layout>
      <c:pie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ГТ Югорск, %</c:v>
                </c:pt>
              </c:strCache>
            </c:strRef>
          </c:tx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7.9949699066907604E-2"/>
                  <c:y val="3.7032403936632019E-3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7.0195976849502545E-2"/>
                  <c:y val="1.2727483204930038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3.4278620853115352E-2"/>
                  <c:y val="-9.2581009841580034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242517579912464E-2"/>
                  <c:y val="-8.1471580254322273E-2"/>
                </c:manualLayout>
              </c:layout>
              <c:dLblPos val="bestFit"/>
              <c:showPercent val="1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Лист1!$B$1:$E$1</c:f>
              <c:strCache>
                <c:ptCount val="4"/>
                <c:pt idx="0">
                  <c:v>Высокий риск</c:v>
                </c:pt>
                <c:pt idx="1">
                  <c:v>Очень высокий риск</c:v>
                </c:pt>
                <c:pt idx="2">
                  <c:v>Низкий риск</c:v>
                </c:pt>
                <c:pt idx="3">
                  <c:v>Средний риск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42</c:v>
                </c:pt>
                <c:pt idx="3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0CC-4C36-BDE8-7AD7D96BE85A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8990654398667917"/>
          <c:y val="0.18722067142955867"/>
          <c:w val="0.28203735359359744"/>
          <c:h val="0.38782082964831766"/>
        </c:manualLayout>
      </c:layout>
      <c:overlay val="1"/>
      <c:txPr>
        <a:bodyPr/>
        <a:lstStyle/>
        <a:p>
          <a:pPr>
            <a:defRPr>
              <a:latin typeface="Arial Narrow" pitchFamily="34" charset="0"/>
            </a:defRPr>
          </a:pPr>
          <a:endParaRPr lang="ru-RU"/>
        </a:p>
      </c:txPr>
    </c:legend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Чел.</c:v>
                </c:pt>
              </c:strCache>
            </c:strRef>
          </c:tx>
          <c:explosion val="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2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550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2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208</a:t>
                    </a:r>
                    <a:endParaRPr lang="en-US" b="1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0"/>
                  <c:y val="-3.1717964855495946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714</a:t>
                    </a:r>
                    <a:endParaRPr lang="en-US" b="1"/>
                  </a:p>
                </c:rich>
              </c:tx>
              <c:dLblPos val="bestFit"/>
              <c:showVal val="1"/>
            </c:dLbl>
            <c:dLbl>
              <c:idx val="4"/>
              <c:numFmt formatCode="General" sourceLinked="0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40-44 года</c:v>
                </c:pt>
                <c:pt idx="1">
                  <c:v>45-49 лет</c:v>
                </c:pt>
                <c:pt idx="2">
                  <c:v>50-54 года</c:v>
                </c:pt>
                <c:pt idx="3">
                  <c:v>55-59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2550</c:v>
                </c:pt>
                <c:pt idx="1">
                  <c:v>2208</c:v>
                </c:pt>
                <c:pt idx="2">
                  <c:v>1714</c:v>
                </c:pt>
                <c:pt idx="3">
                  <c:v>822</c:v>
                </c:pt>
                <c:pt idx="4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40-44 года</c:v>
                </c:pt>
                <c:pt idx="1">
                  <c:v>45-49 лет</c:v>
                </c:pt>
                <c:pt idx="2">
                  <c:v>50-54 года</c:v>
                </c:pt>
                <c:pt idx="3">
                  <c:v>55-59 лет</c:v>
                </c:pt>
                <c:pt idx="4">
                  <c:v>60 лет и старше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0.35000000000000031</c:v>
                </c:pt>
                <c:pt idx="1">
                  <c:v>0.30000000000000032</c:v>
                </c:pt>
                <c:pt idx="2">
                  <c:v>0.23</c:v>
                </c:pt>
                <c:pt idx="3">
                  <c:v>0.11</c:v>
                </c:pt>
                <c:pt idx="4">
                  <c:v>1.0000000000000005E-2</c:v>
                </c:pt>
              </c:numCache>
            </c:numRef>
          </c:val>
        </c:ser>
      </c:pie3DChart>
    </c:plotArea>
    <c:legend>
      <c:legendPos val="tr"/>
      <c:layout>
        <c:manualLayout>
          <c:xMode val="edge"/>
          <c:yMode val="edge"/>
          <c:x val="0.71080348428490203"/>
          <c:y val="0.13744451437381577"/>
          <c:w val="0.27693606512905944"/>
          <c:h val="0.46134099004450047"/>
        </c:manualLayout>
      </c:layout>
    </c:legend>
    <c:plotVisOnly val="1"/>
  </c:chart>
  <c:txPr>
    <a:bodyPr/>
    <a:lstStyle/>
    <a:p>
      <a:pPr>
        <a:defRPr sz="1800">
          <a:solidFill>
            <a:srgbClr val="003366"/>
          </a:solidFill>
          <a:latin typeface="Arial Narrow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Обществу в целом: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CCCC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3.9505896332795182E-3"/>
                  <c:y val="-3.478236524952620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3188243499684059E-2"/>
                </c:manualLayout>
              </c:layout>
              <c:showVal val="1"/>
            </c:dLbl>
            <c:dLbl>
              <c:idx val="2"/>
              <c:layout>
                <c:manualLayout>
                  <c:x val="-7.9011792665590434E-3"/>
                  <c:y val="-2.4959314066195452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3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338</a:t>
                    </a:r>
                    <a:endParaRPr lang="en-US" b="1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5.9258844499192774E-3"/>
                  <c:y val="-5.0241194249315613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3</a:t>
                    </a:r>
                    <a:r>
                      <a:rPr lang="ru-RU" b="1" smtClean="0"/>
                      <a:t> </a:t>
                    </a:r>
                    <a:r>
                      <a:rPr lang="en-US" b="1" smtClean="0"/>
                      <a:t>047</a:t>
                    </a:r>
                    <a:endParaRPr lang="en-US" b="1"/>
                  </a:p>
                </c:rich>
              </c:tx>
              <c:showVal val="1"/>
            </c:dLbl>
            <c:numFmt formatCode="General" sourceLinked="0"/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Очень высокий риск</c:v>
                </c:pt>
                <c:pt idx="1">
                  <c:v>Высокий риск</c:v>
                </c:pt>
                <c:pt idx="2">
                  <c:v>Средний риск</c:v>
                </c:pt>
                <c:pt idx="3">
                  <c:v>Низкий риск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186</c:v>
                </c:pt>
                <c:pt idx="1">
                  <c:v>770</c:v>
                </c:pt>
                <c:pt idx="2">
                  <c:v>3338</c:v>
                </c:pt>
                <c:pt idx="3">
                  <c:v>3047</c:v>
                </c:pt>
              </c:numCache>
            </c:numRef>
          </c:val>
        </c:ser>
        <c:axId val="162593408"/>
        <c:axId val="162595200"/>
      </c:barChart>
      <c:catAx>
        <c:axId val="162593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2595200"/>
        <c:crosses val="autoZero"/>
        <c:auto val="1"/>
        <c:lblAlgn val="ctr"/>
        <c:lblOffset val="100"/>
      </c:catAx>
      <c:valAx>
        <c:axId val="162595200"/>
        <c:scaling>
          <c:orientation val="minMax"/>
        </c:scaling>
        <c:axPos val="l"/>
        <c:majorGridlines/>
        <c:numFmt formatCode="General" sourceLinked="1"/>
        <c:tickLblPos val="nextTo"/>
        <c:crossAx val="162593408"/>
        <c:crosses val="autoZero"/>
        <c:crossBetween val="between"/>
      </c:valAx>
      <c:spPr>
        <a:noFill/>
      </c:spPr>
    </c:plotArea>
    <c:plotVisOnly val="1"/>
  </c:chart>
  <c:spPr>
    <a:ln>
      <a:noFill/>
    </a:ln>
  </c:spPr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B5972-B611-41EC-B16F-28473C02F808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27E5EE-EB16-47F6-BFF9-2954DDFD5D8D}">
      <dgm:prSet phldrT="[Текст]" custT="1"/>
      <dgm:spPr/>
      <dgm:t>
        <a:bodyPr/>
        <a:lstStyle/>
        <a:p>
          <a:r>
            <a:rPr lang="ru-RU" sz="1700" dirty="0" smtClean="0">
              <a:latin typeface="Arial Narrow" pitchFamily="34" charset="0"/>
            </a:rPr>
            <a:t> </a:t>
          </a:r>
          <a:r>
            <a:rPr lang="ru-RU" sz="1400" dirty="0" smtClean="0">
              <a:latin typeface="Arial Narrow" pitchFamily="34" charset="0"/>
            </a:rPr>
            <a:t>Данные ПМО являются базовой информацией, формирующий систему оценки здоровья и профилактики работников  Общества</a:t>
          </a:r>
          <a:endParaRPr lang="ru-RU" sz="1400" dirty="0">
            <a:latin typeface="Arial Narrow" pitchFamily="34" charset="0"/>
          </a:endParaRPr>
        </a:p>
      </dgm:t>
    </dgm:pt>
    <dgm:pt modelId="{C8D3DC6B-FFC6-49B9-B545-21657438F503}" type="parTrans" cxnId="{EE02796E-CD6B-4887-B529-3348ED0CEF89}">
      <dgm:prSet/>
      <dgm:spPr/>
      <dgm:t>
        <a:bodyPr/>
        <a:lstStyle/>
        <a:p>
          <a:endParaRPr lang="ru-RU"/>
        </a:p>
      </dgm:t>
    </dgm:pt>
    <dgm:pt modelId="{BAAA7623-901B-460C-874A-A1D4FDADB567}" type="sibTrans" cxnId="{EE02796E-CD6B-4887-B529-3348ED0CEF89}">
      <dgm:prSet/>
      <dgm:spPr/>
      <dgm:t>
        <a:bodyPr/>
        <a:lstStyle/>
        <a:p>
          <a:endParaRPr lang="ru-RU"/>
        </a:p>
      </dgm:t>
    </dgm:pt>
    <dgm:pt modelId="{F6E9A7F5-83CA-4E0C-A3B4-C5EDBD884CE6}">
      <dgm:prSet phldrT="[Текст]" custT="1"/>
      <dgm:spPr/>
      <dgm:t>
        <a:bodyPr/>
        <a:lstStyle/>
        <a:p>
          <a:r>
            <a:rPr lang="ru-RU" sz="1400" dirty="0" smtClean="0">
              <a:latin typeface="Arial Narrow" pitchFamily="34" charset="0"/>
            </a:rPr>
            <a:t>Анализ структуры заболеваемости, по итогам ПМО позволяет составлять программы РВЛ, с учетом наиболее актуальной патологии</a:t>
          </a:r>
          <a:endParaRPr lang="ru-RU" sz="1400" dirty="0">
            <a:latin typeface="Arial Narrow" pitchFamily="34" charset="0"/>
          </a:endParaRPr>
        </a:p>
      </dgm:t>
    </dgm:pt>
    <dgm:pt modelId="{0716CA02-807A-4A7D-92AB-C8967291DCEF}" type="parTrans" cxnId="{39A8EAF6-2DD5-4822-A00F-EE6DB1F28729}">
      <dgm:prSet/>
      <dgm:spPr/>
      <dgm:t>
        <a:bodyPr/>
        <a:lstStyle/>
        <a:p>
          <a:endParaRPr lang="ru-RU"/>
        </a:p>
      </dgm:t>
    </dgm:pt>
    <dgm:pt modelId="{BA7CAF30-32DD-4211-AD18-E40496A4B3AD}" type="sibTrans" cxnId="{39A8EAF6-2DD5-4822-A00F-EE6DB1F28729}">
      <dgm:prSet/>
      <dgm:spPr/>
      <dgm:t>
        <a:bodyPr/>
        <a:lstStyle/>
        <a:p>
          <a:endParaRPr lang="ru-RU"/>
        </a:p>
      </dgm:t>
    </dgm:pt>
    <dgm:pt modelId="{9D6E2D14-B7D2-4484-9FEC-82C85FEE4CE7}">
      <dgm:prSet phldrT="[Текст]" custT="1"/>
      <dgm:spPr/>
      <dgm:t>
        <a:bodyPr/>
        <a:lstStyle/>
        <a:p>
          <a:r>
            <a:rPr lang="ru-RU" sz="1400" dirty="0" smtClean="0">
              <a:latin typeface="Arial Narrow" pitchFamily="34" charset="0"/>
            </a:rPr>
            <a:t>Результаты точечных </a:t>
          </a:r>
          <a:r>
            <a:rPr lang="ru-RU" sz="1400" dirty="0" err="1" smtClean="0">
              <a:latin typeface="Arial Narrow" pitchFamily="34" charset="0"/>
            </a:rPr>
            <a:t>скрининговых</a:t>
          </a:r>
          <a:r>
            <a:rPr lang="ru-RU" sz="1400" dirty="0" smtClean="0">
              <a:latin typeface="Arial Narrow" pitchFamily="34" charset="0"/>
            </a:rPr>
            <a:t> обследований позволяют анализировать состояние здоровья работников групп риска, подлежащих активному диспансерному наблюдению.</a:t>
          </a:r>
          <a:endParaRPr lang="ru-RU" sz="1400" dirty="0">
            <a:latin typeface="Arial Narrow" pitchFamily="34" charset="0"/>
          </a:endParaRPr>
        </a:p>
      </dgm:t>
    </dgm:pt>
    <dgm:pt modelId="{675F8A5B-B65B-4067-9791-9321A5C62311}" type="parTrans" cxnId="{9F2CA93C-4AC6-45F2-875E-A132406F51D7}">
      <dgm:prSet/>
      <dgm:spPr/>
      <dgm:t>
        <a:bodyPr/>
        <a:lstStyle/>
        <a:p>
          <a:endParaRPr lang="ru-RU"/>
        </a:p>
      </dgm:t>
    </dgm:pt>
    <dgm:pt modelId="{15D177F0-AB8D-42BD-8CA2-DD8123AA1E14}" type="sibTrans" cxnId="{9F2CA93C-4AC6-45F2-875E-A132406F51D7}">
      <dgm:prSet/>
      <dgm:spPr/>
      <dgm:t>
        <a:bodyPr/>
        <a:lstStyle/>
        <a:p>
          <a:endParaRPr lang="ru-RU"/>
        </a:p>
      </dgm:t>
    </dgm:pt>
    <dgm:pt modelId="{7549B636-3915-4EBE-BF51-4B9B02F75C38}">
      <dgm:prSet phldrT="[Текст]" custT="1"/>
      <dgm:spPr/>
      <dgm:t>
        <a:bodyPr/>
        <a:lstStyle/>
        <a:p>
          <a:r>
            <a:rPr lang="ru-RU" sz="1200" dirty="0" smtClean="0">
              <a:latin typeface="Arial Narrow" pitchFamily="34" charset="0"/>
            </a:rPr>
            <a:t>Организация ПМО и </a:t>
          </a:r>
          <a:r>
            <a:rPr lang="ru-RU" sz="1200" dirty="0" err="1" smtClean="0">
              <a:latin typeface="Arial Narrow" pitchFamily="34" charset="0"/>
            </a:rPr>
            <a:t>скринингов</a:t>
          </a:r>
          <a:r>
            <a:rPr lang="ru-RU" sz="1200" dirty="0" smtClean="0">
              <a:latin typeface="Arial Narrow" pitchFamily="34" charset="0"/>
            </a:rPr>
            <a:t> позволяет эффективно влиять на состояние здоровья работников, своевременно проводить комплекс профилактических и лечебных мероприятий, направленных на сохранение профессионального долголетия</a:t>
          </a:r>
          <a:endParaRPr lang="ru-RU" sz="1200" dirty="0">
            <a:latin typeface="Arial Narrow" pitchFamily="34" charset="0"/>
          </a:endParaRPr>
        </a:p>
      </dgm:t>
    </dgm:pt>
    <dgm:pt modelId="{4DBBD9DC-8ABE-43C3-A398-1E474D99217D}" type="parTrans" cxnId="{6908FFE2-FB31-4344-9A92-D0D33F0144E9}">
      <dgm:prSet/>
      <dgm:spPr/>
    </dgm:pt>
    <dgm:pt modelId="{F8DA8999-0CC9-4BFD-952C-0A903A22589A}" type="sibTrans" cxnId="{6908FFE2-FB31-4344-9A92-D0D33F0144E9}">
      <dgm:prSet/>
      <dgm:spPr/>
    </dgm:pt>
    <dgm:pt modelId="{2D6833F3-017C-4ED9-B816-627849106DBC}" type="pres">
      <dgm:prSet presAssocID="{E22B5972-B611-41EC-B16F-28473C02F8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6397EC-34D9-4C43-9126-DB47FB2A168B}" type="pres">
      <dgm:prSet presAssocID="{6C27E5EE-EB16-47F6-BFF9-2954DDFD5D8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1C85E-E19C-4B39-93B1-258B565FC6A8}" type="pres">
      <dgm:prSet presAssocID="{BAAA7623-901B-460C-874A-A1D4FDADB567}" presName="sibTrans" presStyleCnt="0"/>
      <dgm:spPr/>
    </dgm:pt>
    <dgm:pt modelId="{17608A59-73E6-449A-80B9-8C79617A162F}" type="pres">
      <dgm:prSet presAssocID="{F6E9A7F5-83CA-4E0C-A3B4-C5EDBD884C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69F36-E310-431B-80BA-BA28A106E866}" type="pres">
      <dgm:prSet presAssocID="{BA7CAF30-32DD-4211-AD18-E40496A4B3AD}" presName="sibTrans" presStyleCnt="0"/>
      <dgm:spPr/>
    </dgm:pt>
    <dgm:pt modelId="{58BA8D3F-3913-4C0A-8D34-EC5A37380362}" type="pres">
      <dgm:prSet presAssocID="{9D6E2D14-B7D2-4484-9FEC-82C85FEE4C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B9889-3DAC-4C93-BC14-68BCEC88FAE5}" type="pres">
      <dgm:prSet presAssocID="{15D177F0-AB8D-42BD-8CA2-DD8123AA1E14}" presName="sibTrans" presStyleCnt="0"/>
      <dgm:spPr/>
    </dgm:pt>
    <dgm:pt modelId="{E2DE9E89-F002-4A4F-84FF-D7068793A154}" type="pres">
      <dgm:prSet presAssocID="{7549B636-3915-4EBE-BF51-4B9B02F75C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C024B-9FA5-4477-A527-7635BF12150F}" type="presOf" srcId="{7549B636-3915-4EBE-BF51-4B9B02F75C38}" destId="{E2DE9E89-F002-4A4F-84FF-D7068793A154}" srcOrd="0" destOrd="0" presId="urn:microsoft.com/office/officeart/2005/8/layout/hList6"/>
    <dgm:cxn modelId="{7A4D1027-C275-41F8-9451-B18B8C9790FE}" type="presOf" srcId="{E22B5972-B611-41EC-B16F-28473C02F808}" destId="{2D6833F3-017C-4ED9-B816-627849106DBC}" srcOrd="0" destOrd="0" presId="urn:microsoft.com/office/officeart/2005/8/layout/hList6"/>
    <dgm:cxn modelId="{6908FFE2-FB31-4344-9A92-D0D33F0144E9}" srcId="{E22B5972-B611-41EC-B16F-28473C02F808}" destId="{7549B636-3915-4EBE-BF51-4B9B02F75C38}" srcOrd="3" destOrd="0" parTransId="{4DBBD9DC-8ABE-43C3-A398-1E474D99217D}" sibTransId="{F8DA8999-0CC9-4BFD-952C-0A903A22589A}"/>
    <dgm:cxn modelId="{9F2CA93C-4AC6-45F2-875E-A132406F51D7}" srcId="{E22B5972-B611-41EC-B16F-28473C02F808}" destId="{9D6E2D14-B7D2-4484-9FEC-82C85FEE4CE7}" srcOrd="2" destOrd="0" parTransId="{675F8A5B-B65B-4067-9791-9321A5C62311}" sibTransId="{15D177F0-AB8D-42BD-8CA2-DD8123AA1E14}"/>
    <dgm:cxn modelId="{1C3A30CD-6142-4719-A248-8C0EC5D3CC49}" type="presOf" srcId="{F6E9A7F5-83CA-4E0C-A3B4-C5EDBD884CE6}" destId="{17608A59-73E6-449A-80B9-8C79617A162F}" srcOrd="0" destOrd="0" presId="urn:microsoft.com/office/officeart/2005/8/layout/hList6"/>
    <dgm:cxn modelId="{EE02796E-CD6B-4887-B529-3348ED0CEF89}" srcId="{E22B5972-B611-41EC-B16F-28473C02F808}" destId="{6C27E5EE-EB16-47F6-BFF9-2954DDFD5D8D}" srcOrd="0" destOrd="0" parTransId="{C8D3DC6B-FFC6-49B9-B545-21657438F503}" sibTransId="{BAAA7623-901B-460C-874A-A1D4FDADB567}"/>
    <dgm:cxn modelId="{339FD360-E8F1-4F17-909D-839E076A2440}" type="presOf" srcId="{6C27E5EE-EB16-47F6-BFF9-2954DDFD5D8D}" destId="{EC6397EC-34D9-4C43-9126-DB47FB2A168B}" srcOrd="0" destOrd="0" presId="urn:microsoft.com/office/officeart/2005/8/layout/hList6"/>
    <dgm:cxn modelId="{39A8EAF6-2DD5-4822-A00F-EE6DB1F28729}" srcId="{E22B5972-B611-41EC-B16F-28473C02F808}" destId="{F6E9A7F5-83CA-4E0C-A3B4-C5EDBD884CE6}" srcOrd="1" destOrd="0" parTransId="{0716CA02-807A-4A7D-92AB-C8967291DCEF}" sibTransId="{BA7CAF30-32DD-4211-AD18-E40496A4B3AD}"/>
    <dgm:cxn modelId="{3B80C7C6-1E2A-4E33-88D5-9DC60A389399}" type="presOf" srcId="{9D6E2D14-B7D2-4484-9FEC-82C85FEE4CE7}" destId="{58BA8D3F-3913-4C0A-8D34-EC5A37380362}" srcOrd="0" destOrd="0" presId="urn:microsoft.com/office/officeart/2005/8/layout/hList6"/>
    <dgm:cxn modelId="{4139C056-133A-4703-9EB2-EA572D6AF6F9}" type="presParOf" srcId="{2D6833F3-017C-4ED9-B816-627849106DBC}" destId="{EC6397EC-34D9-4C43-9126-DB47FB2A168B}" srcOrd="0" destOrd="0" presId="urn:microsoft.com/office/officeart/2005/8/layout/hList6"/>
    <dgm:cxn modelId="{F6986592-D5BD-440D-B583-5215452CE021}" type="presParOf" srcId="{2D6833F3-017C-4ED9-B816-627849106DBC}" destId="{8221C85E-E19C-4B39-93B1-258B565FC6A8}" srcOrd="1" destOrd="0" presId="urn:microsoft.com/office/officeart/2005/8/layout/hList6"/>
    <dgm:cxn modelId="{53247C0A-2619-4C9B-8FE0-46BD5FFB61A6}" type="presParOf" srcId="{2D6833F3-017C-4ED9-B816-627849106DBC}" destId="{17608A59-73E6-449A-80B9-8C79617A162F}" srcOrd="2" destOrd="0" presId="urn:microsoft.com/office/officeart/2005/8/layout/hList6"/>
    <dgm:cxn modelId="{D296EA9B-4C8A-49C8-A696-F87A46CA63BB}" type="presParOf" srcId="{2D6833F3-017C-4ED9-B816-627849106DBC}" destId="{DE769F36-E310-431B-80BA-BA28A106E866}" srcOrd="3" destOrd="0" presId="urn:microsoft.com/office/officeart/2005/8/layout/hList6"/>
    <dgm:cxn modelId="{FB654B56-E58E-42C3-A806-BFA3020D571C}" type="presParOf" srcId="{2D6833F3-017C-4ED9-B816-627849106DBC}" destId="{58BA8D3F-3913-4C0A-8D34-EC5A37380362}" srcOrd="4" destOrd="0" presId="urn:microsoft.com/office/officeart/2005/8/layout/hList6"/>
    <dgm:cxn modelId="{2700CFE4-7DC5-4D27-8298-2A62936064C2}" type="presParOf" srcId="{2D6833F3-017C-4ED9-B816-627849106DBC}" destId="{F1CB9889-3DAC-4C93-BC14-68BCEC88FAE5}" srcOrd="5" destOrd="0" presId="urn:microsoft.com/office/officeart/2005/8/layout/hList6"/>
    <dgm:cxn modelId="{C5328226-D7D8-469A-BF2E-F20C1577E84A}" type="presParOf" srcId="{2D6833F3-017C-4ED9-B816-627849106DBC}" destId="{E2DE9E89-F002-4A4F-84FF-D7068793A15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6397EC-34D9-4C43-9126-DB47FB2A168B}">
      <dsp:nvSpPr>
        <dsp:cNvPr id="0" name=""/>
        <dsp:cNvSpPr/>
      </dsp:nvSpPr>
      <dsp:spPr>
        <a:xfrm rot="16200000">
          <a:off x="-768018" y="770016"/>
          <a:ext cx="3500462" cy="196042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Arial Narrow" pitchFamily="34" charset="0"/>
            </a:rPr>
            <a:t> </a:t>
          </a:r>
          <a:r>
            <a:rPr lang="ru-RU" sz="1400" kern="1200" dirty="0" smtClean="0">
              <a:latin typeface="Arial Narrow" pitchFamily="34" charset="0"/>
            </a:rPr>
            <a:t>Данные ПМО являются базовой информацией, формирующий систему оценки здоровья и профилактики работников  Общества</a:t>
          </a:r>
          <a:endParaRPr lang="ru-RU" sz="1400" kern="1200" dirty="0">
            <a:latin typeface="Arial Narrow" pitchFamily="34" charset="0"/>
          </a:endParaRPr>
        </a:p>
      </dsp:txBody>
      <dsp:txXfrm rot="16200000">
        <a:off x="-768018" y="770016"/>
        <a:ext cx="3500462" cy="1960428"/>
      </dsp:txXfrm>
    </dsp:sp>
    <dsp:sp modelId="{17608A59-73E6-449A-80B9-8C79617A162F}">
      <dsp:nvSpPr>
        <dsp:cNvPr id="0" name=""/>
        <dsp:cNvSpPr/>
      </dsp:nvSpPr>
      <dsp:spPr>
        <a:xfrm rot="16200000">
          <a:off x="1339442" y="770016"/>
          <a:ext cx="3500462" cy="196042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itchFamily="34" charset="0"/>
            </a:rPr>
            <a:t>Анализ структуры заболеваемости, по итогам ПМО позволяет составлять программы РВЛ, с учетом наиболее актуальной патологии</a:t>
          </a:r>
          <a:endParaRPr lang="ru-RU" sz="1400" kern="1200" dirty="0">
            <a:latin typeface="Arial Narrow" pitchFamily="34" charset="0"/>
          </a:endParaRPr>
        </a:p>
      </dsp:txBody>
      <dsp:txXfrm rot="16200000">
        <a:off x="1339442" y="770016"/>
        <a:ext cx="3500462" cy="1960428"/>
      </dsp:txXfrm>
    </dsp:sp>
    <dsp:sp modelId="{58BA8D3F-3913-4C0A-8D34-EC5A37380362}">
      <dsp:nvSpPr>
        <dsp:cNvPr id="0" name=""/>
        <dsp:cNvSpPr/>
      </dsp:nvSpPr>
      <dsp:spPr>
        <a:xfrm rot="16200000">
          <a:off x="3446903" y="770016"/>
          <a:ext cx="3500462" cy="196042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itchFamily="34" charset="0"/>
            </a:rPr>
            <a:t>Результаты точечных </a:t>
          </a:r>
          <a:r>
            <a:rPr lang="ru-RU" sz="1400" kern="1200" dirty="0" err="1" smtClean="0">
              <a:latin typeface="Arial Narrow" pitchFamily="34" charset="0"/>
            </a:rPr>
            <a:t>скрининговых</a:t>
          </a:r>
          <a:r>
            <a:rPr lang="ru-RU" sz="1400" kern="1200" dirty="0" smtClean="0">
              <a:latin typeface="Arial Narrow" pitchFamily="34" charset="0"/>
            </a:rPr>
            <a:t> обследований позволяют анализировать состояние здоровья работников групп риска, подлежащих активному диспансерному наблюдению.</a:t>
          </a:r>
          <a:endParaRPr lang="ru-RU" sz="1400" kern="1200" dirty="0">
            <a:latin typeface="Arial Narrow" pitchFamily="34" charset="0"/>
          </a:endParaRPr>
        </a:p>
      </dsp:txBody>
      <dsp:txXfrm rot="16200000">
        <a:off x="3446903" y="770016"/>
        <a:ext cx="3500462" cy="1960428"/>
      </dsp:txXfrm>
    </dsp:sp>
    <dsp:sp modelId="{E2DE9E89-F002-4A4F-84FF-D7068793A154}">
      <dsp:nvSpPr>
        <dsp:cNvPr id="0" name=""/>
        <dsp:cNvSpPr/>
      </dsp:nvSpPr>
      <dsp:spPr>
        <a:xfrm rot="16200000">
          <a:off x="5554364" y="770016"/>
          <a:ext cx="3500462" cy="196042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Narrow" pitchFamily="34" charset="0"/>
            </a:rPr>
            <a:t>Организация ПМО и </a:t>
          </a:r>
          <a:r>
            <a:rPr lang="ru-RU" sz="1200" kern="1200" dirty="0" err="1" smtClean="0">
              <a:latin typeface="Arial Narrow" pitchFamily="34" charset="0"/>
            </a:rPr>
            <a:t>скринингов</a:t>
          </a:r>
          <a:r>
            <a:rPr lang="ru-RU" sz="1200" kern="1200" dirty="0" smtClean="0">
              <a:latin typeface="Arial Narrow" pitchFamily="34" charset="0"/>
            </a:rPr>
            <a:t> позволяет эффективно влиять на состояние здоровья работников, своевременно проводить комплекс профилактических и лечебных мероприятий, направленных на сохранение профессионального долголетия</a:t>
          </a:r>
          <a:endParaRPr lang="ru-RU" sz="1200" kern="1200" dirty="0">
            <a:latin typeface="Arial Narrow" pitchFamily="34" charset="0"/>
          </a:endParaRPr>
        </a:p>
      </dsp:txBody>
      <dsp:txXfrm rot="16200000">
        <a:off x="5554364" y="770016"/>
        <a:ext cx="3500462" cy="1960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0.61806</cdr:x>
      <cdr:y>0.87698</cdr:y>
    </cdr:from>
    <cdr:to>
      <cdr:x>1</cdr:x>
      <cdr:y>1</cdr:y>
    </cdr:to>
    <cdr:sp macro="" textlink="">
      <cdr:nvSpPr>
        <cdr:cNvPr id="2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00" y="4612585"/>
          <a:ext cx="3492500" cy="64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altLang="x-none" sz="1800">
              <a:solidFill>
                <a:srgbClr val="FFFFFF"/>
              </a:solidFill>
              <a:latin typeface="Arial" charset="0"/>
              <a:ea typeface="Arial" charset="0"/>
              <a:cs typeface="Arial" charset="0"/>
            </a:rPr>
            <a:t>По результатом специальной оценки условий труда </a:t>
          </a:r>
          <a:r>
            <a:rPr lang="ru-RU" altLang="x-none" sz="180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rPr>
            <a:t>2017г</a:t>
          </a:r>
          <a:r>
            <a:rPr lang="ru-RU" altLang="x-none" sz="1800">
              <a:solidFill>
                <a:srgbClr val="FFFFFF"/>
              </a:solidFill>
              <a:latin typeface="Arial" charset="0"/>
              <a:ea typeface="Arial" charset="0"/>
              <a:cs typeface="Arial" charset="0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 defTabSz="948988" eaLnBrk="0" hangingPunct="0">
              <a:defRPr kumimoji="0"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17825" cy="49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 algn="r" defTabSz="948988" eaLnBrk="0" hangingPunct="0">
              <a:defRPr kumimoji="0"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 defTabSz="948988" eaLnBrk="0" hangingPunct="0">
              <a:defRPr kumimoji="0"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72600"/>
            <a:ext cx="2917825" cy="49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 algn="r" defTabSz="948988" eaLnBrk="0" hangingPunct="0">
              <a:defRPr kumimoji="0" sz="1300">
                <a:cs typeface="+mn-cs"/>
              </a:defRPr>
            </a:lvl1pPr>
          </a:lstStyle>
          <a:p>
            <a:pPr>
              <a:defRPr/>
            </a:pPr>
            <a:fld id="{612FCF3F-3FF6-47BF-A2CA-D2254BF572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6955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 defTabSz="948988" eaLnBrk="0" hangingPunct="0">
              <a:defRPr kumimoji="0"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79375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7888"/>
            <a:ext cx="4941887" cy="4438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17825" cy="49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 algn="r" defTabSz="948988" eaLnBrk="0" hangingPunct="0">
              <a:defRPr kumimoji="0"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 defTabSz="948988" eaLnBrk="0" hangingPunct="0">
              <a:defRPr kumimoji="0" sz="13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2600"/>
            <a:ext cx="2917825" cy="493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 algn="r" defTabSz="948988" eaLnBrk="0" hangingPunct="0">
              <a:defRPr kumimoji="0" sz="1300">
                <a:cs typeface="+mn-cs"/>
              </a:defRPr>
            </a:lvl1pPr>
          </a:lstStyle>
          <a:p>
            <a:pPr>
              <a:defRPr/>
            </a:pPr>
            <a:fld id="{B2E996D2-9023-432C-B035-B45BBAB85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820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790972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582216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CCAF4F-F4B5-4AB4-B5E6-6B3AF3F2C4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A3163-8FC7-491B-BBE8-4827F667F7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33AA-7EF2-4471-842F-1DF8D6E97E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562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4D018-0D08-4D4C-9B09-6FC4F10CD7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5276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790972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4860727"/>
            <a:ext cx="4260056" cy="22562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607219"/>
            <a:ext cx="502920" cy="225623"/>
          </a:xfrm>
        </p:spPr>
        <p:txBody>
          <a:bodyPr/>
          <a:lstStyle/>
          <a:p>
            <a:pPr>
              <a:defRPr/>
            </a:pPr>
            <a:fld id="{B1AD57B0-9205-4CEA-AC0D-4E16FD221BD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5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pPr>
              <a:defRPr/>
            </a:pPr>
            <a:fld id="{01400BA4-D47D-4688-8617-864580DE26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15E69E2-7717-4903-A1F7-895423CE129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7AD27-CE01-4EDD-8CCE-A0F655A82B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4861418"/>
            <a:ext cx="4260056" cy="22562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pPr>
              <a:defRPr/>
            </a:pPr>
            <a:fld id="{20D5187C-A1F2-48F9-ADBE-90893D32D4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672B80F-FCB2-412C-A2DC-A6159AB744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280474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0BBB294-1806-44C8-93CA-58A14EB01D8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5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4861418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5403D3-CFE2-4AD2-A448-10C4BC6DC0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ransition>
    <p:dissolve/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package" Target="../embeddings/_____Microsoft_Office_Excel3.xlsx"/><Relationship Id="rId10" Type="http://schemas.openxmlformats.org/officeDocument/2006/relationships/image" Target="../media/image34.pn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package" Target="../embeddings/_____Microsoft_Office_Excel6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png"/><Relationship Id="rId5" Type="http://schemas.openxmlformats.org/officeDocument/2006/relationships/image" Target="../media/image49.png"/><Relationship Id="rId4" Type="http://schemas.openxmlformats.org/officeDocument/2006/relationships/package" Target="../embeddings/_____Microsoft_Office_Excel7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2"/>
          <p:cNvGrpSpPr>
            <a:grpSpLocks/>
          </p:cNvGrpSpPr>
          <p:nvPr/>
        </p:nvGrpSpPr>
        <p:grpSpPr bwMode="auto">
          <a:xfrm>
            <a:off x="0" y="0"/>
            <a:ext cx="9151938" cy="5143500"/>
            <a:chOff x="0" y="0"/>
            <a:chExt cx="9151938" cy="5143500"/>
          </a:xfrm>
        </p:grpSpPr>
        <p:sp>
          <p:nvSpPr>
            <p:cNvPr id="16388" name="Прямоугольник 1"/>
            <p:cNvSpPr>
              <a:spLocks noChangeArrowheads="1"/>
            </p:cNvSpPr>
            <p:nvPr/>
          </p:nvSpPr>
          <p:spPr bwMode="auto">
            <a:xfrm>
              <a:off x="1936750" y="0"/>
              <a:ext cx="7207250" cy="987574"/>
            </a:xfrm>
            <a:prstGeom prst="rect">
              <a:avLst/>
            </a:prstGeom>
            <a:solidFill>
              <a:srgbClr val="3399FF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6389" name="Прямоугольник 6"/>
            <p:cNvSpPr>
              <a:spLocks noChangeArrowheads="1"/>
            </p:cNvSpPr>
            <p:nvPr/>
          </p:nvSpPr>
          <p:spPr bwMode="auto">
            <a:xfrm>
              <a:off x="0" y="0"/>
              <a:ext cx="1936750" cy="987574"/>
            </a:xfrm>
            <a:prstGeom prst="rect">
              <a:avLst/>
            </a:prstGeom>
            <a:solidFill>
              <a:srgbClr val="0066CC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6390" name="Прямоугольник 10"/>
            <p:cNvSpPr>
              <a:spLocks noChangeArrowheads="1"/>
            </p:cNvSpPr>
            <p:nvPr/>
          </p:nvSpPr>
          <p:spPr bwMode="auto">
            <a:xfrm>
              <a:off x="0" y="4738687"/>
              <a:ext cx="9144000" cy="404813"/>
            </a:xfrm>
            <a:prstGeom prst="rect">
              <a:avLst/>
            </a:prstGeom>
            <a:solidFill>
              <a:srgbClr val="003366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cxnSp>
          <p:nvCxnSpPr>
            <p:cNvPr id="16391" name="Прямая соединительная линия 5"/>
            <p:cNvCxnSpPr>
              <a:cxnSpLocks noChangeShapeType="1"/>
            </p:cNvCxnSpPr>
            <p:nvPr/>
          </p:nvCxnSpPr>
          <p:spPr bwMode="auto">
            <a:xfrm>
              <a:off x="1936750" y="0"/>
              <a:ext cx="1588" cy="987574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392" name="Прямоугольник 22"/>
            <p:cNvSpPr>
              <a:spLocks noChangeArrowheads="1"/>
            </p:cNvSpPr>
            <p:nvPr/>
          </p:nvSpPr>
          <p:spPr bwMode="auto">
            <a:xfrm>
              <a:off x="0" y="987574"/>
              <a:ext cx="9144000" cy="3751114"/>
            </a:xfrm>
            <a:prstGeom prst="rect">
              <a:avLst/>
            </a:prstGeom>
            <a:solidFill>
              <a:srgbClr val="0066CC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cxnSp>
          <p:nvCxnSpPr>
            <p:cNvPr id="16393" name="Прямая соединительная линия 24"/>
            <p:cNvCxnSpPr>
              <a:cxnSpLocks noChangeShapeType="1"/>
            </p:cNvCxnSpPr>
            <p:nvPr/>
          </p:nvCxnSpPr>
          <p:spPr bwMode="auto">
            <a:xfrm>
              <a:off x="0" y="4731544"/>
              <a:ext cx="9144000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94" name="Прямая соединительная линия 34"/>
            <p:cNvCxnSpPr>
              <a:cxnSpLocks noChangeShapeType="1"/>
            </p:cNvCxnSpPr>
            <p:nvPr/>
          </p:nvCxnSpPr>
          <p:spPr bwMode="auto">
            <a:xfrm>
              <a:off x="7938" y="987574"/>
              <a:ext cx="9144000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16396" name="Picture 3" descr="A:\Фирменный стиль\Лого ГТЮ белый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738" y="67841"/>
              <a:ext cx="156527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7" name="Rectangle 4"/>
          <p:cNvSpPr txBox="1">
            <a:spLocks noChangeArrowheads="1"/>
          </p:cNvSpPr>
          <p:nvPr/>
        </p:nvSpPr>
        <p:spPr bwMode="auto">
          <a:xfrm>
            <a:off x="0" y="1000114"/>
            <a:ext cx="91440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altLang="ru-RU" sz="2400" dirty="0" smtClean="0">
              <a:latin typeface="Arial Narrow" pitchFamily="34" charset="0"/>
            </a:endParaRPr>
          </a:p>
          <a:p>
            <a:endParaRPr lang="ru-RU" altLang="ru-RU" sz="2400" dirty="0" smtClean="0">
              <a:latin typeface="Arial Narrow" pitchFamily="34" charset="0"/>
            </a:endParaRPr>
          </a:p>
          <a:p>
            <a:pPr algn="ctr"/>
            <a:r>
              <a:rPr lang="ru-RU" altLang="ru-RU" sz="2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pPr algn="ctr"/>
            <a:r>
              <a:rPr lang="ru-RU" altLang="ru-RU" sz="2400" dirty="0" smtClean="0">
                <a:latin typeface="Arial Narrow" pitchFamily="34" charset="0"/>
              </a:rPr>
              <a:t>ПРОФЕССИОНАЛЬНОГО ДОЛГОЛЕТИЯ </a:t>
            </a:r>
          </a:p>
          <a:p>
            <a:pPr algn="ctr"/>
            <a:r>
              <a:rPr lang="ru-RU" altLang="ru-RU" sz="2400" dirty="0" smtClean="0">
                <a:latin typeface="Arial Narrow" pitchFamily="34" charset="0"/>
              </a:rPr>
              <a:t>РАБОТНИКОВ ООО «ГАЗПРОМ ТРАНСГАЗ ЮГОРСК»</a:t>
            </a:r>
          </a:p>
          <a:p>
            <a:pPr algn="ctr"/>
            <a:endParaRPr lang="ru-RU" altLang="ru-RU" dirty="0" smtClean="0">
              <a:latin typeface="Arial Narrow" pitchFamily="34" charset="0"/>
            </a:endParaRPr>
          </a:p>
          <a:p>
            <a:pPr algn="ctr"/>
            <a:endParaRPr lang="ru-RU" altLang="ru-RU" dirty="0" smtClean="0">
              <a:latin typeface="Arial Narrow" pitchFamily="34" charset="0"/>
            </a:endParaRPr>
          </a:p>
          <a:p>
            <a:pPr algn="ctr"/>
            <a:endParaRPr lang="ru-RU" altLang="ru-RU" dirty="0" smtClean="0">
              <a:latin typeface="Arial Narrow" pitchFamily="34" charset="0"/>
            </a:endParaRPr>
          </a:p>
          <a:p>
            <a:pPr algn="just"/>
            <a:endParaRPr lang="ru-RU" altLang="ru-RU" sz="2800" dirty="0">
              <a:latin typeface="Arial Narrow" pitchFamily="34" charset="0"/>
            </a:endParaRPr>
          </a:p>
          <a:p>
            <a:r>
              <a:rPr lang="ru-RU" altLang="ru-RU" sz="1600" dirty="0" smtClean="0">
                <a:latin typeface="Arial Narrow" pitchFamily="34" charset="0"/>
              </a:rPr>
              <a:t>						Начальник медицинской службы </a:t>
            </a:r>
          </a:p>
          <a:p>
            <a:r>
              <a:rPr lang="ru-RU" altLang="ru-RU" sz="1600" dirty="0" smtClean="0">
                <a:latin typeface="Arial Narrow" pitchFamily="34" charset="0"/>
              </a:rPr>
              <a:t>						ООО «Газпром </a:t>
            </a:r>
            <a:r>
              <a:rPr lang="ru-RU" altLang="ru-RU" sz="1600" dirty="0" err="1" smtClean="0">
                <a:latin typeface="Arial Narrow" pitchFamily="34" charset="0"/>
              </a:rPr>
              <a:t>трансгаз</a:t>
            </a:r>
            <a:r>
              <a:rPr lang="ru-RU" altLang="ru-RU" sz="1600" dirty="0" smtClean="0">
                <a:latin typeface="Arial Narrow" pitchFamily="34" charset="0"/>
              </a:rPr>
              <a:t> </a:t>
            </a:r>
            <a:r>
              <a:rPr lang="ru-RU" altLang="ru-RU" sz="1600" dirty="0" err="1" smtClean="0">
                <a:latin typeface="Arial Narrow" pitchFamily="34" charset="0"/>
              </a:rPr>
              <a:t>Югорск</a:t>
            </a:r>
            <a:r>
              <a:rPr lang="ru-RU" altLang="ru-RU" sz="1600" dirty="0" smtClean="0">
                <a:latin typeface="Arial Narrow" pitchFamily="34" charset="0"/>
              </a:rPr>
              <a:t>»</a:t>
            </a:r>
          </a:p>
          <a:p>
            <a:r>
              <a:rPr lang="ru-RU" altLang="ru-RU" sz="1600" dirty="0" smtClean="0">
                <a:latin typeface="Arial Narrow" pitchFamily="34" charset="0"/>
              </a:rPr>
              <a:t>						к.м.н. А.Ю. Фетисов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142858"/>
            <a:ext cx="69825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lang="ru-RU" altLang="ru-RU" sz="2400" dirty="0" smtClean="0">
                <a:latin typeface="Arial Narrow" panose="020B0606020202030204" pitchFamily="34" charset="0"/>
                <a:cs typeface="Times New Roman" pitchFamily="18" charset="0"/>
              </a:rPr>
              <a:t>Организация периодических медицинских осмотров работников Общества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10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Прямоугольник 20"/>
          <p:cNvSpPr/>
          <p:nvPr/>
        </p:nvSpPr>
        <p:spPr>
          <a:xfrm>
            <a:off x="1951755" y="1775491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АУ </a:t>
            </a:r>
            <a:r>
              <a:rPr lang="en-US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“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Югорский центр профессиональной патологии</a:t>
            </a:r>
            <a:r>
              <a:rPr lang="en-US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”</a:t>
            </a:r>
            <a:endParaRPr lang="ru-RU" altLang="ru-RU" b="1" dirty="0" smtClean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г.Ханты-Мансийск</a:t>
            </a:r>
            <a:endParaRPr lang="ru-RU" b="1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1992916" y="3146682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ООО</a:t>
            </a:r>
            <a:r>
              <a:rPr lang="en-US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”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Городская больница № 41</a:t>
            </a:r>
            <a:r>
              <a:rPr lang="en-US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”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г.Екатеринбург</a:t>
            </a:r>
            <a:endParaRPr lang="ru-RU" altLang="ru-RU" b="1" dirty="0" smtClean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lvl="0"/>
            <a:endParaRPr lang="ru-RU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1993901" y="1201775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Санаторий-профилакторий </a:t>
            </a:r>
            <a:r>
              <a:rPr lang="ru-RU" altLang="ru-RU" b="1" dirty="0" err="1" smtClean="0">
                <a:solidFill>
                  <a:srgbClr val="003366"/>
                </a:solidFill>
                <a:latin typeface="Arial Narrow" panose="020B0606020202030204" pitchFamily="34" charset="0"/>
              </a:rPr>
              <a:t>г.Югорск</a:t>
            </a:r>
            <a:endParaRPr lang="ru-RU" b="1" dirty="0" smtClean="0"/>
          </a:p>
        </p:txBody>
      </p:sp>
      <p:pic>
        <p:nvPicPr>
          <p:cNvPr id="41986" name="Picture 2" descr="E:\Доклад_Фетисов_Ханты\cpp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90" y="1867862"/>
            <a:ext cx="1638606" cy="478334"/>
          </a:xfrm>
          <a:prstGeom prst="rect">
            <a:avLst/>
          </a:prstGeom>
          <a:noFill/>
        </p:spPr>
      </p:pic>
      <p:pic>
        <p:nvPicPr>
          <p:cNvPr id="41987" name="Picture 3" descr="E:\Доклад_Фетисов_Ханты\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668" y="3006546"/>
            <a:ext cx="1528462" cy="671137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407847" y="1034308"/>
            <a:ext cx="1324544" cy="663317"/>
            <a:chOff x="313017" y="1054280"/>
            <a:chExt cx="1508961" cy="764839"/>
          </a:xfrm>
        </p:grpSpPr>
        <p:sp>
          <p:nvSpPr>
            <p:cNvPr id="30" name="Прямоугольник 6"/>
            <p:cNvSpPr>
              <a:spLocks noChangeArrowheads="1"/>
            </p:cNvSpPr>
            <p:nvPr/>
          </p:nvSpPr>
          <p:spPr bwMode="auto">
            <a:xfrm>
              <a:off x="313017" y="1054280"/>
              <a:ext cx="1508961" cy="764839"/>
            </a:xfrm>
            <a:prstGeom prst="rect">
              <a:avLst/>
            </a:prstGeom>
            <a:solidFill>
              <a:srgbClr val="0066CC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pic>
          <p:nvPicPr>
            <p:cNvPr id="32" name="Picture 3" descr="A:\Фирменный стиль\Лого ГТЮ белый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5421" y="1081576"/>
              <a:ext cx="1242990" cy="673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Прямоугольник 33"/>
          <p:cNvSpPr/>
          <p:nvPr/>
        </p:nvSpPr>
        <p:spPr>
          <a:xfrm>
            <a:off x="2000232" y="3643320"/>
            <a:ext cx="64912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В 2017 году осмотрено </a:t>
            </a:r>
            <a:r>
              <a:rPr lang="ru-RU" altLang="ru-RU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21 099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работников Общества</a:t>
            </a:r>
            <a:r>
              <a:rPr lang="en-US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:</a:t>
            </a:r>
            <a:endParaRPr lang="ru-RU" altLang="ru-RU" b="1" dirty="0" smtClean="0">
              <a:solidFill>
                <a:srgbClr val="003366"/>
              </a:solidFill>
              <a:latin typeface="Arial Narrow" panose="020B0606020202030204" pitchFamily="34" charset="0"/>
              <a:cs typeface="Arial" charset="0"/>
            </a:endParaRPr>
          </a:p>
          <a:p>
            <a:r>
              <a:rPr lang="en-US" alt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n-US" alt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003366"/>
                </a:solidFill>
                <a:latin typeface="Arial Narrow" panose="020B0606020202030204" pitchFamily="34" charset="0"/>
              </a:rPr>
              <a:t>ХМАО-Югра</a:t>
            </a:r>
            <a:r>
              <a:rPr lang="ru-RU" alt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en-US" alt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-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10 821</a:t>
            </a:r>
            <a:r>
              <a:rPr lang="ru-RU" alt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чел.</a:t>
            </a:r>
            <a:r>
              <a:rPr lang="en-US" alt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;</a:t>
            </a:r>
            <a:endParaRPr lang="ru-RU" altLang="ru-RU" sz="1600" b="1" dirty="0" smtClean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ЯНАО </a:t>
            </a:r>
            <a:r>
              <a:rPr lang="en-US" alt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-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6 705</a:t>
            </a:r>
            <a:r>
              <a:rPr lang="en-US" alt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чел.</a:t>
            </a:r>
            <a:r>
              <a:rPr lang="en-US" alt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Свердловская обл. –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3 573 </a:t>
            </a:r>
            <a:r>
              <a:rPr lang="ru-RU" alt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чел.</a:t>
            </a:r>
            <a:r>
              <a:rPr lang="en-US" alt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;</a:t>
            </a:r>
            <a:endParaRPr lang="ru-RU" dirty="0" smtClean="0"/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  <p:pic>
        <p:nvPicPr>
          <p:cNvPr id="72705" name="Picture 1" descr="C:\Users\Samsung\Desktop\ярлыки\psd\icon\20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49000" contrast="100000"/>
          </a:blip>
          <a:srcRect/>
          <a:stretch>
            <a:fillRect/>
          </a:stretch>
        </p:blipFill>
        <p:spPr bwMode="auto">
          <a:xfrm>
            <a:off x="714348" y="3786196"/>
            <a:ext cx="760388" cy="760388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2000232" y="2582493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ООО "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Центр профессиональной медицины</a:t>
            </a:r>
            <a:r>
              <a:rPr lang="en-US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” 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г. Надым</a:t>
            </a:r>
            <a:endParaRPr lang="ru-RU" b="1" dirty="0" smtClean="0"/>
          </a:p>
        </p:txBody>
      </p:sp>
      <p:pic>
        <p:nvPicPr>
          <p:cNvPr id="29" name="Picture 3" descr="C:\Users\Samsung\Desktop\icon\6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447" y="2315260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43108" y="71420"/>
            <a:ext cx="6982549" cy="5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>
              <a:defRPr/>
            </a:pPr>
            <a:r>
              <a:rPr lang="ru-RU" sz="2000" dirty="0" smtClean="0">
                <a:latin typeface="Arial Narrow" panose="020B0606020202030204" pitchFamily="34" charset="0"/>
                <a:cs typeface="Times New Roman" pitchFamily="18" charset="0"/>
              </a:rPr>
              <a:t>Структура заболеваемости работников Общества в 2017 году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11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1142990"/>
            <a:ext cx="4071966" cy="3489957"/>
          </a:xfrm>
          <a:prstGeom prst="rect">
            <a:avLst/>
          </a:prstGeom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142976" y="1071552"/>
          <a:ext cx="3775074" cy="3585403"/>
        </p:xfrm>
        <a:graphic>
          <a:graphicData uri="http://schemas.openxmlformats.org/presentationml/2006/ole">
            <p:oleObj spid="_x0000_s43010" name="Лист" r:id="rId5" imgW="2362313" imgH="2228850" progId="Excel.Sheet.12">
              <p:embed/>
            </p:oleObj>
          </a:graphicData>
        </a:graphic>
      </p:graphicFrame>
      <p:pic>
        <p:nvPicPr>
          <p:cNvPr id="5125" name="Picture 5" descr="C:\Users\Samsung\Desktop\icon\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857238"/>
            <a:ext cx="903272" cy="903272"/>
          </a:xfrm>
          <a:prstGeom prst="rect">
            <a:avLst/>
          </a:prstGeom>
          <a:noFill/>
        </p:spPr>
      </p:pic>
      <p:pic>
        <p:nvPicPr>
          <p:cNvPr id="5127" name="Picture 7" descr="C:\Users\Samsung\Desktop\icon\3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214692"/>
            <a:ext cx="654037" cy="654037"/>
          </a:xfrm>
          <a:prstGeom prst="rect">
            <a:avLst/>
          </a:prstGeom>
          <a:noFill/>
        </p:spPr>
      </p:pic>
      <p:pic>
        <p:nvPicPr>
          <p:cNvPr id="34" name="Picture 8" descr="C:\Users\Samsung\Desktop\icon\3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1714494"/>
            <a:ext cx="614344" cy="614344"/>
          </a:xfrm>
          <a:prstGeom prst="rect">
            <a:avLst/>
          </a:prstGeom>
          <a:noFill/>
        </p:spPr>
      </p:pic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  <p:pic>
        <p:nvPicPr>
          <p:cNvPr id="43011" name="Picture 3" descr="C:\Users\Samsung\Desktop\ярлыки\psd\icon\9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42844" y="2285998"/>
            <a:ext cx="873140" cy="873140"/>
          </a:xfrm>
          <a:prstGeom prst="rect">
            <a:avLst/>
          </a:prstGeom>
          <a:noFill/>
        </p:spPr>
      </p:pic>
      <p:pic>
        <p:nvPicPr>
          <p:cNvPr id="43013" name="Picture 5" descr="C:\Users\Samsung\Desktop\ярлыки\psd\icon\3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85720" y="4000510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142858"/>
            <a:ext cx="69825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lang="ru-RU" altLang="ru-RU" sz="2400" dirty="0" smtClean="0">
                <a:latin typeface="Arial Narrow" panose="020B0606020202030204" pitchFamily="34" charset="0"/>
                <a:cs typeface="Times New Roman" pitchFamily="18" charset="0"/>
              </a:rPr>
              <a:t>Организация </a:t>
            </a:r>
            <a:r>
              <a:rPr lang="ru-RU" altLang="ru-RU" sz="2400" dirty="0" err="1" smtClean="0">
                <a:latin typeface="Arial Narrow" panose="020B0606020202030204" pitchFamily="34" charset="0"/>
                <a:cs typeface="Times New Roman" pitchFamily="18" charset="0"/>
              </a:rPr>
              <a:t>скрининговых</a:t>
            </a:r>
            <a:r>
              <a:rPr lang="ru-RU" altLang="ru-RU" sz="2400" dirty="0" smtClean="0">
                <a:latin typeface="Arial Narrow" panose="020B0606020202030204" pitchFamily="34" charset="0"/>
                <a:cs typeface="Times New Roman" pitchFamily="18" charset="0"/>
              </a:rPr>
              <a:t> обследований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12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Прямоугольник 20"/>
          <p:cNvSpPr/>
          <p:nvPr/>
        </p:nvSpPr>
        <p:spPr>
          <a:xfrm>
            <a:off x="1915179" y="1885219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АУ </a:t>
            </a:r>
            <a:r>
              <a:rPr lang="en-US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“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Югорский центр профессиональной патологии</a:t>
            </a:r>
            <a:r>
              <a:rPr lang="en-US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”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</a:p>
          <a:p>
            <a:pPr lvl="0"/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г.Ханты-Мансийск</a:t>
            </a:r>
            <a:endParaRPr lang="ru-RU" b="1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1891520" y="3314774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ООО</a:t>
            </a:r>
            <a:r>
              <a:rPr lang="en-US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”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Городская больница № 41</a:t>
            </a:r>
            <a:r>
              <a:rPr lang="en-US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”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г.Екатеринбург</a:t>
            </a:r>
            <a:endParaRPr lang="ru-RU" altLang="ru-RU" b="1" dirty="0" smtClean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lvl="0"/>
            <a:endParaRPr lang="ru-RU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1986585" y="128224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Санаторий-профилакторий </a:t>
            </a:r>
            <a:r>
              <a:rPr lang="ru-RU" altLang="ru-RU" b="1" dirty="0" err="1" smtClean="0">
                <a:solidFill>
                  <a:srgbClr val="003366"/>
                </a:solidFill>
                <a:latin typeface="Arial Narrow" panose="020B0606020202030204" pitchFamily="34" charset="0"/>
              </a:rPr>
              <a:t>г.Югорск</a:t>
            </a:r>
            <a:endParaRPr lang="ru-RU" b="1" dirty="0" smtClean="0"/>
          </a:p>
        </p:txBody>
      </p:sp>
      <p:pic>
        <p:nvPicPr>
          <p:cNvPr id="41986" name="Picture 2" descr="E:\Доклад_Фетисов_Ханты\cpp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444" y="1989811"/>
            <a:ext cx="1640225" cy="478806"/>
          </a:xfrm>
          <a:prstGeom prst="rect">
            <a:avLst/>
          </a:prstGeom>
          <a:noFill/>
        </p:spPr>
      </p:pic>
      <p:pic>
        <p:nvPicPr>
          <p:cNvPr id="41987" name="Picture 3" descr="E:\Доклад_Фетисов_Ханты\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306" y="3198008"/>
            <a:ext cx="1498342" cy="657912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428596" y="1071552"/>
            <a:ext cx="1289012" cy="657477"/>
            <a:chOff x="313017" y="1054280"/>
            <a:chExt cx="1508961" cy="764839"/>
          </a:xfrm>
        </p:grpSpPr>
        <p:sp>
          <p:nvSpPr>
            <p:cNvPr id="30" name="Прямоугольник 6"/>
            <p:cNvSpPr>
              <a:spLocks noChangeArrowheads="1"/>
            </p:cNvSpPr>
            <p:nvPr/>
          </p:nvSpPr>
          <p:spPr bwMode="auto">
            <a:xfrm>
              <a:off x="313017" y="1054280"/>
              <a:ext cx="1508961" cy="764839"/>
            </a:xfrm>
            <a:prstGeom prst="rect">
              <a:avLst/>
            </a:prstGeom>
            <a:solidFill>
              <a:srgbClr val="0066CC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pic>
          <p:nvPicPr>
            <p:cNvPr id="32" name="Picture 3" descr="A:\Фирменный стиль\Лого ГТЮ белый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5421" y="1081576"/>
              <a:ext cx="1242990" cy="673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Прямоугольник 33"/>
          <p:cNvSpPr/>
          <p:nvPr/>
        </p:nvSpPr>
        <p:spPr>
          <a:xfrm>
            <a:off x="815046" y="3939356"/>
            <a:ext cx="7072362" cy="7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Программа комплексной диагностики заболеваний у работников </a:t>
            </a:r>
          </a:p>
          <a:p>
            <a:r>
              <a:rPr lang="ru-RU" altLang="ru-RU" sz="2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ООО </a:t>
            </a:r>
            <a:r>
              <a:rPr lang="en-US" altLang="ru-RU" sz="2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«</a:t>
            </a:r>
            <a:r>
              <a:rPr lang="ru-RU" altLang="ru-RU" sz="2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Газпром </a:t>
            </a:r>
            <a:r>
              <a:rPr lang="ru-RU" altLang="ru-RU" sz="2000" b="1" dirty="0" err="1" smtClean="0">
                <a:solidFill>
                  <a:srgbClr val="003366"/>
                </a:solidFill>
                <a:latin typeface="Arial Narrow" panose="020B0606020202030204" pitchFamily="34" charset="0"/>
              </a:rPr>
              <a:t>трансгаз</a:t>
            </a:r>
            <a:r>
              <a:rPr lang="ru-RU" altLang="ru-RU" sz="2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003366"/>
                </a:solidFill>
                <a:latin typeface="Arial Narrow" panose="020B0606020202030204" pitchFamily="34" charset="0"/>
              </a:rPr>
              <a:t>Югорск</a:t>
            </a:r>
            <a:r>
              <a:rPr lang="en-US" altLang="ru-RU" sz="2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» </a:t>
            </a:r>
            <a:r>
              <a:rPr lang="ru-RU" altLang="ru-RU" sz="2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на период с 2017 по 2025 годы</a:t>
            </a: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42725" y="272537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ООО "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Центр профессиональной медицины</a:t>
            </a:r>
            <a:r>
              <a:rPr lang="en-US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” 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г. Надым</a:t>
            </a:r>
            <a:endParaRPr lang="ru-RU" b="1" dirty="0" smtClean="0"/>
          </a:p>
        </p:txBody>
      </p:sp>
      <p:pic>
        <p:nvPicPr>
          <p:cNvPr id="28" name="Picture 3" descr="C:\Users\Samsung\Desktop\icon\6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04" y="2481110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571486"/>
            <a:ext cx="5131932" cy="4398422"/>
          </a:xfrm>
          <a:prstGeom prst="rect">
            <a:avLst/>
          </a:prstGeom>
        </p:spPr>
      </p:pic>
      <p:sp>
        <p:nvSpPr>
          <p:cNvPr id="37" name="Выноска со стрелкой вправо 36"/>
          <p:cNvSpPr/>
          <p:nvPr/>
        </p:nvSpPr>
        <p:spPr>
          <a:xfrm rot="5400000">
            <a:off x="89264" y="1660917"/>
            <a:ext cx="3036115" cy="1928824"/>
          </a:xfrm>
          <a:prstGeom prst="rightArrowCallout">
            <a:avLst>
              <a:gd name="adj1" fmla="val 34199"/>
              <a:gd name="adj2" fmla="val 24646"/>
              <a:gd name="adj3" fmla="val 20047"/>
              <a:gd name="adj4" fmla="val 833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0400" y="4748212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142858"/>
            <a:ext cx="6982549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2400" dirty="0" err="1" smtClean="0">
                <a:latin typeface="Arial Narrow" panose="020B0606020202030204" pitchFamily="34" charset="0"/>
                <a:cs typeface="Times New Roman" pitchFamily="18" charset="0"/>
              </a:rPr>
              <a:t>Кардиоскрининг</a:t>
            </a:r>
            <a:r>
              <a:rPr lang="ru-RU" sz="2400" dirty="0" smtClean="0">
                <a:latin typeface="Arial Narrow" panose="020B0606020202030204" pitchFamily="34" charset="0"/>
                <a:cs typeface="Times New Roman" pitchFamily="18" charset="0"/>
              </a:rPr>
              <a:t> в 2017 году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36750" y="4738687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13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28812" y="4733925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5601" name="Picture 1" descr="C:\Users\Samsung\Desktop\icon\4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00496" y="3643320"/>
            <a:ext cx="583588" cy="583588"/>
          </a:xfrm>
          <a:prstGeom prst="rect">
            <a:avLst/>
          </a:prstGeom>
          <a:noFill/>
        </p:spPr>
      </p:pic>
      <p:pic>
        <p:nvPicPr>
          <p:cNvPr id="25603" name="Picture 3" descr="C:\Users\Samsung\Desktop\icon\43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7000" contrast="100000"/>
          </a:blip>
          <a:stretch>
            <a:fillRect/>
          </a:stretch>
        </p:blipFill>
        <p:spPr bwMode="auto">
          <a:xfrm>
            <a:off x="6500826" y="1785932"/>
            <a:ext cx="633386" cy="633386"/>
          </a:xfrm>
          <a:prstGeom prst="rect">
            <a:avLst/>
          </a:prstGeom>
          <a:noFill/>
        </p:spPr>
      </p:pic>
      <p:pic>
        <p:nvPicPr>
          <p:cNvPr id="29" name="Picture 1" descr="C:\Users\Samsung\Desktop\icon\4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14348" y="1285866"/>
            <a:ext cx="480986" cy="480986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1357290" y="3000378"/>
            <a:ext cx="100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E61B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ЯНАО</a:t>
            </a:r>
          </a:p>
          <a:p>
            <a:r>
              <a:rPr lang="ru-RU" sz="1600" b="1" dirty="0" smtClean="0">
                <a:solidFill>
                  <a:srgbClr val="00E61B"/>
                </a:solidFill>
                <a:latin typeface="Arial Narrow" panose="020B0606020202030204" pitchFamily="34" charset="0"/>
                <a:ea typeface="Arial" charset="0"/>
              </a:rPr>
              <a:t>1 767 чел.</a:t>
            </a:r>
            <a:endParaRPr lang="ru-RU" sz="1600" dirty="0">
              <a:solidFill>
                <a:srgbClr val="00E61B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38274" y="2143122"/>
            <a:ext cx="123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ХМАО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4 474 чел. </a:t>
            </a:r>
            <a:endParaRPr lang="ru-RU" sz="1600" dirty="0">
              <a:solidFill>
                <a:srgbClr val="FF000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14414" y="1142990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366CC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Свердловская обл.</a:t>
            </a:r>
            <a:r>
              <a:rPr lang="en-US" sz="1600" b="1" dirty="0" smtClean="0">
                <a:solidFill>
                  <a:srgbClr val="3366CC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endParaRPr lang="ru-RU" sz="1600" b="1" dirty="0" smtClean="0">
              <a:solidFill>
                <a:srgbClr val="3366CC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1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100 </a:t>
            </a:r>
            <a:r>
              <a:rPr lang="ru-RU" sz="1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чел.</a:t>
            </a:r>
            <a:endParaRPr lang="ru-RU" sz="1600" dirty="0">
              <a:solidFill>
                <a:srgbClr val="0070C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pic>
        <p:nvPicPr>
          <p:cNvPr id="27649" name="Picture 1" descr="C:\Users\Samsung\Desktop\icon\55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40000" contrast="100000"/>
          </a:blip>
          <a:stretch>
            <a:fillRect/>
          </a:stretch>
        </p:blipFill>
        <p:spPr bwMode="auto">
          <a:xfrm>
            <a:off x="5429256" y="2571750"/>
            <a:ext cx="725498" cy="725498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1142976" y="421482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ea typeface="Arial" charset="0"/>
              </a:rPr>
              <a:t>7 341 чел.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sp>
        <p:nvSpPr>
          <p:cNvPr id="30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  <p:pic>
        <p:nvPicPr>
          <p:cNvPr id="35" name="Picture 1" descr="C:\Users\Samsung\Desktop\icon\41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42000" contrast="100000"/>
          </a:blip>
          <a:stretch>
            <a:fillRect/>
          </a:stretch>
        </p:blipFill>
        <p:spPr bwMode="auto">
          <a:xfrm>
            <a:off x="714348" y="2143122"/>
            <a:ext cx="480986" cy="480986"/>
          </a:xfrm>
          <a:prstGeom prst="rect">
            <a:avLst/>
          </a:prstGeom>
          <a:noFill/>
        </p:spPr>
      </p:pic>
      <p:pic>
        <p:nvPicPr>
          <p:cNvPr id="39" name="Picture 1" descr="C:\Users\Samsung\Desktop\icon\41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34000" contrast="100000"/>
          </a:blip>
          <a:stretch>
            <a:fillRect/>
          </a:stretch>
        </p:blipFill>
        <p:spPr bwMode="auto">
          <a:xfrm>
            <a:off x="714348" y="3000378"/>
            <a:ext cx="480986" cy="4809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43109" y="142858"/>
            <a:ext cx="700089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2400" dirty="0" smtClean="0">
                <a:latin typeface="Arial Narrow" panose="020B0606020202030204" pitchFamily="34" charset="0"/>
                <a:cs typeface="Times New Roman" pitchFamily="18" charset="0"/>
              </a:rPr>
              <a:t>Программа обследования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itchFamily="18" charset="0"/>
              </a:rPr>
              <a:t>кардиоскрининга</a:t>
            </a:r>
            <a:endParaRPr lang="ru-RU" sz="2400" dirty="0" smtClean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14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9" name="TextBox 18"/>
          <p:cNvSpPr txBox="1"/>
          <p:nvPr/>
        </p:nvSpPr>
        <p:spPr>
          <a:xfrm>
            <a:off x="2233634" y="1785932"/>
            <a:ext cx="4714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Анализ крови (холестерин, глюкоза)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2060"/>
              </a:solidFill>
              <a:latin typeface="Arial Narrow" panose="020B0606020202030204" pitchFamily="34" charset="0"/>
              <a:ea typeface="Arial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ЭКГ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206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УЗИ шейных сосудов</a:t>
            </a:r>
          </a:p>
          <a:p>
            <a:pPr marL="342900" indent="-342900">
              <a:buAutoNum type="arabicPeriod"/>
            </a:pPr>
            <a:endParaRPr lang="ru-RU" sz="2000" b="1" dirty="0" smtClean="0">
              <a:solidFill>
                <a:srgbClr val="002060"/>
              </a:solidFill>
              <a:latin typeface="Arial Narrow" panose="020B0606020202030204" pitchFamily="34" charset="0"/>
              <a:ea typeface="Arial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Консультация врача кардиолога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9386" y="1142990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Arial" charset="0"/>
              </a:rPr>
              <a:t>Обследовались мужчины старше 40 лет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pic>
        <p:nvPicPr>
          <p:cNvPr id="33795" name="Picture 3" descr="C:\Users\Samsung\Desktop\icon\46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-81000" contrast="100000"/>
          </a:blip>
          <a:srcRect/>
          <a:stretch>
            <a:fillRect/>
          </a:stretch>
        </p:blipFill>
        <p:spPr bwMode="auto">
          <a:xfrm>
            <a:off x="7234294" y="1714494"/>
            <a:ext cx="657207" cy="657207"/>
          </a:xfrm>
          <a:prstGeom prst="rect">
            <a:avLst/>
          </a:prstGeom>
          <a:noFill/>
        </p:spPr>
      </p:pic>
      <p:pic>
        <p:nvPicPr>
          <p:cNvPr id="33796" name="Picture 4" descr="C:\Users\Samsung\Desktop\icon\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4294" y="2357436"/>
            <a:ext cx="657207" cy="657207"/>
          </a:xfrm>
          <a:prstGeom prst="rect">
            <a:avLst/>
          </a:prstGeom>
          <a:noFill/>
        </p:spPr>
      </p:pic>
      <p:pic>
        <p:nvPicPr>
          <p:cNvPr id="23" name="Picture 7" descr="C:\Users\Samsung\Desktop\icon\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4294" y="2857502"/>
            <a:ext cx="695292" cy="695292"/>
          </a:xfrm>
          <a:prstGeom prst="rect">
            <a:avLst/>
          </a:prstGeom>
          <a:noFill/>
        </p:spPr>
      </p:pic>
      <p:pic>
        <p:nvPicPr>
          <p:cNvPr id="25601" name="Picture 1" descr="C:\Users\Samsung\Desktop\icon\3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857370"/>
            <a:ext cx="1816121" cy="1816121"/>
          </a:xfrm>
          <a:prstGeom prst="rect">
            <a:avLst/>
          </a:prstGeom>
          <a:noFill/>
        </p:spPr>
      </p:pic>
      <p:pic>
        <p:nvPicPr>
          <p:cNvPr id="25" name="Picture 3" descr="C:\Users\Samsung\Desktop\icon\6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357568"/>
            <a:ext cx="766741" cy="766741"/>
          </a:xfrm>
          <a:prstGeom prst="rect">
            <a:avLst/>
          </a:prstGeom>
          <a:noFill/>
        </p:spPr>
      </p:pic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214296"/>
            <a:ext cx="698254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2400" dirty="0" smtClean="0">
                <a:latin typeface="Arial Narrow" panose="020B0606020202030204" pitchFamily="34" charset="0"/>
                <a:cs typeface="Times New Roman" pitchFamily="18" charset="0"/>
              </a:rPr>
              <a:t>Возрастной состав обследуемых (чел.)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15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7" name="Диаграмма 16"/>
          <p:cNvGraphicFramePr/>
          <p:nvPr/>
        </p:nvGraphicFramePr>
        <p:xfrm>
          <a:off x="2285984" y="1071552"/>
          <a:ext cx="6215106" cy="360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553" name="Picture 1" descr="C:\Users\Samsung\Desktop\icon\5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28808"/>
            <a:ext cx="1673208" cy="1673208"/>
          </a:xfrm>
          <a:prstGeom prst="rect">
            <a:avLst/>
          </a:prstGeom>
          <a:noFill/>
        </p:spPr>
      </p:pic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43108" y="428610"/>
            <a:ext cx="700089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2400" dirty="0" smtClean="0">
                <a:latin typeface="Arial Narrow" panose="020B0606020202030204" pitchFamily="34" charset="0"/>
                <a:cs typeface="Times New Roman" pitchFamily="18" charset="0"/>
              </a:rPr>
              <a:t>Распределение обследованных работников </a:t>
            </a:r>
          </a:p>
          <a:p>
            <a:pPr eaLnBrk="0" fontAlgn="auto" hangingPunct="0">
              <a:spcAft>
                <a:spcPts val="0"/>
              </a:spcAft>
              <a:defRPr/>
            </a:pPr>
            <a:r>
              <a:rPr lang="ru-RU" sz="2400" dirty="0" smtClean="0">
                <a:latin typeface="Arial Narrow" panose="020B0606020202030204" pitchFamily="34" charset="0"/>
                <a:cs typeface="Times New Roman" pitchFamily="18" charset="0"/>
              </a:rPr>
              <a:t>по степеням риска (чел.)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16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25" name="Диаграмма 24"/>
          <p:cNvGraphicFramePr/>
          <p:nvPr/>
        </p:nvGraphicFramePr>
        <p:xfrm>
          <a:off x="1500166" y="1214428"/>
          <a:ext cx="642942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142858"/>
            <a:ext cx="698254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FFFFFF"/>
                </a:solidFill>
                <a:latin typeface="Arial Narrow" pitchFamily="34" charset="0"/>
              </a:rPr>
              <a:t>«</a:t>
            </a:r>
            <a:r>
              <a:rPr lang="ru-RU" sz="2400" dirty="0" smtClean="0">
                <a:latin typeface="Arial Narrow" panose="020B0606020202030204" pitchFamily="34" charset="0"/>
                <a:cs typeface="Times New Roman" pitchFamily="18" charset="0"/>
              </a:rPr>
              <a:t>Вредные привычки</a:t>
            </a:r>
            <a:r>
              <a:rPr lang="ru-RU" altLang="ru-RU" sz="2400" dirty="0" smtClean="0">
                <a:solidFill>
                  <a:srgbClr val="FFFFFF"/>
                </a:solidFill>
                <a:latin typeface="Arial Narrow" pitchFamily="34" charset="0"/>
              </a:rPr>
              <a:t>»</a:t>
            </a:r>
            <a:endParaRPr lang="ru-RU" sz="2400" dirty="0" smtClean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17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928813" y="1397000"/>
          <a:ext cx="5783262" cy="2947988"/>
        </p:xfrm>
        <a:graphic>
          <a:graphicData uri="http://schemas.openxmlformats.org/presentationml/2006/ole">
            <p:oleObj spid="_x0000_s44034" name="Лист" r:id="rId4" imgW="3029001" imgH="1476360" progId="Excel.Sheet.12">
              <p:embed/>
            </p:oleObj>
          </a:graphicData>
        </a:graphic>
      </p:graphicFrame>
      <p:pic>
        <p:nvPicPr>
          <p:cNvPr id="2053" name="Picture 5" descr="C:\Users\Samsung\Desktop\icon\6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500180"/>
            <a:ext cx="738147" cy="738147"/>
          </a:xfrm>
          <a:prstGeom prst="rect">
            <a:avLst/>
          </a:prstGeom>
          <a:noFill/>
        </p:spPr>
      </p:pic>
      <p:pic>
        <p:nvPicPr>
          <p:cNvPr id="2054" name="Picture 6" descr="C:\Users\Samsung\Desktop\icon\6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9155" y="1365256"/>
            <a:ext cx="766761" cy="766761"/>
          </a:xfrm>
          <a:prstGeom prst="rect">
            <a:avLst/>
          </a:prstGeom>
          <a:noFill/>
        </p:spPr>
      </p:pic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214296"/>
            <a:ext cx="698254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2400" dirty="0" smtClean="0">
                <a:latin typeface="Arial Narrow" panose="020B0606020202030204" pitchFamily="34" charset="0"/>
                <a:cs typeface="Times New Roman" pitchFamily="18" charset="0"/>
              </a:rPr>
              <a:t>Впервые выявленные риски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18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285875" y="1428750"/>
          <a:ext cx="7256463" cy="2887663"/>
        </p:xfrm>
        <a:graphic>
          <a:graphicData uri="http://schemas.openxmlformats.org/presentationml/2006/ole">
            <p:oleObj spid="_x0000_s45058" name="Лист" r:id="rId4" imgW="3981489" imgH="1581120" progId="Excel.Sheet.12">
              <p:embed/>
            </p:oleObj>
          </a:graphicData>
        </a:graphic>
      </p:graphicFrame>
      <p:pic>
        <p:nvPicPr>
          <p:cNvPr id="18" name="Picture 6" descr="C:\Users\Samsung\Desktop\icon\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5677" y="1214428"/>
            <a:ext cx="1000132" cy="1000132"/>
          </a:xfrm>
          <a:prstGeom prst="rect">
            <a:avLst/>
          </a:prstGeom>
          <a:noFill/>
        </p:spPr>
      </p:pic>
      <p:pic>
        <p:nvPicPr>
          <p:cNvPr id="19" name="Picture 7" descr="C:\Users\Samsung\Desktop\icon\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4315" y="1285866"/>
            <a:ext cx="909606" cy="909606"/>
          </a:xfrm>
          <a:prstGeom prst="rect">
            <a:avLst/>
          </a:prstGeom>
          <a:noFill/>
        </p:spPr>
      </p:pic>
      <p:pic>
        <p:nvPicPr>
          <p:cNvPr id="1027" name="Picture 3" descr="C:\Users\Samsung\Desktop\icon\3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2400" y="1452596"/>
            <a:ext cx="755643" cy="755643"/>
          </a:xfrm>
          <a:prstGeom prst="rect">
            <a:avLst/>
          </a:prstGeom>
          <a:noFill/>
        </p:spPr>
      </p:pic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214296"/>
            <a:ext cx="698254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2400" dirty="0" smtClean="0">
                <a:latin typeface="Arial Narrow" panose="020B0606020202030204" pitchFamily="34" charset="0"/>
                <a:cs typeface="Times New Roman" pitchFamily="18" charset="0"/>
              </a:rPr>
              <a:t>Основные результаты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itchFamily="18" charset="0"/>
              </a:rPr>
              <a:t>кардиоскрининга</a:t>
            </a:r>
            <a:endParaRPr lang="ru-RU" sz="2400" dirty="0" smtClean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19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" name="TextBox 19"/>
          <p:cNvSpPr txBox="1"/>
          <p:nvPr/>
        </p:nvSpPr>
        <p:spPr>
          <a:xfrm>
            <a:off x="214282" y="1571618"/>
            <a:ext cx="92155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Активное диспансерное наблюдение – </a:t>
            </a: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Arial" charset="0"/>
              </a:rPr>
              <a:t>956 чел.                  13%</a:t>
            </a:r>
          </a:p>
          <a:p>
            <a:endParaRPr lang="ru-RU" sz="2800" dirty="0" smtClean="0">
              <a:solidFill>
                <a:srgbClr val="002060"/>
              </a:solidFill>
              <a:latin typeface="Arial Narrow" panose="020B0606020202030204" pitchFamily="34" charset="0"/>
              <a:ea typeface="Arial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Плановое </a:t>
            </a:r>
            <a:r>
              <a:rPr lang="ru-RU" sz="28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дообследование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1 486 чел.                                20%</a:t>
            </a:r>
            <a:endParaRPr lang="ru-RU" sz="2800" dirty="0" smtClean="0">
              <a:solidFill>
                <a:srgbClr val="00206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Экстренное </a:t>
            </a:r>
            <a:r>
              <a:rPr lang="ru-RU" sz="2800" dirty="0" err="1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дообследование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Arial" charset="0"/>
              </a:rPr>
              <a:t>53 чел.                                  1%</a:t>
            </a:r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  <a:ea typeface="Arial" charset="0"/>
            </a:endParaRPr>
          </a:p>
        </p:txBody>
      </p:sp>
      <p:pic>
        <p:nvPicPr>
          <p:cNvPr id="35843" name="Picture 3" descr="C:\Users\Samsung\Desktop\icon\6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742"/>
            <a:ext cx="766741" cy="766741"/>
          </a:xfrm>
          <a:prstGeom prst="rect">
            <a:avLst/>
          </a:prstGeom>
          <a:noFill/>
        </p:spPr>
      </p:pic>
      <p:pic>
        <p:nvPicPr>
          <p:cNvPr id="35844" name="Picture 4" descr="C:\Users\Samsung\Desktop\icon\6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285998"/>
            <a:ext cx="801647" cy="801647"/>
          </a:xfrm>
          <a:prstGeom prst="rect">
            <a:avLst/>
          </a:prstGeom>
          <a:noFill/>
        </p:spPr>
      </p:pic>
      <p:pic>
        <p:nvPicPr>
          <p:cNvPr id="35845" name="Picture 5" descr="C:\Users\Samsung\Desktop\icon\6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143254"/>
            <a:ext cx="866766" cy="866766"/>
          </a:xfrm>
          <a:prstGeom prst="rect">
            <a:avLst/>
          </a:prstGeom>
          <a:noFill/>
        </p:spPr>
      </p:pic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142858"/>
            <a:ext cx="69825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r>
              <a:rPr lang="ru-RU" sz="2400" dirty="0" smtClean="0">
                <a:latin typeface="Arial Narrow" panose="020B0606020202030204" pitchFamily="34" charset="0"/>
                <a:cs typeface="Times New Roman" pitchFamily="18" charset="0"/>
              </a:rPr>
              <a:t> Отрасли с наибольшим удельным весом профессиональных заболеваний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2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3768681172"/>
              </p:ext>
            </p:extLst>
          </p:nvPr>
        </p:nvGraphicFramePr>
        <p:xfrm>
          <a:off x="4071934" y="1000114"/>
          <a:ext cx="4929222" cy="327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156338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  <p:pic>
        <p:nvPicPr>
          <p:cNvPr id="9217" name="Picture 1" descr="H:\dsc_0417.jpg"/>
          <p:cNvPicPr>
            <a:picLocks noChangeAspect="1" noChangeArrowheads="1"/>
          </p:cNvPicPr>
          <p:nvPr/>
        </p:nvPicPr>
        <p:blipFill>
          <a:blip r:embed="rId4" cstate="print">
            <a:lum contrast="38000"/>
          </a:blip>
          <a:srcRect/>
          <a:stretch>
            <a:fillRect/>
          </a:stretch>
        </p:blipFill>
        <p:spPr bwMode="auto">
          <a:xfrm>
            <a:off x="357158" y="1357304"/>
            <a:ext cx="3873412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0"/>
            <a:ext cx="69825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lang="ru-RU" altLang="ru-RU" sz="2400" dirty="0" smtClean="0">
                <a:latin typeface="Arial Narrow" panose="020B0606020202030204" pitchFamily="34" charset="0"/>
                <a:cs typeface="Times New Roman" pitchFamily="18" charset="0"/>
              </a:rPr>
              <a:t>Организация </a:t>
            </a:r>
            <a:r>
              <a:rPr lang="ru-RU" altLang="ru-RU" sz="2400" dirty="0" err="1" smtClean="0">
                <a:latin typeface="Arial Narrow" panose="020B0606020202030204" pitchFamily="34" charset="0"/>
                <a:cs typeface="Times New Roman" pitchFamily="18" charset="0"/>
              </a:rPr>
              <a:t>онкоскрининга</a:t>
            </a:r>
            <a:r>
              <a:rPr lang="ru-RU" altLang="ru-RU" sz="2400" dirty="0" smtClean="0">
                <a:latin typeface="Arial Narrow" panose="020B0606020202030204" pitchFamily="34" charset="0"/>
                <a:cs typeface="Times New Roman" pitchFamily="18" charset="0"/>
              </a:rPr>
              <a:t> в 2018 году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20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Прямоугольник 16"/>
          <p:cNvSpPr/>
          <p:nvPr/>
        </p:nvSpPr>
        <p:spPr>
          <a:xfrm>
            <a:off x="2928926" y="1714494"/>
            <a:ext cx="6000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Период проведения </a:t>
            </a:r>
            <a:r>
              <a:rPr lang="ru-RU" altLang="ru-RU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2018 </a:t>
            </a:r>
            <a:r>
              <a:rPr lang="ru-RU" altLang="ru-RU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– </a:t>
            </a:r>
            <a:r>
              <a:rPr lang="ru-RU" altLang="ru-RU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2019 </a:t>
            </a:r>
            <a:r>
              <a:rPr lang="ru-RU" altLang="ru-RU" b="1" dirty="0" err="1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гг</a:t>
            </a:r>
            <a:endParaRPr lang="ru-RU" altLang="ru-RU" b="1" dirty="0" smtClean="0">
              <a:solidFill>
                <a:srgbClr val="003366"/>
              </a:solidFill>
              <a:latin typeface="Arial Narrow" panose="020B0606020202030204" pitchFamily="34" charset="0"/>
              <a:cs typeface="Arial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Подлежат обследованию мужчины и женщины возраста </a:t>
            </a:r>
            <a:r>
              <a:rPr lang="ru-RU" altLang="ru-RU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30+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План на 2018 год </a:t>
            </a:r>
            <a:r>
              <a:rPr lang="ru-RU" altLang="ru-RU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5 500 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человек</a:t>
            </a:r>
            <a:endParaRPr lang="ru-RU" altLang="ru-RU" b="1" dirty="0">
              <a:solidFill>
                <a:srgbClr val="003366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  <p:pic>
        <p:nvPicPr>
          <p:cNvPr id="74754" name="Picture 2" descr="E:\Доклад_Фетисов_Ханты\Программа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6141" y="1142990"/>
            <a:ext cx="2373663" cy="3357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142858"/>
            <a:ext cx="69825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lang="ru-RU" altLang="ru-RU" sz="2400" dirty="0" smtClean="0">
                <a:latin typeface="Arial Narrow" panose="020B0606020202030204" pitchFamily="34" charset="0"/>
                <a:cs typeface="Times New Roman" pitchFamily="18" charset="0"/>
              </a:rPr>
              <a:t>Обследования </a:t>
            </a:r>
            <a:r>
              <a:rPr lang="ru-RU" altLang="ru-RU" sz="2400" dirty="0" err="1" smtClean="0">
                <a:latin typeface="Arial Narrow" panose="020B0606020202030204" pitchFamily="34" charset="0"/>
                <a:cs typeface="Times New Roman" pitchFamily="18" charset="0"/>
              </a:rPr>
              <a:t>онкоскрининга</a:t>
            </a:r>
            <a:endParaRPr lang="ru-RU" altLang="ru-RU" sz="2400" dirty="0" smtClean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21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TextBox 37"/>
          <p:cNvSpPr txBox="1"/>
          <p:nvPr/>
        </p:nvSpPr>
        <p:spPr>
          <a:xfrm>
            <a:off x="214282" y="2143122"/>
            <a:ext cx="4143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ln w="0"/>
                <a:solidFill>
                  <a:srgbClr val="003366"/>
                </a:solidFill>
                <a:latin typeface="Arial Narrow" pitchFamily="34" charset="0"/>
              </a:rPr>
              <a:t> Определение простата специфического антигена  (ПСА) в крови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ln w="0"/>
                <a:solidFill>
                  <a:srgbClr val="003366"/>
                </a:solidFill>
                <a:latin typeface="Arial Narrow" pitchFamily="34" charset="0"/>
              </a:rPr>
              <a:t> </a:t>
            </a:r>
            <a:r>
              <a:rPr lang="ru-RU" sz="1600" dirty="0" err="1" smtClean="0">
                <a:ln w="0"/>
                <a:solidFill>
                  <a:srgbClr val="003366"/>
                </a:solidFill>
                <a:latin typeface="Arial Narrow" pitchFamily="34" charset="0"/>
              </a:rPr>
              <a:t>Трансректальное</a:t>
            </a:r>
            <a:r>
              <a:rPr lang="ru-RU" sz="1600" dirty="0" smtClean="0">
                <a:ln w="0"/>
                <a:solidFill>
                  <a:srgbClr val="003366"/>
                </a:solidFill>
                <a:latin typeface="Arial Narrow" pitchFamily="34" charset="0"/>
              </a:rPr>
              <a:t> УЗИ обследование предстательной железы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ln w="0"/>
                <a:solidFill>
                  <a:srgbClr val="003366"/>
                </a:solidFill>
                <a:latin typeface="Arial Narrow" pitchFamily="34" charset="0"/>
              </a:rPr>
              <a:t> Консультация врача уролога</a:t>
            </a:r>
          </a:p>
        </p:txBody>
      </p:sp>
      <p:pic>
        <p:nvPicPr>
          <p:cNvPr id="58" name="Picture 4" descr="C:\Users\Samsung\Desktop\icon\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851" y="1185167"/>
            <a:ext cx="785818" cy="785818"/>
          </a:xfrm>
          <a:prstGeom prst="rect">
            <a:avLst/>
          </a:prstGeom>
          <a:noFill/>
        </p:spPr>
      </p:pic>
      <p:cxnSp>
        <p:nvCxnSpPr>
          <p:cNvPr id="67" name="Прямая соединительная линия 66"/>
          <p:cNvCxnSpPr/>
          <p:nvPr/>
        </p:nvCxnSpPr>
        <p:spPr>
          <a:xfrm rot="5400000">
            <a:off x="2774382" y="2821783"/>
            <a:ext cx="3357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778" name="Picture 2" descr="E:\Доклад_Фетисов_Ханты\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00114"/>
            <a:ext cx="1136641" cy="1136641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4786314" y="2143122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ln w="0"/>
                <a:solidFill>
                  <a:srgbClr val="003366"/>
                </a:solidFill>
                <a:latin typeface="Arial Narrow" pitchFamily="34" charset="0"/>
              </a:rPr>
              <a:t> Определение концентрации онкологических маркеров СА и раково-эмбрионального антигена (РЭА) в крови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ln w="0"/>
                <a:solidFill>
                  <a:srgbClr val="003366"/>
                </a:solidFill>
                <a:latin typeface="Arial Narrow" pitchFamily="34" charset="0"/>
              </a:rPr>
              <a:t> УЗИ молочных желёз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 smtClean="0">
                <a:ln w="0"/>
                <a:solidFill>
                  <a:srgbClr val="003366"/>
                </a:solidFill>
                <a:latin typeface="Arial Narrow" pitchFamily="34" charset="0"/>
              </a:rPr>
              <a:t> Консультация врача </a:t>
            </a:r>
            <a:r>
              <a:rPr lang="ru-RU" sz="1600" dirty="0" err="1" smtClean="0">
                <a:ln w="0"/>
                <a:solidFill>
                  <a:srgbClr val="003366"/>
                </a:solidFill>
                <a:latin typeface="Arial Narrow" pitchFamily="34" charset="0"/>
              </a:rPr>
              <a:t>маммолога</a:t>
            </a:r>
            <a:r>
              <a:rPr lang="ru-RU" sz="1600" dirty="0" smtClean="0">
                <a:ln w="0"/>
                <a:solidFill>
                  <a:srgbClr val="003366"/>
                </a:solidFill>
                <a:latin typeface="Arial Narrow" pitchFamily="34" charset="0"/>
              </a:rPr>
              <a:t> и </a:t>
            </a:r>
            <a:r>
              <a:rPr lang="ru-RU" sz="1600" dirty="0" err="1" smtClean="0">
                <a:ln w="0"/>
                <a:solidFill>
                  <a:srgbClr val="003366"/>
                </a:solidFill>
                <a:latin typeface="Arial Narrow" pitchFamily="34" charset="0"/>
              </a:rPr>
              <a:t>онкогинеколога</a:t>
            </a:r>
            <a:endParaRPr lang="ru-RU" sz="1600" dirty="0" smtClean="0">
              <a:ln w="0"/>
              <a:solidFill>
                <a:srgbClr val="003366"/>
              </a:solidFill>
              <a:latin typeface="Arial Narrow" pitchFamily="34" charset="0"/>
            </a:endParaRPr>
          </a:p>
        </p:txBody>
      </p:sp>
      <p:sp>
        <p:nvSpPr>
          <p:cNvPr id="69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214296"/>
            <a:ext cx="698254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2400" dirty="0" smtClean="0">
                <a:latin typeface="Arial Narrow" panose="020B0606020202030204" pitchFamily="34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22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18" name="Схема 17"/>
          <p:cNvGraphicFramePr/>
          <p:nvPr/>
        </p:nvGraphicFramePr>
        <p:xfrm>
          <a:off x="428596" y="1071552"/>
          <a:ext cx="8286808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0"/>
            <a:ext cx="9151938" cy="5143500"/>
            <a:chOff x="0" y="0"/>
            <a:chExt cx="9151938" cy="5143500"/>
          </a:xfrm>
        </p:grpSpPr>
        <p:sp>
          <p:nvSpPr>
            <p:cNvPr id="16388" name="Прямоугольник 1"/>
            <p:cNvSpPr>
              <a:spLocks noChangeArrowheads="1"/>
            </p:cNvSpPr>
            <p:nvPr/>
          </p:nvSpPr>
          <p:spPr bwMode="auto">
            <a:xfrm>
              <a:off x="1936750" y="0"/>
              <a:ext cx="7207250" cy="987574"/>
            </a:xfrm>
            <a:prstGeom prst="rect">
              <a:avLst/>
            </a:prstGeom>
            <a:solidFill>
              <a:srgbClr val="3399FF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6389" name="Прямоугольник 6"/>
            <p:cNvSpPr>
              <a:spLocks noChangeArrowheads="1"/>
            </p:cNvSpPr>
            <p:nvPr/>
          </p:nvSpPr>
          <p:spPr bwMode="auto">
            <a:xfrm>
              <a:off x="0" y="0"/>
              <a:ext cx="1936750" cy="987574"/>
            </a:xfrm>
            <a:prstGeom prst="rect">
              <a:avLst/>
            </a:prstGeom>
            <a:solidFill>
              <a:srgbClr val="0066CC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16390" name="Прямоугольник 10"/>
            <p:cNvSpPr>
              <a:spLocks noChangeArrowheads="1"/>
            </p:cNvSpPr>
            <p:nvPr/>
          </p:nvSpPr>
          <p:spPr bwMode="auto">
            <a:xfrm>
              <a:off x="0" y="4738687"/>
              <a:ext cx="9144000" cy="404813"/>
            </a:xfrm>
            <a:prstGeom prst="rect">
              <a:avLst/>
            </a:prstGeom>
            <a:solidFill>
              <a:srgbClr val="003366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cxnSp>
          <p:nvCxnSpPr>
            <p:cNvPr id="16391" name="Прямая соединительная линия 5"/>
            <p:cNvCxnSpPr>
              <a:cxnSpLocks noChangeShapeType="1"/>
            </p:cNvCxnSpPr>
            <p:nvPr/>
          </p:nvCxnSpPr>
          <p:spPr bwMode="auto">
            <a:xfrm>
              <a:off x="1936750" y="0"/>
              <a:ext cx="1588" cy="987574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392" name="Прямоугольник 22"/>
            <p:cNvSpPr>
              <a:spLocks noChangeArrowheads="1"/>
            </p:cNvSpPr>
            <p:nvPr/>
          </p:nvSpPr>
          <p:spPr bwMode="auto">
            <a:xfrm>
              <a:off x="0" y="987574"/>
              <a:ext cx="9144000" cy="3751114"/>
            </a:xfrm>
            <a:prstGeom prst="rect">
              <a:avLst/>
            </a:prstGeom>
            <a:solidFill>
              <a:srgbClr val="0066CC"/>
            </a:solidFill>
            <a:ln w="1587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ru-RU" altLang="ru-RU"/>
            </a:p>
          </p:txBody>
        </p:sp>
        <p:cxnSp>
          <p:nvCxnSpPr>
            <p:cNvPr id="16393" name="Прямая соединительная линия 24"/>
            <p:cNvCxnSpPr>
              <a:cxnSpLocks noChangeShapeType="1"/>
            </p:cNvCxnSpPr>
            <p:nvPr/>
          </p:nvCxnSpPr>
          <p:spPr bwMode="auto">
            <a:xfrm>
              <a:off x="0" y="4731544"/>
              <a:ext cx="9144000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394" name="Прямая соединительная линия 34"/>
            <p:cNvCxnSpPr>
              <a:cxnSpLocks noChangeShapeType="1"/>
            </p:cNvCxnSpPr>
            <p:nvPr/>
          </p:nvCxnSpPr>
          <p:spPr bwMode="auto">
            <a:xfrm>
              <a:off x="7938" y="987574"/>
              <a:ext cx="9144000" cy="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16396" name="Picture 3" descr="A:\Фирменный стиль\Лого ГТЮ белый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738" y="67841"/>
              <a:ext cx="156527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7" name="Rectangle 4"/>
          <p:cNvSpPr txBox="1">
            <a:spLocks noChangeArrowheads="1"/>
          </p:cNvSpPr>
          <p:nvPr/>
        </p:nvSpPr>
        <p:spPr bwMode="auto">
          <a:xfrm>
            <a:off x="1835150" y="1276350"/>
            <a:ext cx="72739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altLang="ru-RU" sz="3600" dirty="0" smtClean="0">
              <a:latin typeface="Arial Narrow" pitchFamily="34" charset="0"/>
            </a:endParaRPr>
          </a:p>
          <a:p>
            <a:r>
              <a:rPr lang="ru-RU" altLang="ru-RU" sz="3600" dirty="0" smtClean="0">
                <a:latin typeface="Arial Narrow" pitchFamily="34" charset="0"/>
              </a:rPr>
              <a:t>Спасибо за внимание!</a:t>
            </a:r>
          </a:p>
          <a:p>
            <a:pPr algn="just"/>
            <a:endParaRPr lang="ru-RU" altLang="ru-RU" sz="2800" dirty="0" smtClean="0">
              <a:latin typeface="Arial Narrow" pitchFamily="34" charset="0"/>
            </a:endParaRPr>
          </a:p>
          <a:p>
            <a:pPr algn="just"/>
            <a:endParaRPr lang="ru-RU" altLang="ru-RU" sz="2800" dirty="0" smtClean="0">
              <a:latin typeface="Arial Narrow" pitchFamily="34" charset="0"/>
            </a:endParaRPr>
          </a:p>
        </p:txBody>
      </p:sp>
      <p:pic>
        <p:nvPicPr>
          <p:cNvPr id="34819" name="Picture 3" descr="C:\Users\Samsung\Desktop\icon\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071684"/>
            <a:ext cx="1552557" cy="1552557"/>
          </a:xfrm>
          <a:prstGeom prst="rect">
            <a:avLst/>
          </a:prstGeom>
          <a:noFill/>
        </p:spPr>
      </p:pic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1928794" y="4771709"/>
            <a:ext cx="7358114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-142894"/>
            <a:ext cx="69825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r>
              <a:rPr lang="ru-RU" sz="24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Arial Narrow" panose="020B0606020202030204" pitchFamily="34" charset="0"/>
                <a:cs typeface="Times New Roman" pitchFamily="18" charset="0"/>
              </a:rPr>
              <a:t>Оздоровление работников ПАО «Газпром» 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3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0" y="1015633"/>
            <a:ext cx="88582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 eaLnBrk="0" hangingPunct="0"/>
            <a:r>
              <a:rPr lang="ru-RU" altLang="ru-RU" sz="24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		</a:t>
            </a:r>
            <a:r>
              <a:rPr lang="ru-RU" altLang="ru-RU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Сохранение здоровья работников и обеспечение их профессионального долголетия</a:t>
            </a:r>
            <a:r>
              <a:rPr lang="ru-RU" altLang="ru-RU" sz="24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- социально значимое направление деятельности ПАО «Газпром» и его дочерних Обществ. </a:t>
            </a:r>
          </a:p>
        </p:txBody>
      </p:sp>
      <p:pic>
        <p:nvPicPr>
          <p:cNvPr id="10241" name="Picture 1" descr="H:\img_5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5152"/>
            <a:ext cx="3643338" cy="2428300"/>
          </a:xfrm>
          <a:prstGeom prst="rect">
            <a:avLst/>
          </a:prstGeom>
          <a:noFill/>
        </p:spPr>
      </p:pic>
      <p:pic>
        <p:nvPicPr>
          <p:cNvPr id="10242" name="Picture 2" descr="H:\nadezhda01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600708" y="2214560"/>
            <a:ext cx="3686068" cy="2428892"/>
          </a:xfrm>
          <a:prstGeom prst="rect">
            <a:avLst/>
          </a:prstGeom>
          <a:noFill/>
        </p:spPr>
      </p:pic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0"/>
            <a:ext cx="69825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r>
              <a:rPr lang="ru-RU" sz="2400" dirty="0" smtClean="0"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Arial Narrow" panose="020B0606020202030204" pitchFamily="34" charset="0"/>
                <a:cs typeface="Times New Roman" pitchFamily="18" charset="0"/>
              </a:rPr>
              <a:t>О компании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4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4214810" y="1071552"/>
            <a:ext cx="478634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/>
            <a:r>
              <a:rPr lang="ru-RU" alt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         Крупнейшее газотранспортное предприятие. Осуществляет  транспортировку газа с   месторождений Западной Сибири в европейскую часть страны, страны ближнего и дальнего зарубежья. </a:t>
            </a:r>
          </a:p>
          <a:p>
            <a:pPr algn="just"/>
            <a:endParaRPr lang="ru-RU" altLang="ru-RU" sz="1600" dirty="0" smtClean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alt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         Общая протяженность магистральных газопроводов</a:t>
            </a:r>
          </a:p>
          <a:p>
            <a:pPr algn="just"/>
            <a:r>
              <a:rPr lang="ru-RU" alt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      более </a:t>
            </a:r>
            <a:r>
              <a:rPr lang="ru-RU" altLang="ru-RU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27,6 тыс. </a:t>
            </a:r>
            <a:r>
              <a:rPr lang="ru-RU" alt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километров.</a:t>
            </a:r>
          </a:p>
          <a:p>
            <a:pPr algn="just"/>
            <a:endParaRPr lang="ru-RU" altLang="ru-RU" sz="1600" dirty="0" smtClean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alt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          Ежесуточно Обществом транспортируется свыше </a:t>
            </a:r>
            <a:r>
              <a:rPr lang="ru-RU" altLang="ru-RU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 миллиарда </a:t>
            </a:r>
            <a:r>
              <a:rPr lang="ru-RU" alt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кубометров газа, а в пиковые периоды до </a:t>
            </a:r>
            <a:r>
              <a:rPr lang="ru-RU" altLang="ru-RU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1,5 миллиарда</a:t>
            </a:r>
            <a:r>
              <a:rPr lang="ru-RU" alt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кубометров газа.</a:t>
            </a:r>
          </a:p>
        </p:txBody>
      </p:sp>
      <p:pic>
        <p:nvPicPr>
          <p:cNvPr id="19" name="Picture 1" descr="E:\Доклад_Фетисов_Ханты\eGr1X7VvpIOQxOhP70dqyw=h340.jpg"/>
          <p:cNvPicPr>
            <a:picLocks noChangeAspect="1" noChangeArrowheads="1"/>
          </p:cNvPicPr>
          <p:nvPr/>
        </p:nvPicPr>
        <p:blipFill>
          <a:blip r:embed="rId3" cstate="print">
            <a:lum contrast="33000"/>
          </a:blip>
          <a:srcRect/>
          <a:stretch>
            <a:fillRect/>
          </a:stretch>
        </p:blipFill>
        <p:spPr bwMode="auto">
          <a:xfrm>
            <a:off x="214282" y="1214428"/>
            <a:ext cx="4301596" cy="2857520"/>
          </a:xfrm>
          <a:prstGeom prst="rect">
            <a:avLst/>
          </a:prstGeom>
          <a:noFill/>
        </p:spPr>
      </p:pic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I:\карта.jpg"/>
          <p:cNvPicPr>
            <a:picLocks noChangeAspect="1" noChangeArrowheads="1"/>
          </p:cNvPicPr>
          <p:nvPr/>
        </p:nvPicPr>
        <p:blipFill>
          <a:blip r:embed="rId2" cstate="print"/>
          <a:srcRect l="6686" t="13765" r="3086" b="10706"/>
          <a:stretch>
            <a:fillRect/>
          </a:stretch>
        </p:blipFill>
        <p:spPr bwMode="auto">
          <a:xfrm>
            <a:off x="2827320" y="1000114"/>
            <a:ext cx="5816646" cy="3459947"/>
          </a:xfrm>
          <a:prstGeom prst="rect">
            <a:avLst/>
          </a:prstGeom>
          <a:noFill/>
        </p:spPr>
      </p:pic>
      <p:sp>
        <p:nvSpPr>
          <p:cNvPr id="37" name="Выноска со стрелкой вправо 36"/>
          <p:cNvSpPr/>
          <p:nvPr/>
        </p:nvSpPr>
        <p:spPr>
          <a:xfrm rot="5400000">
            <a:off x="-250066" y="1464462"/>
            <a:ext cx="3286150" cy="2500329"/>
          </a:xfrm>
          <a:prstGeom prst="rightArrowCallout">
            <a:avLst>
              <a:gd name="adj1" fmla="val 35088"/>
              <a:gd name="adj2" fmla="val 25979"/>
              <a:gd name="adj3" fmla="val 10904"/>
              <a:gd name="adj4" fmla="val 8783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0400" y="4748212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214296"/>
            <a:ext cx="6982549" cy="5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altLang="ru-RU" sz="2400" dirty="0" smtClean="0">
                <a:latin typeface="Arial Narrow" panose="020B0606020202030204" pitchFamily="34" charset="0"/>
                <a:cs typeface="Times New Roman" pitchFamily="18" charset="0"/>
              </a:rPr>
              <a:t>Кадровый состав</a:t>
            </a:r>
            <a:endParaRPr lang="ru-RU" sz="2400" dirty="0" smtClean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36750" y="4738687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5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28812" y="4733925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5601" name="Picture 1" descr="C:\Users\Samsung\Desktop\icon\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285998"/>
            <a:ext cx="726464" cy="726464"/>
          </a:xfrm>
          <a:prstGeom prst="rect">
            <a:avLst/>
          </a:prstGeom>
          <a:noFill/>
        </p:spPr>
      </p:pic>
      <p:pic>
        <p:nvPicPr>
          <p:cNvPr id="25603" name="Picture 3" descr="C:\Users\Samsung\Desktop\icon\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785932"/>
            <a:ext cx="633386" cy="633386"/>
          </a:xfrm>
          <a:prstGeom prst="rect">
            <a:avLst/>
          </a:prstGeom>
          <a:noFill/>
        </p:spPr>
      </p:pic>
      <p:pic>
        <p:nvPicPr>
          <p:cNvPr id="31" name="Picture 3" descr="C:\Users\Samsung\Desktop\icon\4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4" y="3350106"/>
            <a:ext cx="571472" cy="571472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14348" y="3344297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C00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Вахтовый метод труда</a:t>
            </a:r>
          </a:p>
          <a:p>
            <a:r>
              <a:rPr lang="ru-RU" sz="1400" b="1" dirty="0" smtClean="0">
                <a:solidFill>
                  <a:srgbClr val="FFC000"/>
                </a:solidFill>
                <a:latin typeface="Arial Narrow" panose="020B0606020202030204" pitchFamily="34" charset="0"/>
                <a:ea typeface="Arial" charset="0"/>
              </a:rPr>
              <a:t>3 702 чел.</a:t>
            </a:r>
            <a:endParaRPr lang="ru-RU" sz="1400" dirty="0">
              <a:solidFill>
                <a:srgbClr val="FFC00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48" y="2643188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Arial" charset="0"/>
              </a:rPr>
              <a:t>Вредные условия труда</a:t>
            </a:r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4 975 чел. </a:t>
            </a:r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348" y="1071552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Районы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Крайнего Севера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7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</a:rPr>
              <a:t>8</a:t>
            </a:r>
            <a:r>
              <a:rPr lang="en-US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0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8</a:t>
            </a:r>
            <a:r>
              <a:rPr lang="en-US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чел.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pic>
        <p:nvPicPr>
          <p:cNvPr id="27649" name="Picture 1" descr="C:\Users\Samsung\Desktop\icon\5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571618"/>
            <a:ext cx="654060" cy="654060"/>
          </a:xfrm>
          <a:prstGeom prst="rect">
            <a:avLst/>
          </a:prstGeom>
          <a:noFill/>
        </p:spPr>
      </p:pic>
      <p:pic>
        <p:nvPicPr>
          <p:cNvPr id="36" name="Picture 1" descr="C:\Users\Samsung\Desktop\icon\5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682307"/>
            <a:ext cx="590520" cy="590520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8596" y="435770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Arial" charset="0"/>
              </a:rPr>
              <a:t>Свыше 25 000 чел.</a:t>
            </a:r>
            <a:endParaRPr lang="ru-RU" sz="2000" dirty="0">
              <a:solidFill>
                <a:srgbClr val="C0000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pic>
        <p:nvPicPr>
          <p:cNvPr id="28" name="Picture 1" descr="C:\Users\Samsung\Desktop\icon\4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4" y="1851037"/>
            <a:ext cx="571472" cy="57147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714348" y="1760519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366CC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Районы, приравненные к местностям </a:t>
            </a:r>
          </a:p>
          <a:p>
            <a:r>
              <a:rPr lang="ru-RU" sz="1400" b="1" dirty="0" smtClean="0">
                <a:solidFill>
                  <a:srgbClr val="3366CC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Крайнего Севера</a:t>
            </a:r>
          </a:p>
          <a:p>
            <a:r>
              <a:rPr lang="en-US" sz="14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1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3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" charset="0"/>
              </a:rPr>
              <a:t>591</a:t>
            </a:r>
            <a:r>
              <a:rPr lang="en-US" sz="14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чел.</a:t>
            </a:r>
            <a:endParaRPr lang="ru-RU" sz="1400" dirty="0">
              <a:solidFill>
                <a:srgbClr val="0070C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28926" y="4429138"/>
            <a:ext cx="564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66CC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Средний возраст работника – </a:t>
            </a:r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39,4</a:t>
            </a:r>
            <a:r>
              <a:rPr lang="ru-RU" sz="1400" b="1" dirty="0" smtClean="0">
                <a:solidFill>
                  <a:srgbClr val="3366CC"/>
                </a:solidFill>
                <a:latin typeface="Arial Narrow" panose="020B0606020202030204" pitchFamily="34" charset="0"/>
                <a:ea typeface="Arial" charset="0"/>
                <a:cs typeface="Arial" charset="0"/>
              </a:rPr>
              <a:t> года</a:t>
            </a:r>
            <a:endParaRPr lang="ru-RU" sz="1400" dirty="0">
              <a:solidFill>
                <a:srgbClr val="0070C0"/>
              </a:solidFill>
              <a:latin typeface="Arial Narrow" panose="020B0606020202030204" pitchFamily="34" charset="0"/>
              <a:ea typeface="Arial" charset="0"/>
              <a:cs typeface="Arial" charset="0"/>
            </a:endParaRPr>
          </a:p>
        </p:txBody>
      </p:sp>
      <p:pic>
        <p:nvPicPr>
          <p:cNvPr id="2" name="Picture 1" descr="C:\Users\Samsung\Desktop\icon\7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982" y="1162040"/>
            <a:ext cx="577842" cy="577842"/>
          </a:xfrm>
          <a:prstGeom prst="rect">
            <a:avLst/>
          </a:prstGeom>
          <a:noFill/>
        </p:spPr>
      </p:pic>
      <p:pic>
        <p:nvPicPr>
          <p:cNvPr id="42" name="Picture 1" descr="C:\Users\Samsung\Desktop\icon\7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8" y="1000114"/>
            <a:ext cx="649280" cy="649280"/>
          </a:xfrm>
          <a:prstGeom prst="rect">
            <a:avLst/>
          </a:prstGeom>
          <a:noFill/>
        </p:spPr>
      </p:pic>
      <p:sp>
        <p:nvSpPr>
          <p:cNvPr id="40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071670" y="71420"/>
            <a:ext cx="69825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ru-RU" sz="2400" dirty="0" smtClean="0">
                <a:latin typeface="Arial Narrow" panose="020B0606020202030204" pitchFamily="34" charset="0"/>
                <a:cs typeface="Times New Roman" pitchFamily="18" charset="0"/>
              </a:rPr>
              <a:t>Удельное распределение вредных производственных факторов по воздействию на работников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6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58" name="Диаграмма 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740154"/>
              </p:ext>
            </p:extLst>
          </p:nvPr>
        </p:nvGraphicFramePr>
        <p:xfrm>
          <a:off x="142844" y="1071552"/>
          <a:ext cx="900115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3" name="Picture 1" descr="C:\Users\Samsung\Desktop\icon\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000246"/>
            <a:ext cx="1295395" cy="1295395"/>
          </a:xfrm>
          <a:prstGeom prst="rect">
            <a:avLst/>
          </a:prstGeom>
          <a:noFill/>
        </p:spPr>
      </p:pic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endParaRPr kumimoji="0" lang="ru-RU" sz="140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2003856" y="4786328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142858"/>
            <a:ext cx="69825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r>
              <a:rPr lang="ru-RU" sz="2400" dirty="0" smtClean="0">
                <a:latin typeface="Arial Narrow" panose="020B0606020202030204" pitchFamily="34" charset="0"/>
                <a:cs typeface="Times New Roman" pitchFamily="18" charset="0"/>
              </a:rPr>
              <a:t>Риски развития профессиональных заболеваний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7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Группа 24"/>
          <p:cNvGrpSpPr/>
          <p:nvPr/>
        </p:nvGrpSpPr>
        <p:grpSpPr>
          <a:xfrm>
            <a:off x="1643042" y="1000114"/>
            <a:ext cx="7358114" cy="3715181"/>
            <a:chOff x="3673439" y="1000114"/>
            <a:chExt cx="7358114" cy="3715181"/>
          </a:xfrm>
        </p:grpSpPr>
        <p:graphicFrame>
          <p:nvGraphicFramePr>
            <p:cNvPr id="19" name="Диаграмма 18"/>
            <p:cNvGraphicFramePr/>
            <p:nvPr>
              <p:extLst>
                <p:ext uri="{D42A27DB-BD31-4B8C-83A1-F6EECF244321}">
                  <p14:modId xmlns:p14="http://schemas.microsoft.com/office/powerpoint/2010/main" xmlns="" val="2412278791"/>
                </p:ext>
              </p:extLst>
            </p:nvPr>
          </p:nvGraphicFramePr>
          <p:xfrm>
            <a:off x="3673439" y="1285866"/>
            <a:ext cx="7358114" cy="34294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4816447" y="1000114"/>
              <a:ext cx="40306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  <a:latin typeface="Arial Narrow" panose="020B0606020202030204" pitchFamily="34" charset="0"/>
                  <a:ea typeface="Arial" charset="0"/>
                  <a:cs typeface="Arial" charset="0"/>
                </a:rPr>
                <a:t>ООО «Газпром трансгаз Югорск»</a:t>
              </a:r>
              <a:endParaRPr lang="ru-RU" sz="2000" b="1" dirty="0">
                <a:solidFill>
                  <a:srgbClr val="0070C0"/>
                </a:solidFill>
                <a:latin typeface="Arial Narrow" panose="020B0606020202030204" pitchFamily="34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3" name="Picture 1" descr="C:\Users\Samsung\Desktop\icon\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000246"/>
            <a:ext cx="1295395" cy="1295395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42844" y="4286262"/>
            <a:ext cx="8786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Ежегодно до </a:t>
            </a:r>
            <a:r>
              <a:rPr lang="ru-RU" alt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7%</a:t>
            </a:r>
            <a:r>
              <a:rPr lang="ru-RU" altLang="ru-RU" sz="2000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работников направляются на экспертизу </a:t>
            </a:r>
            <a:r>
              <a:rPr lang="ru-RU" altLang="ru-RU" sz="2000" b="1" dirty="0" err="1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профпригодности</a:t>
            </a:r>
            <a:endParaRPr lang="ru-RU" dirty="0" smtClean="0"/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-642942" y="6303956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142858"/>
            <a:ext cx="69825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lang="ru-RU" altLang="ru-RU" sz="2400" dirty="0" smtClean="0">
                <a:latin typeface="Arial Narrow" panose="020B0606020202030204" pitchFamily="34" charset="0"/>
                <a:cs typeface="Times New Roman" pitchFamily="18" charset="0"/>
              </a:rPr>
              <a:t>Этапы оказания медицинской помощи работникам Общества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8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-642942" y="6303956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7650" name="Picture 2" descr="C:\Users\Samsung\Desktop\icon\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20"/>
            <a:ext cx="952460" cy="9524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785918" y="1214428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Первичная медико-санитарная помощь в здравпунктах   </a:t>
            </a:r>
          </a:p>
          <a:p>
            <a:pPr lvl="0"/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(46 здравпунктов)</a:t>
            </a:r>
            <a:endParaRPr lang="ru-RU" b="1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2000246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Диагностика заболеваний и РВЛ в санатории-профилактории (</a:t>
            </a:r>
            <a:r>
              <a:rPr lang="ru-RU" altLang="ru-RU" b="1" dirty="0" err="1" smtClean="0">
                <a:solidFill>
                  <a:srgbClr val="003366"/>
                </a:solidFill>
                <a:latin typeface="Arial Narrow" panose="020B0606020202030204" pitchFamily="34" charset="0"/>
              </a:rPr>
              <a:t>г.Югорск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)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1928794" y="3714758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Консультативная и стационарная помощь в федеральных клиниках и центрах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1928794" y="278606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Санаторно-курортное и </a:t>
            </a:r>
            <a:r>
              <a:rPr lang="ru-RU" altLang="ru-RU" b="1" dirty="0" err="1" smtClean="0">
                <a:solidFill>
                  <a:srgbClr val="003366"/>
                </a:solidFill>
                <a:latin typeface="Arial Narrow" panose="020B0606020202030204" pitchFamily="34" charset="0"/>
              </a:rPr>
              <a:t>реабилитационно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- восстановительное лечение в  санатории-профилактории и южных здравницах</a:t>
            </a:r>
            <a:endParaRPr lang="ru-RU" b="1" dirty="0" smtClean="0"/>
          </a:p>
        </p:txBody>
      </p:sp>
      <p:grpSp>
        <p:nvGrpSpPr>
          <p:cNvPr id="29" name="Группа 28"/>
          <p:cNvGrpSpPr/>
          <p:nvPr/>
        </p:nvGrpSpPr>
        <p:grpSpPr>
          <a:xfrm>
            <a:off x="428596" y="2643188"/>
            <a:ext cx="928694" cy="1077642"/>
            <a:chOff x="928662" y="3571882"/>
            <a:chExt cx="928694" cy="1077642"/>
          </a:xfrm>
        </p:grpSpPr>
        <p:pic>
          <p:nvPicPr>
            <p:cNvPr id="27651" name="Picture 3" descr="C:\Users\Samsung\Desktop\icon\6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8662" y="3571882"/>
              <a:ext cx="928694" cy="928694"/>
            </a:xfrm>
            <a:prstGeom prst="rect">
              <a:avLst/>
            </a:prstGeom>
            <a:noFill/>
          </p:spPr>
        </p:pic>
        <p:pic>
          <p:nvPicPr>
            <p:cNvPr id="27" name="Picture 1" descr="C:\Users\Samsung\Desktop\icon\7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0100" y="4286262"/>
              <a:ext cx="342919" cy="363262"/>
            </a:xfrm>
            <a:prstGeom prst="rect">
              <a:avLst/>
            </a:prstGeom>
            <a:noFill/>
          </p:spPr>
        </p:pic>
        <p:pic>
          <p:nvPicPr>
            <p:cNvPr id="38913" name="Picture 1" descr="C:\Users\Samsung\Desktop\icon\77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5103" y="4364524"/>
              <a:ext cx="259571" cy="243996"/>
            </a:xfrm>
            <a:prstGeom prst="rect">
              <a:avLst/>
            </a:prstGeom>
            <a:noFill/>
          </p:spPr>
        </p:pic>
      </p:grpSp>
      <p:grpSp>
        <p:nvGrpSpPr>
          <p:cNvPr id="32" name="Группа 31"/>
          <p:cNvGrpSpPr/>
          <p:nvPr/>
        </p:nvGrpSpPr>
        <p:grpSpPr>
          <a:xfrm>
            <a:off x="-71470" y="1071552"/>
            <a:ext cx="2000232" cy="833114"/>
            <a:chOff x="-71470" y="1071552"/>
            <a:chExt cx="2000232" cy="833114"/>
          </a:xfrm>
        </p:grpSpPr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1071552"/>
              <a:ext cx="1214414" cy="61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1"/>
            <p:cNvSpPr>
              <a:spLocks noChangeArrowheads="1"/>
            </p:cNvSpPr>
            <p:nvPr/>
          </p:nvSpPr>
          <p:spPr bwMode="auto">
            <a:xfrm>
              <a:off x="-71470" y="1643056"/>
              <a:ext cx="200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700">
                  <a:solidFill>
                    <a:schemeClr val="bg1"/>
                  </a:solidFill>
                  <a:latin typeface="Arial Narrow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charset="0"/>
                </a:defRPr>
              </a:lvl9pPr>
            </a:lstStyle>
            <a:p>
              <a:pPr algn="ctr"/>
              <a:r>
                <a:rPr lang="ru-RU" altLang="ru-RU" sz="11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46 </a:t>
              </a:r>
              <a:r>
                <a:rPr lang="ru-RU" altLang="ru-RU" sz="11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трассовых </a:t>
              </a:r>
              <a:r>
                <a:rPr lang="ru-RU" altLang="ru-RU" sz="11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здравпунктов </a:t>
              </a:r>
            </a:p>
          </p:txBody>
        </p:sp>
      </p:grpSp>
      <p:pic>
        <p:nvPicPr>
          <p:cNvPr id="33" name="Рисунок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928808"/>
            <a:ext cx="1500166" cy="68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936750" y="0"/>
            <a:ext cx="7207250" cy="9874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0" y="0"/>
            <a:ext cx="1936750" cy="987425"/>
          </a:xfrm>
          <a:prstGeom prst="rect">
            <a:avLst/>
          </a:prstGeom>
          <a:solidFill>
            <a:srgbClr val="00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cxnSp>
        <p:nvCxnSpPr>
          <p:cNvPr id="1843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1936750" y="0"/>
            <a:ext cx="1588" cy="987425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0" y="987425"/>
            <a:ext cx="9151938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440" name="Rectangle 12"/>
          <p:cNvSpPr>
            <a:spLocks noChangeArrowheads="1"/>
          </p:cNvSpPr>
          <p:nvPr/>
        </p:nvSpPr>
        <p:spPr bwMode="auto">
          <a:xfrm>
            <a:off x="1938338" y="4752975"/>
            <a:ext cx="72056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АТТЕСТАЦИЯ ОБРАЗОВАТЕЛЬНОГО ПОДРАЗДЕЛЕНИЯ                                                  </a:t>
            </a:r>
          </a:p>
          <a:p>
            <a:r>
              <a:rPr lang="ru-RU" altLang="ru-RU" sz="1400">
                <a:solidFill>
                  <a:srgbClr val="FFFFFF"/>
                </a:solidFill>
                <a:latin typeface="Arial Narrow" pitchFamily="34" charset="0"/>
              </a:rPr>
              <a:t>ООО «ГАЗПРОМ ТРАНСГАЗ ЮГОРСК», 2016 г.</a:t>
            </a:r>
          </a:p>
        </p:txBody>
      </p:sp>
      <p:pic>
        <p:nvPicPr>
          <p:cNvPr id="18441" name="Picture 3" descr="A:\Фирменный стиль\Лого ГТЮ бел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68263"/>
            <a:ext cx="1565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161451" y="142858"/>
            <a:ext cx="69825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b"/>
          <a:lstStyle/>
          <a:p>
            <a:pPr eaLnBrk="0" hangingPunct="0">
              <a:defRPr/>
            </a:pPr>
            <a:r>
              <a:rPr lang="ru-RU" altLang="ru-RU" sz="2400" dirty="0" smtClean="0">
                <a:latin typeface="Arial Narrow" panose="020B0606020202030204" pitchFamily="34" charset="0"/>
                <a:cs typeface="Times New Roman" pitchFamily="18" charset="0"/>
              </a:rPr>
              <a:t>5 основных направлений охраны здоровья </a:t>
            </a:r>
            <a:endParaRPr lang="en-US" altLang="ru-RU" sz="240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altLang="ru-RU" sz="2400" dirty="0" smtClean="0">
                <a:latin typeface="Arial Narrow" panose="020B0606020202030204" pitchFamily="34" charset="0"/>
                <a:cs typeface="Times New Roman" pitchFamily="18" charset="0"/>
              </a:rPr>
              <a:t>работников Общества</a:t>
            </a:r>
          </a:p>
        </p:txBody>
      </p:sp>
      <p:sp>
        <p:nvSpPr>
          <p:cNvPr id="18445" name="Прямоугольник 10"/>
          <p:cNvSpPr>
            <a:spLocks noChangeArrowheads="1"/>
          </p:cNvSpPr>
          <p:nvPr/>
        </p:nvSpPr>
        <p:spPr bwMode="auto">
          <a:xfrm>
            <a:off x="1944688" y="4743450"/>
            <a:ext cx="7207250" cy="404813"/>
          </a:xfrm>
          <a:prstGeom prst="rect">
            <a:avLst/>
          </a:prstGeom>
          <a:solidFill>
            <a:srgbClr val="3399FF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6" name="Прямоугольник 11"/>
          <p:cNvSpPr>
            <a:spLocks noChangeArrowheads="1"/>
          </p:cNvSpPr>
          <p:nvPr/>
        </p:nvSpPr>
        <p:spPr bwMode="auto">
          <a:xfrm>
            <a:off x="0" y="4738688"/>
            <a:ext cx="1936750" cy="404812"/>
          </a:xfrm>
          <a:prstGeom prst="rect">
            <a:avLst/>
          </a:prstGeom>
          <a:solidFill>
            <a:srgbClr val="3366CC"/>
          </a:solidFill>
          <a:ln w="15875" algn="ctr">
            <a:noFill/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84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763" y="4783138"/>
            <a:ext cx="1487487" cy="3254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FFFFFF"/>
                </a:solidFill>
                <a:latin typeface="Arial Narrow" pitchFamily="34" charset="0"/>
              </a:rPr>
              <a:t>9</a:t>
            </a:r>
          </a:p>
        </p:txBody>
      </p:sp>
      <p:cxnSp>
        <p:nvCxnSpPr>
          <p:cNvPr id="18448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36750" y="4738688"/>
            <a:ext cx="0" cy="404812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9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4732338"/>
            <a:ext cx="91440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6" name="Рисунок 12" descr="Обложка ВВ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71552"/>
            <a:ext cx="2528713" cy="357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143240" y="1059410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«</a:t>
            </a:r>
            <a:r>
              <a:rPr lang="ru-RU" altLang="ru-RU" b="1" dirty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Программа охраны здоровья работников 2012 – 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2020гг»</a:t>
            </a:r>
            <a:endParaRPr lang="ru-RU" altLang="ru-RU" b="1" dirty="0">
              <a:solidFill>
                <a:srgbClr val="003366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1568229"/>
            <a:ext cx="5074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Профилактика </a:t>
            </a:r>
            <a:r>
              <a:rPr lang="ru-RU" altLang="ru-RU" b="1" dirty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профессиональных и профессионально–обусловленных заболеваний»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91734" y="2428874"/>
            <a:ext cx="5595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Профилактика </a:t>
            </a:r>
            <a:r>
              <a:rPr lang="ru-RU" altLang="ru-RU" b="1" dirty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сердечно 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–сосудистых заболеваний</a:t>
            </a:r>
            <a:endParaRPr lang="ru-RU" altLang="ru-RU" b="1" dirty="0">
              <a:solidFill>
                <a:srgbClr val="003366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3000378"/>
            <a:ext cx="5789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Диспансеризация </a:t>
            </a:r>
            <a:r>
              <a:rPr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работников и руководителей</a:t>
            </a:r>
            <a:r>
              <a:rPr kumimoji="1"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Общества </a:t>
            </a:r>
            <a:endParaRPr kumimoji="1" lang="ru-RU" altLang="ru-RU" b="1" dirty="0">
              <a:solidFill>
                <a:srgbClr val="003366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3643320"/>
            <a:ext cx="5074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kumimoji="1"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kumimoji="1" lang="ru-RU" altLang="ru-RU" b="1" dirty="0" err="1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Реабилитационно</a:t>
            </a:r>
            <a:r>
              <a:rPr kumimoji="1" lang="ru-RU" alt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 - восстановительное </a:t>
            </a:r>
            <a:r>
              <a:rPr kumimoji="1" lang="ru-RU" altLang="ru-RU" b="1" dirty="0">
                <a:solidFill>
                  <a:srgbClr val="003366"/>
                </a:solidFill>
                <a:latin typeface="Arial Narrow" panose="020B0606020202030204" pitchFamily="34" charset="0"/>
                <a:cs typeface="Arial" charset="0"/>
              </a:rPr>
              <a:t>и санаторно-курортное лечение</a:t>
            </a:r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1987662" y="4771709"/>
            <a:ext cx="729924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">
              <a:rot lat="0" lon="0" rev="10800000"/>
            </a:lightRig>
          </a:scene3d>
          <a:sp3d>
            <a:bevelT w="114300" prst="artDeco"/>
          </a:sp3d>
        </p:spPr>
        <p:txBody>
          <a:bodyPr lIns="92075" tIns="46038" rIns="92075" bIns="46038" anchor="ctr"/>
          <a:lstStyle/>
          <a:p>
            <a:r>
              <a:rPr lang="ru-RU" altLang="ru-RU" sz="1400" dirty="0" smtClean="0">
                <a:latin typeface="Arial Narrow" pitchFamily="34" charset="0"/>
              </a:rPr>
              <a:t>ФОРМИРОВАНИЕ СИСТЕМЫ ОЦЕНКИ ЗДОРОВЬЯ И ПРОФИЛАКТИКИ </a:t>
            </a:r>
          </a:p>
          <a:p>
            <a:r>
              <a:rPr lang="ru-RU" altLang="ru-RU" sz="1400" dirty="0" smtClean="0">
                <a:latin typeface="Arial Narrow" pitchFamily="34" charset="0"/>
              </a:rPr>
              <a:t>ПРОФЕССИОНАЛЬНОГО ДОЛГОЛЕТИЯ РАБОТНИКОВ ООО «ГАЗПРОМ ТРАНСГАЗ ЮГОРСК»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Ярк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8000"/>
              <a:satMod val="230000"/>
            </a:schemeClr>
          </a:gs>
          <a:gs pos="60000">
            <a:schemeClr val="phClr">
              <a:shade val="92000"/>
              <a:satMod val="230000"/>
            </a:schemeClr>
          </a:gs>
          <a:gs pos="100000">
            <a:schemeClr val="phClr">
              <a:tint val="85000"/>
              <a:satMod val="400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1200"/>
              <a:satMod val="150000"/>
            </a:schemeClr>
            <a:schemeClr val="phClr">
              <a:tint val="90000"/>
              <a:satMod val="150000"/>
            </a:schemeClr>
          </a:duotone>
        </a:blip>
        <a:tile tx="0" ty="0" sx="70000" sy="7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29279</TotalTime>
  <Words>1247</Words>
  <Application>Microsoft Office PowerPoint</Application>
  <PresentationFormat>Экран (16:9)</PresentationFormat>
  <Paragraphs>248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Яркая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«Тюментрансгаз»</dc:title>
  <dc:creator>Князева И.Б.</dc:creator>
  <cp:lastModifiedBy>Samsung</cp:lastModifiedBy>
  <cp:revision>2458</cp:revision>
  <cp:lastPrinted>1601-01-01T00:00:00Z</cp:lastPrinted>
  <dcterms:created xsi:type="dcterms:W3CDTF">2007-03-24T08:27:00Z</dcterms:created>
  <dcterms:modified xsi:type="dcterms:W3CDTF">2018-11-21T06:30:46Z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