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76" r:id="rId4"/>
    <p:sldId id="258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4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000"/>
    <a:srgbClr val="C41A00"/>
    <a:srgbClr val="FB2400"/>
    <a:srgbClr val="D31D00"/>
    <a:srgbClr val="3F91D6"/>
    <a:srgbClr val="6DBADA"/>
    <a:srgbClr val="7FDAEC"/>
    <a:srgbClr val="80E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/>
    <p:restoredTop sz="94712"/>
  </p:normalViewPr>
  <p:slideViewPr>
    <p:cSldViewPr snapToGrid="0" snapToObjects="1">
      <p:cViewPr>
        <p:scale>
          <a:sx n="104" d="100"/>
          <a:sy n="104" d="100"/>
        </p:scale>
        <p:origin x="-169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5913B-B891-B44A-919C-8EA84B349BEC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5AEAA-A55E-0A49-90E3-1E6DBE897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95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CAD92-ADBA-D343-8F38-FAE3DE28E57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F5B00-FF99-404C-92F4-F12AED8CD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995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38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8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A368-8453-1C49-8A7D-093DE68E37B4}" type="datetime1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4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0621-E01D-F740-850F-14FD5237EDCA}" type="datetime1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7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EE-9410-7F4A-8427-A80DCE698BAB}" type="datetime1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7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396D-88B5-6E4E-8BDF-7D1818CB0409}" type="datetime1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8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62A4-F7CA-AF48-9F09-3C815908530F}" type="datetime1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8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BE37-8A1F-544D-9222-283A58C44595}" type="datetime1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61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F13F-13AF-3F4C-9B00-9EE25B97C415}" type="datetime1">
              <a:rPr lang="ru-RU" smtClean="0"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AB78-6026-D043-B803-9CD71491C3E3}" type="datetime1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3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A03E-DFC3-424C-A982-686E725AD44C}" type="datetime1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14AF-89A3-5444-AA97-E7724AD5FF86}" type="datetime1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1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EBCC-0805-7C4C-9226-D9E944BBAF35}" type="datetime1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4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227D9-03C7-044A-A13E-620108FEBF14}" type="datetime1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262B6-92ED-644F-867F-07C427F36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9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jpg"/><Relationship Id="rId7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jpg"/><Relationship Id="rId7" Type="http://schemas.openxmlformats.org/officeDocument/2006/relationships/image" Target="../media/image2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jpg"/><Relationship Id="rId7" Type="http://schemas.openxmlformats.org/officeDocument/2006/relationships/image" Target="../media/image3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jpg"/><Relationship Id="rId7" Type="http://schemas.openxmlformats.org/officeDocument/2006/relationships/image" Target="../media/image3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jpg"/><Relationship Id="rId7" Type="http://schemas.openxmlformats.org/officeDocument/2006/relationships/image" Target="../media/image3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0"/>
            <a:ext cx="12192000" cy="6858000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4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5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968" y="-2343717"/>
            <a:ext cx="12135408" cy="7331017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5" y="485236"/>
            <a:ext cx="6211568" cy="18136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24321" y="860127"/>
            <a:ext cx="5867679" cy="461665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0"/>
                  <a:alpha val="60000"/>
                </a:schemeClr>
              </a:gs>
              <a:gs pos="73000">
                <a:schemeClr val="accent1">
                  <a:lumMod val="67000"/>
                  <a:lumOff val="33000"/>
                  <a:alpha val="74000"/>
                </a:schemeClr>
              </a:gs>
              <a:gs pos="8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97599" y="860127"/>
            <a:ext cx="57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НАУЧНО-ПРАКТИЧЕСКАЯ КОНФЕРЕНЦИЯ</a:t>
            </a:r>
            <a:endParaRPr lang="ru-RU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6121" y="1281717"/>
            <a:ext cx="574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-23</a:t>
            </a:r>
            <a:r>
              <a:rPr lang="ru-RU" sz="240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ноября </a:t>
            </a:r>
            <a:r>
              <a:rPr lang="ru-RU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2018 года</a:t>
            </a:r>
            <a:endParaRPr lang="ru-RU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9879" y="2942049"/>
            <a:ext cx="12192000" cy="1446550"/>
          </a:xfrm>
          <a:prstGeom prst="rect">
            <a:avLst/>
          </a:prstGeom>
          <a:gradFill>
            <a:gsLst>
              <a:gs pos="30000">
                <a:schemeClr val="accent1">
                  <a:lumMod val="50000"/>
                  <a:alpha val="60000"/>
                </a:schemeClr>
              </a:gs>
              <a:gs pos="73000">
                <a:schemeClr val="accent1">
                  <a:lumMod val="67000"/>
                  <a:lumOff val="33000"/>
                  <a:alpha val="74000"/>
                </a:schemeClr>
              </a:gs>
              <a:gs pos="8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39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49145" y="2942049"/>
            <a:ext cx="107244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К </a:t>
            </a:r>
            <a:r>
              <a:rPr lang="ru-RU" sz="4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проблеме качества проведения периодических медицинских </a:t>
            </a:r>
            <a:r>
              <a:rPr lang="ru-RU" sz="4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осмотров</a:t>
            </a:r>
            <a:endParaRPr lang="ru-RU" sz="4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708" y="6085581"/>
            <a:ext cx="12161292" cy="461665"/>
          </a:xfrm>
          <a:prstGeom prst="rect">
            <a:avLst/>
          </a:prstGeom>
          <a:gradFill>
            <a:gsLst>
              <a:gs pos="30000">
                <a:schemeClr val="accent1">
                  <a:lumMod val="50000"/>
                  <a:alpha val="60000"/>
                </a:schemeClr>
              </a:gs>
              <a:gs pos="73000">
                <a:schemeClr val="accent1">
                  <a:lumMod val="67000"/>
                  <a:lumOff val="33000"/>
                  <a:alpha val="74000"/>
                </a:schemeClr>
              </a:gs>
              <a:gs pos="8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39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49145" y="6085581"/>
            <a:ext cx="1072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Шкляева С.Н., к.м.н.</a:t>
            </a:r>
            <a:r>
              <a:rPr lang="en-US" sz="24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,</a:t>
            </a:r>
            <a:r>
              <a:rPr lang="ru-RU" sz="24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 врач-</a:t>
            </a:r>
            <a:r>
              <a:rPr lang="ru-RU" sz="2400" dirty="0" err="1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профпатолог</a:t>
            </a:r>
            <a:r>
              <a:rPr lang="en-US" sz="24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заведующая ПО КДП г. Сургут</a:t>
            </a:r>
            <a:endParaRPr lang="ru-RU" sz="24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49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1718441" y="610364"/>
            <a:ext cx="10473559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6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890614"/>
            <a:ext cx="12192000" cy="4967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5865" y="637404"/>
            <a:ext cx="966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Профессиональная заболеваемость в ХМАО – Югре</a:t>
            </a:r>
            <a:endParaRPr lang="ru-RU" sz="24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4465" y="2419926"/>
            <a:ext cx="1010306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/>
            <a:r>
              <a:rPr lang="ru-RU" sz="3600" u="sng" dirty="0" smtClean="0">
                <a:solidFill>
                  <a:srgbClr val="FFFF00"/>
                </a:solidFill>
                <a:latin typeface="Helvetica Light" charset="0"/>
                <a:ea typeface="Helvetica Light" charset="0"/>
                <a:cs typeface="Helvetica Light" charset="0"/>
              </a:rPr>
              <a:t>239 случаев</a:t>
            </a:r>
            <a:r>
              <a:rPr lang="ru-RU" sz="3600" dirty="0" smtClean="0">
                <a:solidFill>
                  <a:srgbClr val="FFFF00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впервые установленных и установленных ранее профессиональных заболеваний за 2015-2017 гг.   </a:t>
            </a:r>
          </a:p>
          <a:p>
            <a:pPr marL="411480" indent="-342900"/>
            <a:r>
              <a:rPr lang="ru-RU" sz="3600" u="sng" dirty="0" smtClean="0">
                <a:solidFill>
                  <a:srgbClr val="FFFF00"/>
                </a:solidFill>
                <a:latin typeface="Helvetica Light" charset="0"/>
                <a:ea typeface="Helvetica Light" charset="0"/>
                <a:cs typeface="Helvetica Light" charset="0"/>
              </a:rPr>
              <a:t>63 случая </a:t>
            </a: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профессионального заболевания за 2017 год </a:t>
            </a:r>
          </a:p>
          <a:p>
            <a:pPr marL="411480" indent="-342900"/>
            <a:r>
              <a:rPr lang="ru-RU" sz="3600" u="sng" dirty="0" smtClean="0">
                <a:solidFill>
                  <a:srgbClr val="C00000"/>
                </a:solidFill>
                <a:latin typeface="Helvetica Light" charset="0"/>
                <a:ea typeface="Helvetica Light" charset="0"/>
                <a:cs typeface="Helvetica Light" charset="0"/>
              </a:rPr>
              <a:t>95,2%</a:t>
            </a:r>
            <a:r>
              <a:rPr lang="ru-RU" sz="2800" dirty="0" smtClean="0">
                <a:solidFill>
                  <a:srgbClr val="C00000"/>
                </a:solidFill>
                <a:latin typeface="Helvetica Light" charset="0"/>
                <a:ea typeface="Helvetica Light" charset="0"/>
                <a:cs typeface="Helvetica Light" charset="0"/>
              </a:rPr>
              <a:t>   </a:t>
            </a: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вызваны  воздействием физических факторов:</a:t>
            </a:r>
          </a:p>
          <a:p>
            <a:pPr marL="411480" indent="-342900">
              <a:buFont typeface="Wingdings" panose="05000000000000000000" pitchFamily="2" charset="2"/>
              <a:buChar char="ü"/>
            </a:pPr>
            <a:r>
              <a:rPr lang="ru-RU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46,0%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- </a:t>
            </a:r>
            <a:r>
              <a:rPr lang="ru-RU" sz="2800" dirty="0" err="1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нейросенсорная</a:t>
            </a: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тугоухость</a:t>
            </a:r>
          </a:p>
          <a:p>
            <a:pPr marL="411480" indent="-342900">
              <a:buFont typeface="Wingdings" panose="05000000000000000000" pitchFamily="2" charset="2"/>
              <a:buChar char="ü"/>
            </a:pPr>
            <a:r>
              <a:rPr lang="ru-RU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42,8%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  </a:t>
            </a: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- вибрационная болезнь </a:t>
            </a:r>
          </a:p>
          <a:p>
            <a:pPr marL="411480" indent="-342900">
              <a:buFont typeface="Wingdings" panose="05000000000000000000" pitchFamily="2" charset="2"/>
              <a:buChar char="ü"/>
            </a:pPr>
            <a:r>
              <a:rPr lang="ru-RU" sz="2800" u="sng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6,4% </a:t>
            </a: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- </a:t>
            </a:r>
            <a:r>
              <a:rPr lang="ru-RU" sz="2800" dirty="0" err="1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нейропатия</a:t>
            </a: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радикулопатия</a:t>
            </a: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</a:p>
          <a:p>
            <a:endParaRPr lang="ru-RU" sz="28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1718441" y="610364"/>
            <a:ext cx="10473559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890614"/>
            <a:ext cx="12192000" cy="4967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089" y="654050"/>
            <a:ext cx="966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Факторы, снижающие эффективность и качество медицинских осмотров</a:t>
            </a:r>
            <a:endParaRPr lang="ru-RU" sz="20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303" y="4039142"/>
            <a:ext cx="3689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algn="ctr"/>
            <a:r>
              <a:rPr lang="ru-RU" sz="2400" dirty="0" smtClean="0">
                <a:solidFill>
                  <a:schemeClr val="bg1"/>
                </a:solidFill>
              </a:rPr>
              <a:t>     Указание  не всех  вредных и опасных производственных факторов при направлении на медицинский осмотр.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93" y="2410421"/>
            <a:ext cx="1584533" cy="15845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150" y="4116557"/>
            <a:ext cx="3689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algn="ctr"/>
            <a:r>
              <a:rPr lang="ru-RU" sz="240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Выбор медицинской организации по наименьшей стоимости услуг.</a:t>
            </a:r>
            <a:endParaRPr lang="ru-RU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73" y="2236955"/>
            <a:ext cx="1966122" cy="1820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5251" y="2553627"/>
            <a:ext cx="432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Со стороны работодателя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6225665" y="3202687"/>
            <a:ext cx="1877811" cy="1506505"/>
          </a:xfrm>
          <a:prstGeom prst="curvedConnector3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10800000" flipV="1">
            <a:off x="4095018" y="3202687"/>
            <a:ext cx="1871316" cy="1506504"/>
          </a:xfrm>
          <a:prstGeom prst="curvedConnector3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28" y="1208047"/>
            <a:ext cx="1458942" cy="1458942"/>
          </a:xfrm>
          <a:prstGeom prst="rect">
            <a:avLst/>
          </a:prstGeom>
        </p:spPr>
      </p:pic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2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1718441" y="610364"/>
            <a:ext cx="10473559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890614"/>
            <a:ext cx="12192000" cy="4967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089" y="654050"/>
            <a:ext cx="966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Факторы, снижающие эффективность и качество медицинских осмотров</a:t>
            </a:r>
            <a:endParaRPr lang="ru-RU" sz="20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51081"/>
            <a:ext cx="4451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algn="ctr"/>
            <a:r>
              <a:rPr lang="ru-RU" sz="200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     Неисполнение </a:t>
            </a:r>
            <a:r>
              <a:rPr lang="ru-RU" sz="20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п.37 приложения № 3 приказа № 302н (углубленные медицинские осмотры в Центре профессиональной патологии не реже одного раза в 5 лет).</a:t>
            </a:r>
            <a:endParaRPr lang="ru-RU" sz="20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3042" y="3851081"/>
            <a:ext cx="3950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algn="ctr"/>
            <a:r>
              <a:rPr lang="ru-RU" sz="20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     Отсутствие  заинтересованности в выявлении профессиональных заболеваний.</a:t>
            </a:r>
            <a:endParaRPr lang="ru-RU" sz="20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6190" y="3802081"/>
            <a:ext cx="4177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algn="ctr"/>
            <a:r>
              <a:rPr lang="ru-RU" sz="20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    Невыполнение рекомендованных оздоровительных мероприятий,  не предоставление актов и данных о реализации рекомендаций.</a:t>
            </a:r>
            <a:endParaRPr lang="ru-RU" sz="20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5" y="1954432"/>
            <a:ext cx="1776902" cy="177690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55" y="2098455"/>
            <a:ext cx="1611192" cy="1611192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34" y="2138727"/>
            <a:ext cx="1408312" cy="1408312"/>
          </a:xfrm>
          <a:prstGeom prst="rect">
            <a:avLst/>
          </a:prstGeom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1718441" y="610364"/>
            <a:ext cx="10473559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890614"/>
            <a:ext cx="12192000" cy="4967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089" y="654050"/>
            <a:ext cx="966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Факторы, снижающие эффективность и качество медицинских осмотров</a:t>
            </a:r>
            <a:endParaRPr lang="ru-RU" sz="20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829" y="1362821"/>
            <a:ext cx="1510713" cy="15107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3737" y="2013377"/>
            <a:ext cx="697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/>
            <a:r>
              <a:rPr lang="ru-RU" sz="3200" dirty="0" smtClean="0"/>
              <a:t>Со стороны работника</a:t>
            </a:r>
            <a:endParaRPr lang="ru-RU" sz="32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80219" y="2919996"/>
            <a:ext cx="9761808" cy="2662070"/>
            <a:chOff x="680219" y="2919996"/>
            <a:chExt cx="9761808" cy="2662070"/>
          </a:xfrm>
        </p:grpSpPr>
        <p:sp>
          <p:nvSpPr>
            <p:cNvPr id="12" name="TextBox 11"/>
            <p:cNvSpPr txBox="1"/>
            <p:nvPr/>
          </p:nvSpPr>
          <p:spPr>
            <a:xfrm>
              <a:off x="3468413" y="3168048"/>
              <a:ext cx="697361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11480" indent="-342900"/>
              <a:r>
                <a:rPr lang="ru-RU" sz="3600" dirty="0" smtClean="0">
                  <a:solidFill>
                    <a:schemeClr val="bg1">
                      <a:lumMod val="95000"/>
                    </a:schemeClr>
                  </a:solidFill>
                </a:rPr>
                <a:t>   Сокрытие симптомов проявления профессионального (общего) заболевания из-за угрозы потерять работу.</a:t>
              </a:r>
              <a:endParaRPr lang="ru-RU" sz="3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3" name="Изображение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19" y="2919996"/>
              <a:ext cx="2662070" cy="2662070"/>
            </a:xfrm>
            <a:prstGeom prst="rect">
              <a:avLst/>
            </a:prstGeom>
          </p:spPr>
        </p:pic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1718441" y="610364"/>
            <a:ext cx="10473559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890614"/>
            <a:ext cx="12192000" cy="4967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089" y="654050"/>
            <a:ext cx="966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Факторы, снижающие эффективность и качество медицинских осмотров</a:t>
            </a:r>
            <a:endParaRPr lang="ru-RU" sz="20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91" y="4039142"/>
            <a:ext cx="4109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algn="ctr"/>
            <a:r>
              <a:rPr lang="ru-RU" sz="2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   Занижение цены за счет  использования результатов обследования и заключения от специалистов других медицинских организаций.</a:t>
            </a:r>
            <a:endParaRPr lang="ru-RU" sz="22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9338" y="4199085"/>
            <a:ext cx="4078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algn="ctr"/>
            <a:r>
              <a:rPr lang="ru-RU" sz="20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    Проведение обязательных медицинских осмотров врачами, не имеющими необходимой подготовки по вопросам профессиональной патологии.</a:t>
            </a:r>
            <a:endParaRPr lang="ru-RU" sz="20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5251" y="2491822"/>
            <a:ext cx="432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Со стороны медицинской организации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6225665" y="3202687"/>
            <a:ext cx="1877811" cy="1506505"/>
          </a:xfrm>
          <a:prstGeom prst="curvedConnector3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10800000" flipV="1">
            <a:off x="4095018" y="3202687"/>
            <a:ext cx="1871316" cy="1506504"/>
          </a:xfrm>
          <a:prstGeom prst="curvedConnector3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48" y="1246559"/>
            <a:ext cx="1305703" cy="1305703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00" y="2236955"/>
            <a:ext cx="1646873" cy="1646873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077" y="2032847"/>
            <a:ext cx="2742801" cy="2057101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1718441" y="610364"/>
            <a:ext cx="10473559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890614"/>
            <a:ext cx="12192000" cy="4967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089" y="654050"/>
            <a:ext cx="966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Факторы, снижающие эффективность и качество медицинских осмотров</a:t>
            </a:r>
            <a:endParaRPr lang="ru-RU" sz="20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39146" y="4150766"/>
            <a:ext cx="41567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algn="ctr"/>
            <a:r>
              <a:rPr lang="ru-RU" sz="2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    Проведение  медицинского осмотра неполным составом  специалистов,  не в полном объеме (лабораторные и функциональные исследования).</a:t>
            </a:r>
            <a:endParaRPr lang="ru-RU" sz="22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8979" y="4229887"/>
            <a:ext cx="41883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algn="ctr"/>
            <a:r>
              <a:rPr lang="ru-RU" sz="2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     Отсутствие преемственности между медицинскими организациями в плане  механизма передачи медицинской документации. </a:t>
            </a:r>
            <a:endParaRPr lang="ru-RU" sz="22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5251" y="2491822"/>
            <a:ext cx="432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 algn="ctr">
              <a:buNone/>
            </a:pPr>
            <a:r>
              <a:rPr lang="ru-RU" b="1" dirty="0" smtClean="0">
                <a:latin typeface="Helvetica" charset="0"/>
                <a:ea typeface="Helvetica" charset="0"/>
                <a:cs typeface="Helvetica" charset="0"/>
              </a:rPr>
              <a:t>Со стороны медицинской организации</a:t>
            </a:r>
            <a:endParaRPr lang="ru-RU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6225665" y="3202687"/>
            <a:ext cx="1877811" cy="1506505"/>
          </a:xfrm>
          <a:prstGeom prst="curvedConnector3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10800000" flipV="1">
            <a:off x="4095018" y="3202687"/>
            <a:ext cx="1871316" cy="1506504"/>
          </a:xfrm>
          <a:prstGeom prst="curvedConnector3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48" y="1246559"/>
            <a:ext cx="1305703" cy="1305703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7" y="2001958"/>
            <a:ext cx="2148808" cy="2148808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29" y="1916735"/>
            <a:ext cx="2283777" cy="2283777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68" y="1973164"/>
            <a:ext cx="1786034" cy="1213945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6748851" y="610364"/>
            <a:ext cx="5443149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482080"/>
            <a:ext cx="12192000" cy="5375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09942" y="658850"/>
            <a:ext cx="252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Пути решения</a:t>
            </a:r>
            <a:endParaRPr lang="ru-RU" sz="28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460" y="3088947"/>
            <a:ext cx="107383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578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Приказ Департамента здравоохранения  от 19.12.16 г.       № 1417 «О кураторах медицинских организаций ХМАО –Югры по </a:t>
            </a:r>
            <a:r>
              <a:rPr lang="ru-RU" sz="2800" dirty="0" err="1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профпатологии</a:t>
            </a: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»</a:t>
            </a:r>
            <a:endParaRPr lang="en-US" sz="2800" dirty="0" smtClean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marL="68580"/>
            <a:endParaRPr lang="ru-RU" sz="2800" dirty="0" smtClean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marL="52578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Приказ Департамента здравоохранения  от </a:t>
            </a:r>
            <a:r>
              <a:rPr lang="en-US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15</a:t>
            </a: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01</a:t>
            </a: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18</a:t>
            </a: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г. № 21 «Об организации   </a:t>
            </a:r>
            <a:r>
              <a:rPr lang="ru-RU" sz="2800" dirty="0" err="1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профпатологической</a:t>
            </a:r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службы  в  ХМАО – Югре»</a:t>
            </a:r>
            <a:endParaRPr lang="ru-RU" sz="28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94" y="377880"/>
            <a:ext cx="2335126" cy="2335126"/>
          </a:xfrm>
          <a:prstGeom prst="rect">
            <a:avLst/>
          </a:prstGeom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6748851" y="610364"/>
            <a:ext cx="5443149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774724"/>
            <a:ext cx="12192000" cy="5083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09942" y="658850"/>
            <a:ext cx="252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Пути решения</a:t>
            </a:r>
            <a:endParaRPr lang="ru-RU" sz="28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845655"/>
            <a:ext cx="4154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algn="ctr"/>
            <a:r>
              <a:rPr lang="ru-RU" sz="2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   Назначение  и закрепление за каждым  районом округа ответственных кураторов-</a:t>
            </a:r>
            <a:r>
              <a:rPr lang="ru-RU" sz="2400" dirty="0" err="1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профпатологов</a:t>
            </a:r>
            <a:r>
              <a:rPr lang="ru-RU" sz="2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.</a:t>
            </a:r>
            <a:endParaRPr lang="ru-RU" sz="24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911" y="205064"/>
            <a:ext cx="6131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Приказ Департамента здравоохранения от 19.12.16 г.      № 1417 «О кураторах медицинских организаций        ХМАО – Югры по </a:t>
            </a:r>
            <a:r>
              <a:rPr lang="ru-RU" sz="2200" dirty="0" err="1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профпатологии</a:t>
            </a:r>
            <a:r>
              <a:rPr lang="ru-RU" sz="2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»:</a:t>
            </a:r>
            <a:endParaRPr lang="ru-RU" sz="22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8182" y="3845655"/>
            <a:ext cx="4235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algn="ctr"/>
            <a:r>
              <a:rPr lang="ru-RU" sz="240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 Оказание </a:t>
            </a:r>
            <a:r>
              <a:rPr lang="ru-RU" sz="2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консультативно-методической и организационной помощи. </a:t>
            </a:r>
            <a:endParaRPr lang="ru-RU" sz="24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1983" y="3845655"/>
            <a:ext cx="4073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algn="ctr"/>
            <a:r>
              <a:rPr lang="ru-RU" sz="2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    Регулярное проведение контроля качества обязательных медицинских осмотров.</a:t>
            </a:r>
            <a:endParaRPr lang="ru-RU" sz="24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804" y="1903450"/>
            <a:ext cx="2022996" cy="2022996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71" y="1970952"/>
            <a:ext cx="1783913" cy="1783913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68" y="1814197"/>
            <a:ext cx="2048633" cy="2306965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6748851" y="610364"/>
            <a:ext cx="5443149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774724"/>
            <a:ext cx="12192000" cy="5083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09942" y="658850"/>
            <a:ext cx="252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Пути решения</a:t>
            </a:r>
            <a:endParaRPr lang="ru-RU" sz="28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583" y="2445271"/>
            <a:ext cx="41542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 algn="ctr">
              <a:buNone/>
            </a:pPr>
            <a:r>
              <a:rPr lang="ru-RU" sz="2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Контроль качества и объективности проведения обязательных медицинских осмотров, экспертизы профессиональной пригодности медицинскими организациями всех форм собственности.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911" y="205064"/>
            <a:ext cx="6439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Приказ Департамента здравоохранения от </a:t>
            </a:r>
            <a:r>
              <a:rPr lang="en-US" sz="2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15</a:t>
            </a:r>
            <a:r>
              <a:rPr lang="ru-RU" sz="2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  <a:r>
              <a:rPr lang="en-US" sz="2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01</a:t>
            </a:r>
            <a:r>
              <a:rPr lang="ru-RU" sz="2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  <a:r>
              <a:rPr lang="en-US" sz="2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18</a:t>
            </a:r>
            <a:r>
              <a:rPr lang="ru-RU" sz="2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г. № 21 «Об организации </a:t>
            </a:r>
            <a:r>
              <a:rPr lang="ru-RU" sz="220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профпатологической</a:t>
            </a:r>
            <a:r>
              <a:rPr lang="ru-RU" sz="2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службы в ХМАО – Югре»:</a:t>
            </a:r>
            <a:endParaRPr lang="ru-RU" sz="22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8183" y="2647709"/>
            <a:ext cx="4235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Реализация профилактических, оздоровительных и реабилитационных мероприятий. </a:t>
            </a:r>
            <a:endParaRPr lang="ru-RU" sz="24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1983" y="2662342"/>
            <a:ext cx="4073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 algn="ctr">
              <a:buNone/>
            </a:pPr>
            <a:r>
              <a:rPr lang="ru-RU" sz="22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Проведение углубленных медицинских осмотров (УМО) лицам, занятым на работах с вредными и(или) опасными веществами и производственными факторами не реже одного раза в пять лет.</a:t>
            </a:r>
            <a:endParaRPr lang="ru-RU" sz="22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6748851" y="610364"/>
            <a:ext cx="5443149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563940"/>
            <a:ext cx="12192000" cy="5294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09942" y="658850"/>
            <a:ext cx="252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Мероприятия</a:t>
            </a:r>
            <a:endParaRPr lang="ru-RU" sz="28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73975" y="1563939"/>
            <a:ext cx="10466387" cy="5157536"/>
            <a:chOff x="773975" y="1563939"/>
            <a:chExt cx="10466387" cy="5157536"/>
          </a:xfrm>
        </p:grpSpPr>
        <p:sp>
          <p:nvSpPr>
            <p:cNvPr id="9" name="TextBox 8"/>
            <p:cNvSpPr txBox="1"/>
            <p:nvPr/>
          </p:nvSpPr>
          <p:spPr>
            <a:xfrm>
              <a:off x="773975" y="3920708"/>
              <a:ext cx="47296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solidFill>
                    <a:schemeClr val="bg1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Разработка и реализация мероприятий по снижению профессиональной заболеваемости в рамках работы Межведомственной комиссии по охране труда при Правительстве ХМАО – Югры.</a:t>
              </a:r>
            </a:p>
            <a:p>
              <a:pPr algn="ctr"/>
              <a:endParaRPr lang="ru-RU" sz="2200" dirty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45469" y="3920708"/>
              <a:ext cx="46948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25780" indent="-457200" algn="ctr"/>
              <a:r>
                <a:rPr lang="ru-RU" sz="2400" dirty="0" smtClean="0">
                  <a:solidFill>
                    <a:schemeClr val="bg1"/>
                  </a:solidFill>
                  <a:ea typeface="Helvetica Light" charset="0"/>
                  <a:cs typeface="Helvetica Light" charset="0"/>
                </a:rPr>
                <a:t>       Взаимодействие с органами </a:t>
              </a:r>
              <a:r>
                <a:rPr lang="ru-RU" sz="2400" dirty="0" err="1" smtClean="0">
                  <a:solidFill>
                    <a:schemeClr val="bg1"/>
                  </a:solidFill>
                  <a:ea typeface="Helvetica Light" charset="0"/>
                  <a:cs typeface="Helvetica Light" charset="0"/>
                </a:rPr>
                <a:t>Роспотребнадзора</a:t>
              </a:r>
              <a:r>
                <a:rPr lang="ru-RU" sz="2400" dirty="0" smtClean="0">
                  <a:solidFill>
                    <a:schemeClr val="bg1"/>
                  </a:solidFill>
                  <a:ea typeface="Helvetica Light" charset="0"/>
                  <a:cs typeface="Helvetica Light" charset="0"/>
                </a:rPr>
                <a:t> и работодателями.</a:t>
              </a:r>
            </a:p>
          </p:txBody>
        </p:sp>
        <p:pic>
          <p:nvPicPr>
            <p:cNvPr id="12" name="Изображение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813" y="1563939"/>
              <a:ext cx="2645979" cy="2645979"/>
            </a:xfrm>
            <a:prstGeom prst="rect">
              <a:avLst/>
            </a:prstGeom>
          </p:spPr>
        </p:pic>
        <p:pic>
          <p:nvPicPr>
            <p:cNvPr id="17" name="Изображение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777" y="1774725"/>
              <a:ext cx="1863423" cy="2128274"/>
            </a:xfrm>
            <a:prstGeom prst="rect">
              <a:avLst/>
            </a:prstGeom>
          </p:spPr>
        </p:pic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7394028" y="610364"/>
            <a:ext cx="4797972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70060" y="594974"/>
            <a:ext cx="3283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АКТУАЛЬНОСТЬ</a:t>
            </a:r>
            <a:endParaRPr lang="ru-RU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5" name="Рисунок 7"/>
          <p:cNvPicPr>
            <a:picLocks noChangeAspect="1"/>
          </p:cNvPicPr>
          <p:nvPr/>
        </p:nvPicPr>
        <p:blipFill>
          <a:blip r:embed="rId6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890614"/>
            <a:ext cx="12192000" cy="4967386"/>
          </a:xfrm>
          <a:prstGeom prst="rect">
            <a:avLst/>
          </a:prstGeom>
          <a:solidFill>
            <a:srgbClr val="FF0000">
              <a:alpha val="55000"/>
            </a:srgbClr>
          </a:solidFill>
        </p:spPr>
      </p:pic>
      <p:grpSp>
        <p:nvGrpSpPr>
          <p:cNvPr id="26" name="Группа 25"/>
          <p:cNvGrpSpPr/>
          <p:nvPr/>
        </p:nvGrpSpPr>
        <p:grpSpPr>
          <a:xfrm>
            <a:off x="335829" y="1344068"/>
            <a:ext cx="4236171" cy="5478314"/>
            <a:chOff x="335829" y="1344068"/>
            <a:chExt cx="4236171" cy="5478314"/>
          </a:xfrm>
        </p:grpSpPr>
        <p:sp>
          <p:nvSpPr>
            <p:cNvPr id="19" name="TextBox 18"/>
            <p:cNvSpPr txBox="1"/>
            <p:nvPr/>
          </p:nvSpPr>
          <p:spPr>
            <a:xfrm>
              <a:off x="335829" y="3344507"/>
              <a:ext cx="4236171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Указ Президента РФ от 31.12.2015 №683  </a:t>
              </a: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«О Стратегии национальной безопасности РФ»:</a:t>
              </a:r>
              <a:r>
                <a:rPr lang="en-US" sz="20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увеличение продолжительности жизни и трудового долголетия, совершенствование профилактических мероприятий, повышение эффективности и качества медицинских услуг.</a:t>
              </a:r>
            </a:p>
            <a:p>
              <a:pPr algn="ctr"/>
              <a:endParaRPr lang="ru-RU" sz="2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1634836" y="1344068"/>
              <a:ext cx="1964593" cy="1964593"/>
              <a:chOff x="1634836" y="1344068"/>
              <a:chExt cx="1964593" cy="1964593"/>
            </a:xfrm>
          </p:grpSpPr>
          <p:sp>
            <p:nvSpPr>
              <p:cNvPr id="16" name="Oval 38">
                <a:extLst>
                  <a:ext uri="{FF2B5EF4-FFF2-40B4-BE49-F238E27FC236}">
                    <a16:creationId xmlns="" xmlns:a16="http://schemas.microsoft.com/office/drawing/2014/main" id="{C36AEB23-AE05-4010-8284-B314C74A5F26}"/>
                  </a:ext>
                </a:extLst>
              </p:cNvPr>
              <p:cNvSpPr/>
              <p:nvPr/>
            </p:nvSpPr>
            <p:spPr>
              <a:xfrm>
                <a:off x="1634836" y="1344068"/>
                <a:ext cx="1964593" cy="196459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Изображение 1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4074" y="1654301"/>
                <a:ext cx="1224796" cy="1224796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4492534" y="1254417"/>
            <a:ext cx="3098426" cy="3836576"/>
            <a:chOff x="4492534" y="1254417"/>
            <a:chExt cx="3098426" cy="3836576"/>
          </a:xfrm>
        </p:grpSpPr>
        <p:sp>
          <p:nvSpPr>
            <p:cNvPr id="17" name="Oval 48">
              <a:extLst>
                <a:ext uri="{FF2B5EF4-FFF2-40B4-BE49-F238E27FC236}">
                  <a16:creationId xmlns="" xmlns:a16="http://schemas.microsoft.com/office/drawing/2014/main" id="{137A7F42-9755-4532-9E9E-3383E9EF4BDE}"/>
                </a:ext>
              </a:extLst>
            </p:cNvPr>
            <p:cNvSpPr/>
            <p:nvPr/>
          </p:nvSpPr>
          <p:spPr>
            <a:xfrm>
              <a:off x="5108145" y="1425204"/>
              <a:ext cx="1867204" cy="18672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92534" y="3429000"/>
              <a:ext cx="309842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Число работающего населения в РФ – </a:t>
              </a:r>
              <a:r>
                <a:rPr lang="ru-RU" sz="20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более </a:t>
              </a:r>
              <a:r>
                <a:rPr lang="ru-RU" sz="3600" dirty="0" smtClean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71 млн. </a:t>
              </a:r>
              <a:r>
                <a:rPr lang="ru-RU" sz="22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человек.</a:t>
              </a:r>
              <a:endParaRPr lang="ru-RU" sz="2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22" name="Изображение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817" y="1254417"/>
              <a:ext cx="1947663" cy="1947663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7907733" y="1349371"/>
            <a:ext cx="3476169" cy="5192635"/>
            <a:chOff x="7907733" y="1349371"/>
            <a:chExt cx="3476169" cy="5192635"/>
          </a:xfrm>
        </p:grpSpPr>
        <p:sp>
          <p:nvSpPr>
            <p:cNvPr id="23" name="TextBox 22"/>
            <p:cNvSpPr txBox="1"/>
            <p:nvPr/>
          </p:nvSpPr>
          <p:spPr>
            <a:xfrm>
              <a:off x="7907733" y="3495018"/>
              <a:ext cx="347616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</a:rPr>
                <a:t>Удельный вес работающих в условиях, не отвечающих санитарно-гигиеническим требованиям – </a:t>
              </a:r>
              <a:r>
                <a:rPr lang="ru-RU" sz="4800" dirty="0" smtClean="0">
                  <a:solidFill>
                    <a:srgbClr val="C41A00"/>
                  </a:solidFill>
                </a:rPr>
                <a:t>39,7%.</a:t>
              </a:r>
              <a:endParaRPr lang="ru-RU" sz="4800" dirty="0">
                <a:solidFill>
                  <a:srgbClr val="C41A00"/>
                </a:solidFill>
              </a:endParaRPr>
            </a:p>
          </p:txBody>
        </p:sp>
        <p:pic>
          <p:nvPicPr>
            <p:cNvPr id="24" name="Изображение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1349371"/>
              <a:ext cx="1976187" cy="1976187"/>
            </a:xfrm>
            <a:prstGeom prst="rect">
              <a:avLst/>
            </a:prstGeom>
          </p:spPr>
        </p:pic>
      </p:grp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35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0"/>
            <a:ext cx="12192000" cy="6858000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3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4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" y="-2498781"/>
            <a:ext cx="12135408" cy="7331017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89" y="259887"/>
            <a:ext cx="6211568" cy="18136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19879" y="2942049"/>
            <a:ext cx="12192000" cy="1446550"/>
          </a:xfrm>
          <a:prstGeom prst="rect">
            <a:avLst/>
          </a:prstGeom>
          <a:gradFill>
            <a:gsLst>
              <a:gs pos="30000">
                <a:schemeClr val="accent1">
                  <a:lumMod val="50000"/>
                  <a:alpha val="60000"/>
                </a:schemeClr>
              </a:gs>
              <a:gs pos="73000">
                <a:schemeClr val="accent1">
                  <a:lumMod val="67000"/>
                  <a:lumOff val="33000"/>
                  <a:alpha val="74000"/>
                </a:schemeClr>
              </a:gs>
              <a:gs pos="8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39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3791" y="3054595"/>
            <a:ext cx="1072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СПАСИБО ЗА ВНИМАНИЕ</a:t>
            </a:r>
            <a:r>
              <a:rPr lang="en-US" sz="720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!</a:t>
            </a:r>
            <a:endParaRPr lang="ru-RU" sz="7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769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78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93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91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0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29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8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7394028" y="610364"/>
            <a:ext cx="4797972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70060" y="594974"/>
            <a:ext cx="3283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АКТУАЛЬНОСТЬ</a:t>
            </a:r>
            <a:endParaRPr lang="ru-RU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5" name="Рисунок 7"/>
          <p:cNvPicPr>
            <a:picLocks noChangeAspect="1"/>
          </p:cNvPicPr>
          <p:nvPr/>
        </p:nvPicPr>
        <p:blipFill>
          <a:blip r:embed="rId6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890614"/>
            <a:ext cx="12192000" cy="4967386"/>
          </a:xfrm>
          <a:prstGeom prst="rect">
            <a:avLst/>
          </a:prstGeom>
          <a:solidFill>
            <a:srgbClr val="FF0000">
              <a:alpha val="55000"/>
            </a:srgbClr>
          </a:solidFill>
        </p:spPr>
      </p:pic>
      <p:grpSp>
        <p:nvGrpSpPr>
          <p:cNvPr id="8" name="Группа 7"/>
          <p:cNvGrpSpPr/>
          <p:nvPr/>
        </p:nvGrpSpPr>
        <p:grpSpPr>
          <a:xfrm>
            <a:off x="335829" y="1344068"/>
            <a:ext cx="4236171" cy="4462652"/>
            <a:chOff x="335829" y="1344068"/>
            <a:chExt cx="4236171" cy="4462652"/>
          </a:xfrm>
        </p:grpSpPr>
        <p:sp>
          <p:nvSpPr>
            <p:cNvPr id="16" name="Oval 38">
              <a:extLst>
                <a:ext uri="{FF2B5EF4-FFF2-40B4-BE49-F238E27FC236}">
                  <a16:creationId xmlns="" xmlns:a16="http://schemas.microsoft.com/office/drawing/2014/main" id="{C36AEB23-AE05-4010-8284-B314C74A5F26}"/>
                </a:ext>
              </a:extLst>
            </p:cNvPr>
            <p:cNvSpPr/>
            <p:nvPr/>
          </p:nvSpPr>
          <p:spPr>
            <a:xfrm>
              <a:off x="1634836" y="1344068"/>
              <a:ext cx="1964593" cy="196459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5829" y="3344507"/>
              <a:ext cx="4236171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Регистрируемый уровень профессиональной заболеваемости не всегда отражает истинную ситуацию, связанную с состоянием условий труда на производстве.</a:t>
              </a:r>
            </a:p>
          </p:txBody>
        </p:sp>
        <p:pic>
          <p:nvPicPr>
            <p:cNvPr id="2" name="Изображение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040" y="1354529"/>
              <a:ext cx="1610183" cy="1610183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4492534" y="1425204"/>
            <a:ext cx="3098426" cy="5112339"/>
            <a:chOff x="4492534" y="1425204"/>
            <a:chExt cx="3098426" cy="5112339"/>
          </a:xfrm>
        </p:grpSpPr>
        <p:sp>
          <p:nvSpPr>
            <p:cNvPr id="17" name="Oval 48">
              <a:extLst>
                <a:ext uri="{FF2B5EF4-FFF2-40B4-BE49-F238E27FC236}">
                  <a16:creationId xmlns="" xmlns:a16="http://schemas.microsoft.com/office/drawing/2014/main" id="{137A7F42-9755-4532-9E9E-3383E9EF4BDE}"/>
                </a:ext>
              </a:extLst>
            </p:cNvPr>
            <p:cNvSpPr/>
            <p:nvPr/>
          </p:nvSpPr>
          <p:spPr>
            <a:xfrm>
              <a:off x="5108145" y="1425204"/>
              <a:ext cx="1867204" cy="18672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92534" y="3429000"/>
              <a:ext cx="3098426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Общие среднегодовые потери от недопроизводства работ и услуг из-за профессионально обусловленной заболеваемости работников превышает </a:t>
              </a:r>
              <a:r>
                <a:rPr lang="ru-RU" sz="3600" dirty="0" smtClean="0">
                  <a:solidFill>
                    <a:srgbClr val="C41A00"/>
                  </a:solidFill>
                  <a:latin typeface="Helvetica" charset="0"/>
                  <a:ea typeface="Helvetica" charset="0"/>
                  <a:cs typeface="Helvetica" charset="0"/>
                </a:rPr>
                <a:t>2 трлн руб.</a:t>
              </a:r>
              <a:endParaRPr lang="ru-RU" sz="3600" dirty="0">
                <a:solidFill>
                  <a:srgbClr val="C41A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3" name="Изображение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265" y="1861076"/>
              <a:ext cx="1641066" cy="1128233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688759" y="1425204"/>
            <a:ext cx="3476169" cy="4500786"/>
            <a:chOff x="7688759" y="1425204"/>
            <a:chExt cx="3476169" cy="4500786"/>
          </a:xfrm>
        </p:grpSpPr>
        <p:sp>
          <p:nvSpPr>
            <p:cNvPr id="18" name="Oval 51">
              <a:extLst>
                <a:ext uri="{FF2B5EF4-FFF2-40B4-BE49-F238E27FC236}">
                  <a16:creationId xmlns="" xmlns:a16="http://schemas.microsoft.com/office/drawing/2014/main" id="{2D5EF575-8CD1-4A0B-B251-4BBFB30DFF6C}"/>
                </a:ext>
              </a:extLst>
            </p:cNvPr>
            <p:cNvSpPr/>
            <p:nvPr/>
          </p:nvSpPr>
          <p:spPr>
            <a:xfrm>
              <a:off x="8484065" y="1425204"/>
              <a:ext cx="1885558" cy="18855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88759" y="3463777"/>
              <a:ext cx="3476169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Увеличение  общей заболеваемости работников промышленных предприятий с вредными условиями труда.</a:t>
              </a:r>
              <a:endParaRPr lang="ru-RU" sz="2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7" name="Изображение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241" y="1752915"/>
              <a:ext cx="1479204" cy="1230135"/>
            </a:xfrm>
            <a:prstGeom prst="rect">
              <a:avLst/>
            </a:prstGeom>
          </p:spPr>
        </p:pic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88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43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74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95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63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4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Изображение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44966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44966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7394028" y="610364"/>
            <a:ext cx="4797972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70060" y="579586"/>
            <a:ext cx="3283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МЕРЫ</a:t>
            </a:r>
            <a:endParaRPr lang="ru-RU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923654"/>
            <a:ext cx="12192000" cy="533183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8164" y="182628"/>
            <a:ext cx="7225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«Концепция демографической политики Российской Федерации на период до 2025 года» (Указ Президента Российской Федерации от 09.10.2007 № 135):</a:t>
            </a:r>
          </a:p>
          <a:p>
            <a:endParaRPr lang="ru-RU" sz="20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526377" y="2559244"/>
            <a:ext cx="3196225" cy="3111792"/>
            <a:chOff x="4492533" y="1425204"/>
            <a:chExt cx="3196225" cy="3111792"/>
          </a:xfrm>
        </p:grpSpPr>
        <p:sp>
          <p:nvSpPr>
            <p:cNvPr id="17" name="Oval 48">
              <a:extLst>
                <a:ext uri="{FF2B5EF4-FFF2-40B4-BE49-F238E27FC236}">
                  <a16:creationId xmlns="" xmlns:a16="http://schemas.microsoft.com/office/drawing/2014/main" id="{137A7F42-9755-4532-9E9E-3383E9EF4BDE}"/>
                </a:ext>
              </a:extLst>
            </p:cNvPr>
            <p:cNvSpPr/>
            <p:nvPr/>
          </p:nvSpPr>
          <p:spPr>
            <a:xfrm>
              <a:off x="5108145" y="1425204"/>
              <a:ext cx="1867204" cy="18672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2533" y="3429000"/>
              <a:ext cx="319622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У</a:t>
              </a:r>
              <a:r>
                <a:rPr lang="ru-RU" sz="220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величение </a:t>
              </a:r>
              <a:r>
                <a:rPr lang="ru-RU" sz="22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трудового долголетия работников</a:t>
              </a:r>
              <a:endParaRPr lang="ru-RU" sz="2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27" name="Изображение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812" y="1563151"/>
              <a:ext cx="1931870" cy="167357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7722603" y="2479147"/>
            <a:ext cx="3476169" cy="4242328"/>
            <a:chOff x="7688759" y="1345107"/>
            <a:chExt cx="3476169" cy="4242328"/>
          </a:xfrm>
        </p:grpSpPr>
        <p:sp>
          <p:nvSpPr>
            <p:cNvPr id="22" name="TextBox 21"/>
            <p:cNvSpPr txBox="1"/>
            <p:nvPr/>
          </p:nvSpPr>
          <p:spPr>
            <a:xfrm>
              <a:off x="7688759" y="3463777"/>
              <a:ext cx="347616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К</a:t>
              </a:r>
              <a:r>
                <a:rPr lang="ru-RU" sz="22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ачественное проведение  обязательных медицинских осмотров  и  углубленных медицинских осмотров </a:t>
              </a:r>
              <a:endParaRPr lang="ru-RU" sz="2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28" name="Изображение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065" y="1345107"/>
              <a:ext cx="2097626" cy="2097626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69673" y="2584542"/>
            <a:ext cx="4236171" cy="3002001"/>
            <a:chOff x="335829" y="1450502"/>
            <a:chExt cx="4236171" cy="3002001"/>
          </a:xfrm>
        </p:grpSpPr>
        <p:sp>
          <p:nvSpPr>
            <p:cNvPr id="14" name="TextBox 13"/>
            <p:cNvSpPr txBox="1"/>
            <p:nvPr/>
          </p:nvSpPr>
          <p:spPr>
            <a:xfrm>
              <a:off x="335829" y="3344507"/>
              <a:ext cx="423617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Улучшение условий труда и качества жизни трудоспособного населения</a:t>
              </a:r>
            </a:p>
          </p:txBody>
        </p:sp>
        <p:pic>
          <p:nvPicPr>
            <p:cNvPr id="30" name="Изображение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487" y="1450502"/>
              <a:ext cx="1816608" cy="1816608"/>
            </a:xfrm>
            <a:prstGeom prst="rect">
              <a:avLst/>
            </a:prstGeom>
          </p:spPr>
        </p:pic>
      </p:grp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28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7394028" y="610364"/>
            <a:ext cx="4797972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70060" y="579586"/>
            <a:ext cx="3283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МЕРЫ</a:t>
            </a:r>
            <a:endParaRPr lang="ru-RU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890614"/>
            <a:ext cx="12192000" cy="4967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188" y="456474"/>
            <a:ext cx="66986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Приказ МЗ и СР РФ от 12.04.2011 г. № 302н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(в ред. приказов Минздрава России от 15.05.2013 № 296н,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от 05.12.2014 № 801н, совместного приказа Минтруда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России и Минздрава России от 06.02.2018 № 62н/№ 49н) </a:t>
            </a:r>
          </a:p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465" y="2460000"/>
            <a:ext cx="111848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«Об утверждении перечней вредных и (или) опасных производственных факторов и работ, при выполнении которых проводятся предварительные и периодические медицинские осмотры (обследования), и порядка проведения предварительных и периодических медицинских осмотров (обследований) работников, занятых на тяжелых работах и на работах с вредными и (или) опасными условиями труда»</a:t>
            </a:r>
            <a:endParaRPr lang="ru-RU" sz="40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83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7394028" y="610364"/>
            <a:ext cx="4797972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70060" y="579586"/>
            <a:ext cx="3283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ЦЕЛИ</a:t>
            </a:r>
            <a:endParaRPr lang="ru-RU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890614"/>
            <a:ext cx="12192000" cy="496738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2098" y="564196"/>
            <a:ext cx="7225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Приложение № 3 Приказа МЗ и СР РФ </a:t>
            </a:r>
            <a:br>
              <a:rPr lang="ru-RU" sz="2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от 12 апреля 2011 г. № 302н</a:t>
            </a:r>
            <a:endParaRPr lang="ru-RU" sz="2400" dirty="0" smtClean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ru-RU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8" y="1974546"/>
            <a:ext cx="1877913" cy="187791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4114853"/>
            <a:ext cx="276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Динамическое наблюдение за состоянием здоровья работников</a:t>
            </a:r>
            <a:endParaRPr lang="ru-RU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4222" y="3879973"/>
            <a:ext cx="1403131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218885" y="4114853"/>
            <a:ext cx="2628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Выявление заболеваний, являющихся медицинскими противопоказаниями</a:t>
            </a:r>
            <a:endParaRPr lang="ru-RU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0796" y="4153325"/>
            <a:ext cx="2499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Своевременное проведение профилактических и реабилитационных мероприятий</a:t>
            </a:r>
            <a:endParaRPr lang="ru-RU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11585" y="4114853"/>
            <a:ext cx="27668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Своевременное выявление и предупреждение возникновения и распространения инфекционных заболеваний.</a:t>
            </a:r>
            <a:endParaRPr lang="ru-RU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14353" y="4114852"/>
            <a:ext cx="2497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Предупреждение несчастных случаев на производстве.</a:t>
            </a:r>
            <a:endParaRPr lang="ru-RU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31695" y="3829600"/>
            <a:ext cx="1403131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079091" y="3845296"/>
            <a:ext cx="1403131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298916" y="3845296"/>
            <a:ext cx="1403131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9580945" y="3845296"/>
            <a:ext cx="1403131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47" y="1965503"/>
            <a:ext cx="1771029" cy="1771029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67" y="1928721"/>
            <a:ext cx="1768978" cy="1768978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68" y="1975993"/>
            <a:ext cx="1727484" cy="1727484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786" y="1974546"/>
            <a:ext cx="1783447" cy="1783447"/>
          </a:xfrm>
          <a:prstGeom prst="rect">
            <a:avLst/>
          </a:prstGeom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745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2758966" y="610364"/>
            <a:ext cx="9433034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890614"/>
            <a:ext cx="12192000" cy="4967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58966" y="689788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Приложение № 3 Приказа МЗ и СР РФ от 12 апреля 2011 г. № 302н</a:t>
            </a:r>
          </a:p>
          <a:p>
            <a:endParaRPr lang="ru-RU" sz="20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987" y="4004442"/>
            <a:ext cx="5108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Ответственность</a:t>
            </a:r>
            <a:r>
              <a:rPr lang="ru-RU" sz="2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за</a:t>
            </a:r>
            <a:r>
              <a:rPr lang="ru-RU" sz="2400" b="1" u="sng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организацию  </a:t>
            </a:r>
            <a:r>
              <a:rPr lang="ru-RU" sz="2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проведения медицинских осмотров несет  </a:t>
            </a:r>
            <a:r>
              <a:rPr lang="ru-RU" sz="2400" b="1" u="sng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работодатель.</a:t>
            </a:r>
            <a:endParaRPr lang="ru-RU" sz="2400" b="1" u="sng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1" y="4004442"/>
            <a:ext cx="5108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Ответственность</a:t>
            </a:r>
            <a:r>
              <a:rPr lang="ru-RU" sz="2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за </a:t>
            </a:r>
            <a:r>
              <a:rPr lang="ru-RU" sz="2400" b="1" u="sng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качество </a:t>
            </a:r>
            <a:r>
              <a:rPr lang="ru-RU" sz="2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проведения медицинских осмотров несет </a:t>
            </a:r>
            <a:r>
              <a:rPr lang="ru-RU" sz="2400" b="1" u="sng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медицинская организация</a:t>
            </a:r>
            <a:r>
              <a:rPr lang="ru-RU" sz="2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49" y="1415543"/>
            <a:ext cx="2669627" cy="2669627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97" y="1458311"/>
            <a:ext cx="2546131" cy="2546131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56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2758966" y="610364"/>
            <a:ext cx="9433034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890614"/>
            <a:ext cx="12192000" cy="4967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0856" y="610364"/>
            <a:ext cx="966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Качество  обязательных медицинских осмотров</a:t>
            </a:r>
            <a:endParaRPr lang="ru-RU" sz="28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1990" y="2718519"/>
            <a:ext cx="7380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Соответствие используемых технологий </a:t>
            </a:r>
            <a:r>
              <a:rPr lang="ru-RU" sz="4000" u="sng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выявлению ранних признаков профессиональных и общих заболеваний. </a:t>
            </a:r>
            <a:endParaRPr lang="ru-RU" sz="4000" u="sng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8" y="1890614"/>
            <a:ext cx="4665980" cy="4665980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4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2223745-1B3D-4C41-8D23-A84326022335}"/>
              </a:ext>
            </a:extLst>
          </p:cNvPr>
          <p:cNvSpPr/>
          <p:nvPr/>
        </p:nvSpPr>
        <p:spPr>
          <a:xfrm>
            <a:off x="1718441" y="610364"/>
            <a:ext cx="10473559" cy="553997"/>
          </a:xfrm>
          <a:prstGeom prst="rect">
            <a:avLst/>
          </a:prstGeom>
          <a:gradFill flip="none" rotWithShape="1">
            <a:gsLst>
              <a:gs pos="100000">
                <a:srgbClr val="7FDAEC">
                  <a:lumMod val="92000"/>
                  <a:alpha val="61000"/>
                </a:srgbClr>
              </a:gs>
              <a:gs pos="0">
                <a:srgbClr val="3F91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72" y="472352"/>
            <a:ext cx="826642" cy="87171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21659"/>
          <a:stretch>
            <a:fillRect/>
          </a:stretch>
        </p:blipFill>
        <p:spPr>
          <a:xfrm>
            <a:off x="0" y="1890614"/>
            <a:ext cx="12192000" cy="4967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5865" y="637404"/>
            <a:ext cx="966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Обязательные медицинские осмотры  в  ХМАО – Югре  в 2017 </a:t>
            </a:r>
            <a:r>
              <a:rPr lang="ru-RU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г.</a:t>
            </a:r>
            <a:r>
              <a:rPr lang="ru-RU" sz="2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endParaRPr lang="ru-RU" sz="24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83934" y="4066185"/>
            <a:ext cx="4285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/>
            <a:r>
              <a:rPr lang="ru-RU" sz="2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   Число лиц, подлежащих обязательным медицинским осмотрам в ХМАО – Югре в 2017 г. </a:t>
            </a:r>
            <a:endParaRPr lang="ru-RU" sz="24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1237" y="4050221"/>
            <a:ext cx="4285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/>
            <a:r>
              <a:rPr lang="ru-RU" sz="2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   Количество осмотренных в рамках обязательных медицинских осмотров в медицинских организациях</a:t>
            </a:r>
            <a:endParaRPr lang="ru-RU" sz="24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5006" y="4029205"/>
            <a:ext cx="4285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/>
            <a:r>
              <a:rPr lang="ru-RU" sz="24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    Охват обязательными медицинскими осмотрами в 2017 г. </a:t>
            </a:r>
            <a:endParaRPr lang="ru-RU" sz="24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14598" y="2873343"/>
            <a:ext cx="4176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Helvetica Light" charset="0"/>
                <a:ea typeface="Helvetica Light" charset="0"/>
                <a:cs typeface="Helvetica Light" charset="0"/>
              </a:rPr>
              <a:t>96,8 %</a:t>
            </a:r>
            <a:endParaRPr lang="ru-RU" sz="54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76000" y="2898876"/>
            <a:ext cx="4176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Helvetica Light" charset="0"/>
                <a:ea typeface="Helvetica Light" charset="0"/>
                <a:cs typeface="Helvetica Light" charset="0"/>
              </a:rPr>
              <a:t>242 902</a:t>
            </a:r>
            <a:endParaRPr lang="ru-RU" sz="54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21311" y="2892186"/>
            <a:ext cx="4176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Helvetica Light" charset="0"/>
                <a:ea typeface="Helvetica Light" charset="0"/>
                <a:cs typeface="Helvetica Light" charset="0"/>
              </a:rPr>
              <a:t>251 052</a:t>
            </a:r>
            <a:endParaRPr lang="ru-RU" sz="54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2B6-92ED-644F-867F-07C427F36EE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11074</TotalTime>
  <Words>942</Words>
  <Application>Microsoft Office PowerPoint</Application>
  <PresentationFormat>Произвольный</PresentationFormat>
  <Paragraphs>139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Шкляева Светлана Николаевна</cp:lastModifiedBy>
  <cp:revision>54</cp:revision>
  <dcterms:created xsi:type="dcterms:W3CDTF">2018-05-13T20:20:59Z</dcterms:created>
  <dcterms:modified xsi:type="dcterms:W3CDTF">2018-11-21T04:34:46Z</dcterms:modified>
</cp:coreProperties>
</file>