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80" r:id="rId18"/>
    <p:sldId id="281" r:id="rId19"/>
    <p:sldId id="287" r:id="rId20"/>
    <p:sldId id="285" r:id="rId21"/>
    <p:sldId id="274" r:id="rId22"/>
    <p:sldId id="273" r:id="rId23"/>
    <p:sldId id="275" r:id="rId24"/>
    <p:sldId id="279" r:id="rId25"/>
    <p:sldId id="276" r:id="rId26"/>
    <p:sldId id="282" r:id="rId27"/>
    <p:sldId id="283" r:id="rId28"/>
    <p:sldId id="277" r:id="rId29"/>
    <p:sldId id="278" r:id="rId3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938"/>
    <a:srgbClr val="FF513E"/>
    <a:srgbClr val="FFBE10"/>
    <a:srgbClr val="1CC996"/>
    <a:srgbClr val="D8A200"/>
    <a:srgbClr val="23DAA3"/>
    <a:srgbClr val="00E056"/>
    <a:srgbClr val="0FF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3"/>
    <p:restoredTop sz="95673"/>
  </p:normalViewPr>
  <p:slideViewPr>
    <p:cSldViewPr snapToGrid="0" snapToObjects="1">
      <p:cViewPr>
        <p:scale>
          <a:sx n="120" d="100"/>
          <a:sy n="120" d="100"/>
        </p:scale>
        <p:origin x="-216" y="-3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заболеваемости среди работников, осмотренных на ПМО _x000d_в 2017 году_x000d_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болезни эндокринной системы, расстройства питания и нарушения обмена веществ</c:v>
                </c:pt>
                <c:pt idx="1">
                  <c:v>болезни глаза и его придаточного аппарата</c:v>
                </c:pt>
                <c:pt idx="2">
                  <c:v>патология сердечно-сосудистой системы</c:v>
                </c:pt>
                <c:pt idx="3">
                  <c:v>патология мочеполовой системы</c:v>
                </c:pt>
                <c:pt idx="4">
                  <c:v>заболевания органов пищеварения</c:v>
                </c:pt>
                <c:pt idx="5">
                  <c:v>болезни уха и сосцевидного отростка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0.23200000000000001</c:v>
                </c:pt>
                <c:pt idx="1">
                  <c:v>0.20100000000000001</c:v>
                </c:pt>
                <c:pt idx="2">
                  <c:v>0.122</c:v>
                </c:pt>
                <c:pt idx="3">
                  <c:v>0.112</c:v>
                </c:pt>
                <c:pt idx="4">
                  <c:v>9.5000000000000001E-2</c:v>
                </c:pt>
                <c:pt idx="5">
                  <c:v>6.3E-2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74475065616805"/>
          <c:y val="0.23367250912033399"/>
          <c:w val="0.39812713254593202"/>
          <c:h val="0.653630993305186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01D42-7AC5-3340-8D88-3D9A45CA3349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99ADD-C36D-1042-AF31-306F34467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8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99ADD-C36D-1042-AF31-306F3446751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50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99ADD-C36D-1042-AF31-306F3446751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2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45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6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52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2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6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0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36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9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6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9EDD-88B0-494E-98B9-7F4E74EF35BC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734D-4743-C542-B081-F89DDC530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3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12" Type="http://schemas.openxmlformats.org/officeDocument/2006/relationships/image" Target="../media/image59.jpg"/><Relationship Id="rId17" Type="http://schemas.openxmlformats.org/officeDocument/2006/relationships/image" Target="../media/image64.png"/><Relationship Id="rId2" Type="http://schemas.openxmlformats.org/officeDocument/2006/relationships/image" Target="../media/image5.jpg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jp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Relationship Id="rId1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jpg"/><Relationship Id="rId7" Type="http://schemas.openxmlformats.org/officeDocument/2006/relationships/image" Target="../media/image7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024"/>
            <a:ext cx="12192000" cy="153930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3" y="1010698"/>
            <a:ext cx="2819330" cy="823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048" y="2770025"/>
            <a:ext cx="11839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ОПЫТ РАБОТЫ КОНСУЛЬТАТИВНО-ДИАГНОСТИЧЕСКОЙ ПЕРЕДВИЖНОЙ ПОЛИКЛИНИКИ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АУ «ЮГОРСКИЙ ЦЕНТР ПРОФЕССИОНАЛЬНОЙ ПАТОЛОГИИ» 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ХАНТЫ-МАНСИЙСКОМ АВТОНОМНОМ 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ОКРУГЕ-ЮГРЕ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9414" y="382772"/>
            <a:ext cx="5806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Межрегиональная</a:t>
            </a:r>
          </a:p>
          <a:p>
            <a:pPr algn="r"/>
            <a:r>
              <a:rPr lang="ru-RU" b="1" dirty="0" smtClean="0"/>
              <a:t> </a:t>
            </a:r>
            <a:r>
              <a:rPr lang="ru-RU" b="1" dirty="0"/>
              <a:t>научно-практическая </a:t>
            </a:r>
            <a:r>
              <a:rPr lang="ru-RU" b="1" dirty="0" smtClean="0"/>
              <a:t>конференция </a:t>
            </a:r>
          </a:p>
          <a:p>
            <a:pPr algn="r"/>
            <a:r>
              <a:rPr lang="ru-RU" b="1" dirty="0" smtClean="0"/>
              <a:t>22-23 ноября </a:t>
            </a:r>
            <a:r>
              <a:rPr lang="ru-RU" b="1" dirty="0"/>
              <a:t>2018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98697" y="5862475"/>
            <a:ext cx="999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Докладчик:</a:t>
            </a:r>
            <a:r>
              <a:rPr lang="ru-RU" dirty="0"/>
              <a:t> </a:t>
            </a:r>
            <a:r>
              <a:rPr lang="ru-RU" b="1" dirty="0"/>
              <a:t>заведующий консультативно-диагностической передвижной поликлиникой </a:t>
            </a:r>
            <a:endParaRPr lang="ru-RU" b="1" dirty="0" smtClean="0"/>
          </a:p>
          <a:p>
            <a:pPr algn="ctr"/>
            <a:r>
              <a:rPr lang="ru-RU" b="1" dirty="0" smtClean="0"/>
              <a:t>АУ </a:t>
            </a:r>
            <a:r>
              <a:rPr lang="ru-RU" b="1" dirty="0"/>
              <a:t>«Югорский  центр профессиональной патологии» </a:t>
            </a:r>
            <a:endParaRPr lang="ru-RU" b="1" dirty="0" smtClean="0"/>
          </a:p>
          <a:p>
            <a:pPr algn="ctr"/>
            <a:r>
              <a:rPr lang="ru-RU" b="1" dirty="0" err="1" smtClean="0"/>
              <a:t>Слабко</a:t>
            </a:r>
            <a:r>
              <a:rPr lang="ru-RU" b="1" dirty="0" smtClean="0"/>
              <a:t> </a:t>
            </a:r>
            <a:r>
              <a:rPr lang="ru-RU" b="1" dirty="0"/>
              <a:t>Владимир </a:t>
            </a:r>
            <a:r>
              <a:rPr lang="ru-RU" b="1" dirty="0" smtClean="0"/>
              <a:t>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16"/>
            <a:ext cx="12192000" cy="37841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814763"/>
            <a:ext cx="12192000" cy="30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" y="4383109"/>
            <a:ext cx="11001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Работа </a:t>
            </a:r>
            <a:r>
              <a:rPr lang="ru-RU" sz="2400" b="1" dirty="0">
                <a:solidFill>
                  <a:schemeClr val="bg1"/>
                </a:solidFill>
              </a:rPr>
              <a:t>проводилась </a:t>
            </a:r>
            <a:r>
              <a:rPr lang="ru-RU" sz="2400" b="1" dirty="0" smtClean="0">
                <a:solidFill>
                  <a:schemeClr val="bg1"/>
                </a:solidFill>
              </a:rPr>
              <a:t>в Березовском</a:t>
            </a:r>
            <a:r>
              <a:rPr lang="ru-RU" sz="2400" b="1" dirty="0">
                <a:solidFill>
                  <a:schemeClr val="bg1"/>
                </a:solidFill>
              </a:rPr>
              <a:t>, Октябрьском, Белоярском, Ханты-Мансийском, Нижневартовском, </a:t>
            </a:r>
            <a:r>
              <a:rPr lang="ru-RU" sz="2400" b="1" dirty="0" err="1">
                <a:solidFill>
                  <a:schemeClr val="bg1"/>
                </a:solidFill>
              </a:rPr>
              <a:t>Сургутском</a:t>
            </a:r>
            <a:r>
              <a:rPr lang="ru-RU" sz="2400" b="1" dirty="0">
                <a:solidFill>
                  <a:schemeClr val="bg1"/>
                </a:solidFill>
              </a:rPr>
              <a:t>, Советском, </a:t>
            </a:r>
            <a:r>
              <a:rPr lang="ru-RU" sz="2400" b="1" dirty="0" err="1">
                <a:solidFill>
                  <a:schemeClr val="bg1"/>
                </a:solidFill>
              </a:rPr>
              <a:t>Кондинском</a:t>
            </a:r>
            <a:r>
              <a:rPr lang="ru-RU" sz="2400" b="1" dirty="0">
                <a:solidFill>
                  <a:schemeClr val="bg1"/>
                </a:solidFill>
              </a:rPr>
              <a:t> районах Ханты-Мансийского автономного округа - Югры, в Ямало-Ненецком автономном округе, в Тюменской области, а также на территории республики Саха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(Якутия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311" y="3029933"/>
            <a:ext cx="1100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В </a:t>
            </a:r>
            <a:r>
              <a:rPr lang="ru-RU" sz="2400" dirty="0">
                <a:solidFill>
                  <a:schemeClr val="bg1"/>
                </a:solidFill>
              </a:rPr>
              <a:t>2017 году сотрудниками КДПП проведено ПМО более чем </a:t>
            </a:r>
            <a:r>
              <a:rPr lang="ru-RU" sz="2800" dirty="0">
                <a:solidFill>
                  <a:srgbClr val="00B050"/>
                </a:solidFill>
              </a:rPr>
              <a:t>33000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работников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4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14763"/>
            <a:ext cx="12192000" cy="30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71613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8017387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07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4" y="-19238"/>
            <a:ext cx="5241131" cy="24988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0" y="3814763"/>
            <a:ext cx="12192000" cy="30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249889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5347" y="616335"/>
            <a:ext cx="9641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 2017 году при проведении ПМО введена оценка риска развития профессионального </a:t>
            </a:r>
            <a:r>
              <a:rPr lang="ru-RU" sz="2800" b="1" dirty="0" smtClean="0">
                <a:solidFill>
                  <a:schemeClr val="bg1"/>
                </a:solidFill>
              </a:rPr>
              <a:t>за­болевания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(«низкий», «средний», «высокий», «очень высокий»)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endParaRPr lang="ru-RU" sz="28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90178"/>
              </p:ext>
            </p:extLst>
          </p:nvPr>
        </p:nvGraphicFramePr>
        <p:xfrm>
          <a:off x="961133" y="2618138"/>
          <a:ext cx="10269732" cy="3954112"/>
        </p:xfrm>
        <a:graphic>
          <a:graphicData uri="http://schemas.openxmlformats.org/drawingml/2006/table">
            <a:tbl>
              <a:tblPr/>
              <a:tblGrid>
                <a:gridCol w="2077881"/>
                <a:gridCol w="2404249"/>
                <a:gridCol w="2545674"/>
                <a:gridCol w="3241928"/>
              </a:tblGrid>
              <a:tr h="48374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Arial" charset="0"/>
                        </a:rPr>
                        <a:t>	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</a:rPr>
                        <a:t> Категории риска развития профессионального заболевания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0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Категория риска развития профессионального заболевания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Вредный класс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условий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труда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Достижение необходимого стажа работы с производственным фактором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Наличие клинических признаков, схожих с клиническими признаками профессионального  заболевания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Низкий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Средний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Высокий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Очень высокий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0375" marR="100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49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0"/>
            <a:ext cx="5309312" cy="38972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814763"/>
            <a:ext cx="12192000" cy="30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95312" y="2787820"/>
            <a:ext cx="4613467" cy="4322681"/>
            <a:chOff x="595312" y="2787820"/>
            <a:chExt cx="4613467" cy="432268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95312" y="2787820"/>
              <a:ext cx="4613467" cy="2886365"/>
              <a:chOff x="595312" y="2787820"/>
              <a:chExt cx="4613467" cy="2886365"/>
            </a:xfrm>
            <a:solidFill>
              <a:schemeClr val="bg1">
                <a:alpha val="31000"/>
              </a:schemeClr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95312" y="4104525"/>
                <a:ext cx="461346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chemeClr val="bg1"/>
                    </a:solidFill>
                  </a:rPr>
                  <a:t>Количество работников, </a:t>
                </a:r>
              </a:p>
              <a:p>
                <a:pPr algn="ctr"/>
                <a:r>
                  <a:rPr lang="ru-RU" sz="2400" b="1" dirty="0" smtClean="0">
                    <a:solidFill>
                      <a:schemeClr val="bg1"/>
                    </a:solidFill>
                  </a:rPr>
                  <a:t>не имеющих медицинских противопоказаний и допущенных к работе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66837" y="2787820"/>
                <a:ext cx="240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5400" dirty="0" smtClean="0">
                    <a:solidFill>
                      <a:srgbClr val="00E056"/>
                    </a:solidFill>
                  </a:rPr>
                  <a:t>95,7%</a:t>
                </a:r>
                <a:endParaRPr lang="ru-RU" sz="5400" dirty="0">
                  <a:solidFill>
                    <a:srgbClr val="00E056"/>
                  </a:solidFill>
                </a:endParaRPr>
              </a:p>
            </p:txBody>
          </p:sp>
        </p:grpSp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695" y="5192547"/>
              <a:ext cx="1676400" cy="1917954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6609348" y="2787820"/>
            <a:ext cx="5518483" cy="3807368"/>
            <a:chOff x="7183834" y="2787820"/>
            <a:chExt cx="4925429" cy="38073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7183834" y="2787820"/>
              <a:ext cx="4142482" cy="3255697"/>
              <a:chOff x="7183834" y="2787820"/>
              <a:chExt cx="4142482" cy="325569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367712" y="2787820"/>
                <a:ext cx="240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5400" dirty="0" smtClean="0">
                    <a:solidFill>
                      <a:srgbClr val="C00000"/>
                    </a:solidFill>
                  </a:rPr>
                  <a:t>4,3%</a:t>
                </a:r>
                <a:endParaRPr lang="ru-RU" sz="5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183834" y="4104525"/>
                <a:ext cx="414248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bg1"/>
                    </a:solidFill>
                  </a:rPr>
                  <a:t>Количество работников, </a:t>
                </a:r>
                <a:r>
                  <a:rPr lang="ru-RU" sz="2400" b="1" dirty="0" smtClean="0">
                    <a:solidFill>
                      <a:schemeClr val="bg1"/>
                    </a:solidFill>
                  </a:rPr>
                  <a:t>имеющих </a:t>
                </a:r>
                <a:r>
                  <a:rPr lang="ru-RU" sz="2400" b="1" dirty="0">
                    <a:solidFill>
                      <a:schemeClr val="bg1"/>
                    </a:solidFill>
                  </a:rPr>
                  <a:t>медицинские противопоказания к работе и направленных на экспертизу профессиональной пригодности</a:t>
                </a:r>
              </a:p>
            </p:txBody>
          </p:sp>
        </p:grpSp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586" y="5502442"/>
              <a:ext cx="930677" cy="109274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54242" y="1241330"/>
            <a:ext cx="388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2017 </a:t>
            </a:r>
            <a:r>
              <a:rPr lang="ru-RU" sz="6000" dirty="0" smtClean="0">
                <a:solidFill>
                  <a:schemeClr val="bg1"/>
                </a:solidFill>
              </a:rPr>
              <a:t>год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14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4" y="-19238"/>
            <a:ext cx="5241131" cy="2498896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8864" y="996478"/>
            <a:ext cx="941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Оценка риска развития профессионального заболевания</a:t>
            </a:r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за 2017 год при проведении ПМО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694510" y="2686051"/>
            <a:ext cx="2257424" cy="2257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386513" y="2686051"/>
            <a:ext cx="2257424" cy="2257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976122" y="2686051"/>
            <a:ext cx="2257424" cy="2257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41275">
            <a:solidFill>
              <a:srgbClr val="1CC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48942" y="2686051"/>
            <a:ext cx="2257424" cy="2257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41227" y="2947062"/>
            <a:ext cx="1872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ОЧЕНЬ ВЫСОКИЙ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8803" y="3132059"/>
            <a:ext cx="2128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ВЫСОКИЙ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0806" y="3132059"/>
            <a:ext cx="2128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СРЕДНИЙ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0415" y="3132059"/>
            <a:ext cx="2128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НИЗКИЙ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3234" y="3814763"/>
            <a:ext cx="2128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5,7%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8803" y="3814763"/>
            <a:ext cx="212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7,9%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0806" y="3814763"/>
            <a:ext cx="212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D8A200"/>
                </a:solidFill>
              </a:rPr>
              <a:t>37,0%</a:t>
            </a:r>
            <a:endParaRPr lang="ru-RU" sz="4000" dirty="0">
              <a:solidFill>
                <a:srgbClr val="D8A2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8516" y="3829051"/>
            <a:ext cx="212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CC996"/>
                </a:solidFill>
              </a:rPr>
              <a:t>49,4%</a:t>
            </a:r>
            <a:endParaRPr lang="ru-RU" sz="4000" dirty="0">
              <a:solidFill>
                <a:srgbClr val="1CC9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4" y="-19238"/>
            <a:ext cx="5241131" cy="249889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8864" y="996478"/>
            <a:ext cx="941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Мероприятия по профилактике профессиональных заболеваний в зависимости от категории риска: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9854" y="3688321"/>
            <a:ext cx="114626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Средний</a:t>
            </a:r>
            <a:r>
              <a:rPr lang="ru-RU" sz="2200" dirty="0" smtClean="0"/>
              <a:t> </a:t>
            </a:r>
            <a:r>
              <a:rPr lang="ru-RU" sz="2200" dirty="0"/>
              <a:t>- </a:t>
            </a:r>
            <a:r>
              <a:rPr lang="ru-RU" sz="2200" b="1" dirty="0">
                <a:solidFill>
                  <a:schemeClr val="bg1"/>
                </a:solidFill>
              </a:rPr>
              <a:t>мероприятия по снижению класса условий труда, проведение обязательных медицинских осмотров, неспецифические и специфические профилактические мероприятия, рассмотре­ние вопроса о прекращении контакта с производственным </a:t>
            </a:r>
            <a:r>
              <a:rPr lang="ru-RU" sz="2200" b="1" dirty="0" smtClean="0">
                <a:solidFill>
                  <a:schemeClr val="bg1"/>
                </a:solidFill>
              </a:rPr>
              <a:t>фактором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854" y="2661841"/>
            <a:ext cx="1146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/>
                </a:solidFill>
              </a:rPr>
              <a:t>Низкий</a:t>
            </a:r>
            <a:r>
              <a:rPr lang="ru-RU" sz="2200" dirty="0"/>
              <a:t> - </a:t>
            </a:r>
            <a:r>
              <a:rPr lang="ru-RU" sz="2200" b="1" dirty="0">
                <a:solidFill>
                  <a:schemeClr val="bg1"/>
                </a:solidFill>
              </a:rPr>
              <a:t>мероприятия по снижению класса условий труда, проведение обязательных медицинских осмотров, неспецифические и специфические профилактические </a:t>
            </a:r>
            <a:r>
              <a:rPr lang="ru-RU" sz="2200" b="1" dirty="0" smtClean="0">
                <a:solidFill>
                  <a:schemeClr val="bg1"/>
                </a:solidFill>
              </a:rPr>
              <a:t>мероприятия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854" y="5053356"/>
            <a:ext cx="1146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Высокий и очень высокий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200" dirty="0"/>
              <a:t>- </a:t>
            </a:r>
            <a:r>
              <a:rPr lang="ru-RU" sz="2200" b="1" dirty="0">
                <a:solidFill>
                  <a:schemeClr val="bg1"/>
                </a:solidFill>
              </a:rPr>
              <a:t>внеочередной периодический медицинский осмотр в центре профессиональной патологии для решения вопроса о наличии профессионального заболевания и возможности продол­жения профессиональной </a:t>
            </a:r>
            <a:r>
              <a:rPr lang="ru-RU" sz="2200" b="1" dirty="0" smtClean="0">
                <a:solidFill>
                  <a:schemeClr val="bg1"/>
                </a:solidFill>
              </a:rPr>
              <a:t>деятельности 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5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88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0"/>
            <a:ext cx="12209456" cy="688628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7828" y="1655789"/>
            <a:ext cx="1146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Вне зависимости от результата экспертизы профессиональной пригодности рекомендуются </a:t>
            </a:r>
            <a:r>
              <a:rPr lang="ru-RU" sz="2800" b="1" dirty="0" smtClean="0">
                <a:solidFill>
                  <a:schemeClr val="bg1"/>
                </a:solidFill>
              </a:rPr>
              <a:t>мероприятия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25878" y="2842183"/>
            <a:ext cx="2917371" cy="2251816"/>
            <a:chOff x="225878" y="2842183"/>
            <a:chExt cx="2917371" cy="2251816"/>
          </a:xfrm>
        </p:grpSpPr>
        <p:sp>
          <p:nvSpPr>
            <p:cNvPr id="8" name="TextBox 7"/>
            <p:cNvSpPr txBox="1"/>
            <p:nvPr/>
          </p:nvSpPr>
          <p:spPr>
            <a:xfrm>
              <a:off x="225878" y="4386113"/>
              <a:ext cx="29173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Снижение класса условий труда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" y="2842183"/>
              <a:ext cx="1959429" cy="195942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846568" y="3170766"/>
            <a:ext cx="3066878" cy="2532513"/>
            <a:chOff x="2846568" y="3170766"/>
            <a:chExt cx="3066878" cy="2532513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098" y="3170766"/>
              <a:ext cx="1213325" cy="12153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46568" y="4379840"/>
              <a:ext cx="30668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Неспецифические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 специфические профилактические мероприятия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852159" y="3092692"/>
            <a:ext cx="3328154" cy="1995034"/>
            <a:chOff x="6167749" y="3092692"/>
            <a:chExt cx="3017807" cy="1995034"/>
          </a:xfrm>
        </p:grpSpPr>
        <p:sp>
          <p:nvSpPr>
            <p:cNvPr id="12" name="TextBox 11"/>
            <p:cNvSpPr txBox="1"/>
            <p:nvPr/>
          </p:nvSpPr>
          <p:spPr>
            <a:xfrm>
              <a:off x="6167749" y="4379840"/>
              <a:ext cx="301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Проведение обязательных медицинских осмотров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264" y="3092692"/>
              <a:ext cx="1287148" cy="1287148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9180312" y="3124137"/>
            <a:ext cx="2917371" cy="2886919"/>
            <a:chOff x="9180312" y="3124137"/>
            <a:chExt cx="2917371" cy="2886919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931" y="3124137"/>
              <a:ext cx="1276134" cy="12761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80312" y="4379840"/>
              <a:ext cx="291737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Рассмотрение вопроса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о прекращении контакта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 производственным фактором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76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-1"/>
            <a:ext cx="12171680" cy="6858001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59697" y="51814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0"/>
            <a:ext cx="12209456" cy="68862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3889" y="245475"/>
            <a:ext cx="56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ПРОВЕДЕНИЕ КАРДИОСКРИНИНГА</a:t>
            </a:r>
            <a:endParaRPr lang="ru-RU" sz="2800" dirty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447271" y="1481497"/>
            <a:ext cx="3517751" cy="4740124"/>
            <a:chOff x="447271" y="1481497"/>
            <a:chExt cx="3517751" cy="4740124"/>
          </a:xfrm>
        </p:grpSpPr>
        <p:sp>
          <p:nvSpPr>
            <p:cNvPr id="11" name="TextBox 10"/>
            <p:cNvSpPr txBox="1"/>
            <p:nvPr/>
          </p:nvSpPr>
          <p:spPr>
            <a:xfrm>
              <a:off x="447271" y="3420854"/>
              <a:ext cx="351775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Оценка  абсолютного  риска  фатальных сердечно-сосудистых осложнений в предстоящие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10 </a:t>
              </a:r>
              <a:r>
                <a:rPr lang="ru-RU" sz="1600" dirty="0">
                  <a:solidFill>
                    <a:schemeClr val="bg1"/>
                  </a:solidFill>
                </a:rPr>
                <a:t>лет жизни (суммарный сердечно-сосудистый риск) производится при помощи Европейской шкалы SCORE, предназначенной для стран очень высокого риска,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к </a:t>
              </a:r>
              <a:r>
                <a:rPr lang="ru-RU" sz="1600" dirty="0">
                  <a:solidFill>
                    <a:schemeClr val="bg1"/>
                  </a:solidFill>
                </a:rPr>
                <a:t>которым относится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и </a:t>
              </a:r>
              <a:r>
                <a:rPr lang="ru-RU" sz="1600" dirty="0">
                  <a:solidFill>
                    <a:schemeClr val="bg1"/>
                  </a:solidFill>
                </a:rPr>
                <a:t>Российская Федерация</a:t>
              </a:r>
            </a:p>
            <a:p>
              <a:pPr algn="ctr"/>
              <a:endParaRPr lang="ru-RU" sz="1600" dirty="0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679337" y="1481497"/>
              <a:ext cx="3053620" cy="1626025"/>
              <a:chOff x="477516" y="1358170"/>
              <a:chExt cx="3431322" cy="1827148"/>
            </a:xfrm>
          </p:grpSpPr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16" y="1403890"/>
                <a:ext cx="3431322" cy="1781428"/>
              </a:xfrm>
              <a:prstGeom prst="rect">
                <a:avLst/>
              </a:prstGeom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2125024" y="1358170"/>
                <a:ext cx="136306" cy="45719"/>
              </a:xfrm>
              <a:prstGeom prst="rect">
                <a:avLst/>
              </a:prstGeom>
              <a:solidFill>
                <a:srgbClr val="FFBE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4625163" y="1335327"/>
            <a:ext cx="3223910" cy="4893491"/>
            <a:chOff x="4625163" y="1335327"/>
            <a:chExt cx="3223910" cy="4893491"/>
          </a:xfrm>
        </p:grpSpPr>
        <p:sp>
          <p:nvSpPr>
            <p:cNvPr id="12" name="TextBox 11"/>
            <p:cNvSpPr txBox="1"/>
            <p:nvPr/>
          </p:nvSpPr>
          <p:spPr>
            <a:xfrm>
              <a:off x="4625163" y="3428051"/>
              <a:ext cx="322391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К фатальным 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сердечно-сосудистым  </a:t>
              </a:r>
              <a:r>
                <a:rPr lang="ru-RU" sz="1600" dirty="0">
                  <a:solidFill>
                    <a:schemeClr val="bg1"/>
                  </a:solidFill>
                </a:rPr>
                <a:t>осложнениям относятся: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смерть </a:t>
              </a:r>
              <a:r>
                <a:rPr lang="ru-RU" sz="1600" dirty="0">
                  <a:solidFill>
                    <a:schemeClr val="bg1"/>
                  </a:solidFill>
                </a:rPr>
                <a:t>от инфаркта миокарда,  других  форм  ишемической болезни сердца (ИБС),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от </a:t>
              </a:r>
              <a:r>
                <a:rPr lang="ru-RU" sz="1600" dirty="0">
                  <a:solidFill>
                    <a:schemeClr val="bg1"/>
                  </a:solidFill>
                </a:rPr>
                <a:t>инсульта,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в </a:t>
              </a:r>
              <a:r>
                <a:rPr lang="ru-RU" sz="1600" dirty="0">
                  <a:solidFill>
                    <a:schemeClr val="bg1"/>
                  </a:solidFill>
                </a:rPr>
                <a:t>том числе скоропостижная смерть и смерть в пределах </a:t>
              </a:r>
              <a:endParaRPr lang="ru-RU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24 </a:t>
              </a:r>
              <a:r>
                <a:rPr lang="ru-RU" sz="1600" dirty="0">
                  <a:solidFill>
                    <a:schemeClr val="bg1"/>
                  </a:solidFill>
                </a:rPr>
                <a:t>часов после появления симптомов</a:t>
              </a:r>
            </a:p>
          </p:txBody>
        </p:sp>
        <p:pic>
          <p:nvPicPr>
            <p:cNvPr id="25" name="Изображение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435" y="1335327"/>
              <a:ext cx="2085527" cy="2085527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8152175" y="785916"/>
            <a:ext cx="3627236" cy="5689123"/>
            <a:chOff x="8152175" y="785916"/>
            <a:chExt cx="3627236" cy="5689123"/>
          </a:xfrm>
        </p:grpSpPr>
        <p:sp>
          <p:nvSpPr>
            <p:cNvPr id="13" name="TextBox 12"/>
            <p:cNvSpPr txBox="1"/>
            <p:nvPr/>
          </p:nvSpPr>
          <p:spPr>
            <a:xfrm>
              <a:off x="8261660" y="3428051"/>
              <a:ext cx="351775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С 2017 года </a:t>
              </a:r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 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выездными 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врачебными бригадами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консультативно-диагностической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передвижной </a:t>
              </a:r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поликлиники проводится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Calibri Light" panose="020F0302020204030204"/>
                </a:rPr>
                <a:t>кардиоскрининг</a:t>
              </a:r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 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для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предотвращения </a:t>
              </a:r>
              <a:endParaRPr lang="ru-RU" sz="1600" b="1" dirty="0" smtClean="0">
                <a:solidFill>
                  <a:schemeClr val="bg1"/>
                </a:solidFill>
                <a:latin typeface="Calibri Light" panose="020F0302020204030204"/>
              </a:endParaRP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сердечно-сосудистых 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катастроф </a:t>
              </a:r>
              <a:endParaRPr lang="ru-RU" sz="1600" b="1" dirty="0" smtClean="0">
                <a:solidFill>
                  <a:schemeClr val="bg1"/>
                </a:solidFill>
                <a:latin typeface="Calibri Light" panose="020F0302020204030204"/>
              </a:endParaRP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на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рабочем </a:t>
              </a:r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 месте  с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определением групп риска по шкале </a:t>
              </a:r>
              <a:r>
                <a:rPr lang="en-US" sz="1600" b="1" dirty="0">
                  <a:solidFill>
                    <a:schemeClr val="bg1"/>
                  </a:solidFill>
                  <a:latin typeface="Calibri Light" panose="020F0302020204030204"/>
                </a:rPr>
                <a:t>SCORE </a:t>
              </a:r>
              <a:endParaRPr lang="ru-RU" sz="1600" b="1" dirty="0" smtClean="0">
                <a:solidFill>
                  <a:schemeClr val="bg1"/>
                </a:solidFill>
                <a:latin typeface="Calibri Light" panose="020F0302020204030204"/>
              </a:endParaRP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и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предоставлением  данных  медицинской  </a:t>
              </a:r>
              <a:r>
                <a:rPr lang="ru-RU" sz="1600" b="1" dirty="0" smtClean="0">
                  <a:solidFill>
                    <a:schemeClr val="bg1"/>
                  </a:solidFill>
                  <a:latin typeface="Calibri Light" panose="020F0302020204030204"/>
                </a:rPr>
                <a:t>службе  </a:t>
              </a:r>
              <a:r>
                <a:rPr lang="ru-RU" sz="1600" b="1" dirty="0">
                  <a:solidFill>
                    <a:schemeClr val="bg1"/>
                  </a:solidFill>
                  <a:latin typeface="Calibri Light" panose="020F0302020204030204"/>
                </a:rPr>
                <a:t>работодателя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Изображение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175" y="785916"/>
              <a:ext cx="3522847" cy="2642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110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3" y="0"/>
            <a:ext cx="8004208" cy="6003156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0"/>
            <a:ext cx="12209456" cy="6886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8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ПРОВЕДЕНИЕ МЕДИЦИНСКИХ ОСМОТРОВ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СТАЖИРОВАННЫХ РАБОТНИКОВ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063916" y="1500420"/>
            <a:ext cx="5289884" cy="5006420"/>
            <a:chOff x="6063916" y="1500420"/>
            <a:chExt cx="5289884" cy="5006420"/>
          </a:xfrm>
        </p:grpSpPr>
        <p:sp>
          <p:nvSpPr>
            <p:cNvPr id="7" name="Объект 2"/>
            <p:cNvSpPr txBox="1">
              <a:spLocks/>
            </p:cNvSpPr>
            <p:nvPr/>
          </p:nvSpPr>
          <p:spPr>
            <a:xfrm>
              <a:off x="6063916" y="3570973"/>
              <a:ext cx="5289884" cy="29358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dirty="0">
                  <a:solidFill>
                    <a:schemeClr val="bg1"/>
                  </a:solidFill>
                </a:rPr>
                <a:t>Наличие МЛПМ </a:t>
              </a:r>
              <a:endParaRPr lang="ru-RU" sz="2000" dirty="0" smtClean="0">
                <a:solidFill>
                  <a:schemeClr val="bg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позволяет проводить </a:t>
              </a:r>
              <a:r>
                <a:rPr lang="ru-RU" sz="2000" dirty="0">
                  <a:solidFill>
                    <a:schemeClr val="bg1"/>
                  </a:solidFill>
                </a:rPr>
                <a:t>медицинские осмотры работников со стажем работы более 5 лет, </a:t>
              </a:r>
              <a:endParaRPr lang="ru-RU" sz="2000" dirty="0" smtClean="0">
                <a:solidFill>
                  <a:schemeClr val="bg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занятых </a:t>
              </a:r>
              <a:r>
                <a:rPr lang="ru-RU" sz="2000" dirty="0">
                  <a:solidFill>
                    <a:schemeClr val="bg1"/>
                  </a:solidFill>
                </a:rPr>
                <a:t>на работах с вредными и (или) опасными веществами и производственными факторами с разовым или многократным превышением ПДК или ПДУ </a:t>
              </a:r>
              <a:endParaRPr lang="ru-RU" sz="2000" dirty="0" smtClean="0">
                <a:solidFill>
                  <a:schemeClr val="bg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без </a:t>
              </a:r>
              <a:r>
                <a:rPr lang="ru-RU" sz="2000" dirty="0">
                  <a:solidFill>
                    <a:schemeClr val="bg1"/>
                  </a:solidFill>
                </a:rPr>
                <a:t>отрыва от производства </a:t>
              </a:r>
              <a:endParaRPr lang="ru-RU" sz="2000" dirty="0" smtClean="0">
                <a:solidFill>
                  <a:schemeClr val="bg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в </a:t>
              </a:r>
              <a:r>
                <a:rPr lang="ru-RU" sz="2000" dirty="0">
                  <a:solidFill>
                    <a:schemeClr val="bg1"/>
                  </a:solidFill>
                </a:rPr>
                <a:t>максимально короткие сроки непосредственно на промышленных площадках</a:t>
              </a:r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711" y="1500420"/>
              <a:ext cx="1864294" cy="1928580"/>
            </a:xfrm>
            <a:prstGeom prst="rect">
              <a:avLst/>
            </a:prstGeom>
          </p:spPr>
        </p:pic>
      </p:grp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83394" y="1765703"/>
            <a:ext cx="4937760" cy="4741138"/>
            <a:chOff x="683394" y="1765703"/>
            <a:chExt cx="4937760" cy="4741138"/>
          </a:xfrm>
        </p:grpSpPr>
        <p:sp>
          <p:nvSpPr>
            <p:cNvPr id="6" name="Объект 2"/>
            <p:cNvSpPr txBox="1">
              <a:spLocks/>
            </p:cNvSpPr>
            <p:nvPr/>
          </p:nvSpPr>
          <p:spPr>
            <a:xfrm>
              <a:off x="683394" y="3570973"/>
              <a:ext cx="4937760" cy="29358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АУ «Югорский центр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профессиональной патологии» -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это единственное учреждение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в Ханты-Мансийском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автономном округе - Югре,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которое имеет лицензию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на проведение предварительных и периодических осмотров, </a:t>
              </a:r>
            </a:p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ru-RU" sz="2000" dirty="0" smtClean="0">
                  <a:solidFill>
                    <a:schemeClr val="bg1"/>
                  </a:solidFill>
                </a:rPr>
                <a:t>экспертизу профессиональной пригодности на мобильных лечебно-профилактических модулях (далее – МЛПМ)</a:t>
              </a:r>
            </a:p>
            <a:p>
              <a:pPr marL="0" indent="0" algn="ctr">
                <a:buFont typeface="Arial"/>
                <a:buNone/>
              </a:pP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625" y="1765703"/>
              <a:ext cx="1663297" cy="1663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0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0"/>
            <a:ext cx="12209456" cy="688628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205">
            <a:off x="4238093" y="305793"/>
            <a:ext cx="3407806" cy="346622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417">
            <a:off x="387414" y="1146746"/>
            <a:ext cx="3604326" cy="366611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99">
            <a:off x="6586887" y="3897011"/>
            <a:ext cx="3672257" cy="3644091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57">
            <a:off x="8019680" y="747808"/>
            <a:ext cx="3657224" cy="283152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884">
            <a:off x="1897499" y="3863624"/>
            <a:ext cx="3597765" cy="2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5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4"/>
            <a:ext cx="12192000" cy="69841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5043" y="1676400"/>
            <a:ext cx="10357945" cy="3938337"/>
          </a:xfrm>
          <a:prstGeom prst="rect">
            <a:avLst/>
          </a:prstGeom>
          <a:solidFill>
            <a:schemeClr val="accent5">
              <a:lumMod val="50000"/>
              <a:alpha val="9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64324" y="1844567"/>
            <a:ext cx="102633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 2013 </a:t>
            </a:r>
            <a:r>
              <a:rPr lang="ru-RU" sz="2800" dirty="0">
                <a:solidFill>
                  <a:schemeClr val="bg1"/>
                </a:solidFill>
              </a:rPr>
              <a:t>года </a:t>
            </a:r>
            <a:r>
              <a:rPr lang="ru-RU" sz="2800" dirty="0" smtClean="0">
                <a:solidFill>
                  <a:schemeClr val="bg1"/>
                </a:solidFill>
              </a:rPr>
              <a:t>АУ </a:t>
            </a:r>
            <a:r>
              <a:rPr lang="ru-RU" sz="2800" dirty="0">
                <a:solidFill>
                  <a:schemeClr val="bg1"/>
                </a:solidFill>
              </a:rPr>
              <a:t>«Югорский центр профессиональной патологии»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реализует </a:t>
            </a:r>
            <a:r>
              <a:rPr lang="ru-RU" sz="2800" dirty="0">
                <a:solidFill>
                  <a:schemeClr val="bg1"/>
                </a:solidFill>
              </a:rPr>
              <a:t>выездные формы работы </a:t>
            </a:r>
            <a:r>
              <a:rPr lang="ru-RU" sz="2800" dirty="0" smtClean="0">
                <a:solidFill>
                  <a:schemeClr val="bg1"/>
                </a:solidFill>
              </a:rPr>
              <a:t>с целью приближения медицинской помощи к жителям труднодоступных и отдаленных населенных пунктов и территорий компактного проживания коренных малочисленных народов Севера, 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а также к местам производственной деятельности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нефтегазодобывающих предприятий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Ханты-Мансийского автономного округа - Югры 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9511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316" y="-128191"/>
            <a:ext cx="10515600" cy="13255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НАШИ ПАРТНЕРЫ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285982"/>
            <a:ext cx="964609" cy="103667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75" y="1342603"/>
            <a:ext cx="1734279" cy="97156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77" y="1334121"/>
            <a:ext cx="1729935" cy="98853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22" y="1306853"/>
            <a:ext cx="1797680" cy="102724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9" y="2548445"/>
            <a:ext cx="1414130" cy="141413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6" y="5459108"/>
            <a:ext cx="1901898" cy="84528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95" y="2659684"/>
            <a:ext cx="1594293" cy="1127094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619" y="2774979"/>
            <a:ext cx="1652181" cy="89650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81" y="4188365"/>
            <a:ext cx="947368" cy="947368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95" y="3997384"/>
            <a:ext cx="2195388" cy="1138349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19" y="4123807"/>
            <a:ext cx="1684461" cy="713482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58" y="4375008"/>
            <a:ext cx="1847407" cy="462281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14" y="2431110"/>
            <a:ext cx="1778000" cy="177800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64" y="4837289"/>
            <a:ext cx="2660499" cy="1889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91798" y="5410666"/>
            <a:ext cx="288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ООО «НОЯБРЬСКТЕПЛОНЕФТЬ»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87074" y="2334099"/>
            <a:ext cx="2778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Правительство автономного округа (департаменты и службы)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8900" y="2348390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ПАО «СУРГУТНЕФТЕГАЗ»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2414" y="2353984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«ГАЗПРОМ ТРАНСГАЗ </a:t>
            </a:r>
            <a:r>
              <a:rPr lang="ru-RU" sz="1000" dirty="0" smtClean="0"/>
              <a:t>СУРГУТ»</a:t>
            </a:r>
            <a:endParaRPr lang="ru-RU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9171185" y="2339079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«ГАЗПРОМ ТРАНСГАЗ ЮГОРСК»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7474" y="3742932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</a:t>
            </a:r>
            <a:r>
              <a:rPr lang="ru-RU" sz="1000" dirty="0" smtClean="0"/>
              <a:t>ГАЗПРОМНЕФТЬ-ХАНТОС</a:t>
            </a:r>
            <a:r>
              <a:rPr lang="ru-RU" sz="1000" dirty="0"/>
              <a:t>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18467" y="3734723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«ГАЗПРОМ ПЕРЕРАБОТКА»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06271" y="3751435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/>
              <a:t>ОАО «НАК «АКИ-ОТЫР»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9138679" y="3753858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ОАО «АЭРОПОРТ СУРГУТ»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9349" y="5057564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/>
              <a:t>ООО «АЭРОПОРТ СОВЕТСКИЙ»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3195083" y="4972017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«НОВАТЭК-ПУРОВСКИЙ ЗПК»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22414" y="4922005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ОАО «АРКТИКГАЗ»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38679" y="4922005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«РН-ЮГАНСКНЕФТЕГАЗ»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9875" y="6339981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«КРС «ЕВРАЗИЯ»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22959" y="6321926"/>
            <a:ext cx="2778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«ЮЖНО-ПРИОБСКИЙ ГПЗ»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20003" y="5560773"/>
            <a:ext cx="2880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Муниципальные учреждения образования и здравоохранения автономного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405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725272"/>
            <a:ext cx="12192000" cy="213272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25272"/>
            <a:ext cx="12193411" cy="21327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4671" y="4980464"/>
            <a:ext cx="11462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КДПП располагает четырьмя мобильными лечебно-профилактическими модулями «Флюорография» и «Маммография», что позволяет проводить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флюорографическое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ru-RU" sz="2400" dirty="0" err="1">
                <a:solidFill>
                  <a:schemeClr val="bg1"/>
                </a:solidFill>
              </a:rPr>
              <a:t>маммографическое</a:t>
            </a:r>
            <a:r>
              <a:rPr lang="ru-RU" sz="2400" dirty="0">
                <a:solidFill>
                  <a:schemeClr val="bg1"/>
                </a:solidFill>
              </a:rPr>
              <a:t> обследования населения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Ханты-Мансийского </a:t>
            </a:r>
            <a:r>
              <a:rPr lang="ru-RU" sz="2400" dirty="0">
                <a:solidFill>
                  <a:schemeClr val="bg1"/>
                </a:solidFill>
              </a:rPr>
              <a:t>автономного округа - Югры в течение всего года  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1" y="265662"/>
            <a:ext cx="6742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90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181247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503902"/>
              </p:ext>
            </p:extLst>
          </p:nvPr>
        </p:nvGraphicFramePr>
        <p:xfrm>
          <a:off x="538843" y="2078134"/>
          <a:ext cx="11253266" cy="4290008"/>
        </p:xfrm>
        <a:graphic>
          <a:graphicData uri="http://schemas.openxmlformats.org/drawingml/2006/table">
            <a:tbl>
              <a:tblPr firstRow="1" firstCol="1" bandRow="1"/>
              <a:tblGrid>
                <a:gridCol w="2330244"/>
                <a:gridCol w="1784370"/>
                <a:gridCol w="1784370"/>
                <a:gridCol w="1784370"/>
                <a:gridCol w="1784370"/>
                <a:gridCol w="1785542"/>
              </a:tblGrid>
              <a:tr h="1813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Направления работы КДПП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2015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2016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 исполнения </a:t>
                      </a:r>
                      <a:endParaRPr lang="ru-RU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 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2015 году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2017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 исполнения </a:t>
                      </a:r>
                      <a:endParaRPr lang="ru-RU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 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2016 году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123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ФЛГ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1309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8194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+ 526,0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22420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+ 173,6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  <a:tr h="123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ММГ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783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1877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+ 139,7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18291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5642" y="609600"/>
            <a:ext cx="1089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НАПРАВЛЕНИЯ РАБОТЫ </a:t>
            </a:r>
            <a:r>
              <a:rPr lang="ru-RU" sz="2800" b="1" dirty="0" smtClean="0">
                <a:solidFill>
                  <a:schemeClr val="bg1"/>
                </a:solidFill>
              </a:rPr>
              <a:t>КДПП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(ФЛЮОРОГРАФИЧЕСКИЕ И МАММОГРАФИЧЕСКИЕ ОБСЛЕДОВАНИЯ)</a:t>
            </a:r>
            <a:endParaRPr lang="ru-RU" sz="2200" dirty="0">
              <a:solidFill>
                <a:schemeClr val="bg1"/>
              </a:solidFill>
            </a:endParaRPr>
          </a:p>
          <a:p>
            <a:pPr algn="ctr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82730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3411" cy="3429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1886" y="3555631"/>
            <a:ext cx="111294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Мобильный лечебно-профилактический модуль «Стоматология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предназначен </a:t>
            </a:r>
            <a:r>
              <a:rPr lang="ru-RU" sz="2400" dirty="0">
                <a:solidFill>
                  <a:schemeClr val="bg1"/>
                </a:solidFill>
              </a:rPr>
              <a:t>для оказания первичной специализированной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стоматологической </a:t>
            </a:r>
            <a:r>
              <a:rPr lang="ru-RU" sz="2400" dirty="0">
                <a:solidFill>
                  <a:schemeClr val="bg1"/>
                </a:solidFill>
              </a:rPr>
              <a:t>медицинской помощи </a:t>
            </a:r>
            <a:r>
              <a:rPr lang="ru-RU" sz="2400" dirty="0" smtClean="0">
                <a:solidFill>
                  <a:schemeClr val="bg1"/>
                </a:solidFill>
              </a:rPr>
              <a:t>населению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МЛПМ «Стоматология» оснащен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стоматологической установкой </a:t>
            </a:r>
            <a:r>
              <a:rPr lang="en-US" sz="3200" dirty="0">
                <a:solidFill>
                  <a:schemeClr val="bg1"/>
                </a:solidFill>
              </a:rPr>
              <a:t>SLOVADENT</a:t>
            </a:r>
            <a:r>
              <a:rPr lang="ru-RU" sz="3200" dirty="0">
                <a:solidFill>
                  <a:schemeClr val="bg1"/>
                </a:solidFill>
              </a:rPr>
              <a:t> 800 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рентгенологическим аппаратом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предусмотрен отсек стерилизации </a:t>
            </a:r>
            <a:r>
              <a:rPr lang="ru-RU" sz="2400" dirty="0" smtClean="0">
                <a:solidFill>
                  <a:schemeClr val="bg1"/>
                </a:solidFill>
              </a:rPr>
              <a:t>оборудования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67" y="133551"/>
            <a:ext cx="4925512" cy="50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696" y="5566009"/>
            <a:ext cx="1177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ТЕПЛОХОД «НИКОЛАЙ ПИРОГОВ»</a:t>
            </a:r>
            <a:endParaRPr lang="ru-RU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947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330808" y="409074"/>
            <a:ext cx="4906483" cy="1645879"/>
            <a:chOff x="-750070" y="534176"/>
            <a:chExt cx="4906483" cy="1458758"/>
          </a:xfrm>
        </p:grpSpPr>
        <p:sp>
          <p:nvSpPr>
            <p:cNvPr id="4" name="TextBox 3"/>
            <p:cNvSpPr txBox="1"/>
            <p:nvPr/>
          </p:nvSpPr>
          <p:spPr>
            <a:xfrm>
              <a:off x="586945" y="534176"/>
              <a:ext cx="2261285" cy="818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rgbClr val="E44938"/>
                  </a:solidFill>
                </a:rPr>
                <a:t>50 лет</a:t>
              </a:r>
              <a:endParaRPr lang="ru-RU" sz="5400" b="1" dirty="0">
                <a:solidFill>
                  <a:srgbClr val="E44938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750070" y="1256413"/>
              <a:ext cx="4906483" cy="736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chemeClr val="bg1"/>
                  </a:solidFill>
                </a:rPr>
                <a:t>п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лавполиклиника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работает </a:t>
              </a:r>
              <a:r>
                <a:rPr lang="ru-RU" sz="2400" b="1" dirty="0">
                  <a:solidFill>
                    <a:schemeClr val="bg1"/>
                  </a:solidFill>
                </a:rPr>
                <a:t>в округе</a:t>
              </a:r>
              <a:endPara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1979" y="2624555"/>
            <a:ext cx="3373395" cy="2769989"/>
            <a:chOff x="858791" y="3140237"/>
            <a:chExt cx="3373395" cy="2769989"/>
          </a:xfrm>
        </p:grpSpPr>
        <p:sp>
          <p:nvSpPr>
            <p:cNvPr id="10" name="TextBox 9"/>
            <p:cNvSpPr txBox="1"/>
            <p:nvPr/>
          </p:nvSpPr>
          <p:spPr>
            <a:xfrm>
              <a:off x="1229493" y="3140237"/>
              <a:ext cx="26319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>
                  <a:solidFill>
                    <a:srgbClr val="FFC000"/>
                  </a:solidFill>
                </a:rPr>
                <a:t>в</a:t>
              </a:r>
              <a:r>
                <a:rPr lang="ru-RU" sz="4800" b="1" dirty="0" smtClean="0">
                  <a:solidFill>
                    <a:srgbClr val="FFC000"/>
                  </a:solidFill>
                </a:rPr>
                <a:t> 1968 году</a:t>
              </a:r>
              <a:endParaRPr lang="ru-RU" sz="4800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8791" y="4709897"/>
              <a:ext cx="3373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б</a:t>
              </a:r>
              <a:r>
                <a:rPr lang="ru-RU" b="1" dirty="0" smtClean="0">
                  <a:solidFill>
                    <a:schemeClr val="bg1"/>
                  </a:solidFill>
                </a:rPr>
                <a:t>ыла организована первая поликлиника «Здоровье»,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как поликлиника </a:t>
              </a:r>
              <a:r>
                <a:rPr lang="ru-RU" b="1" dirty="0" err="1" smtClean="0">
                  <a:solidFill>
                    <a:schemeClr val="bg1"/>
                  </a:solidFill>
                </a:rPr>
                <a:t>профосмотров</a:t>
              </a:r>
              <a:endPara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97353" y="2624555"/>
            <a:ext cx="3373395" cy="2787445"/>
            <a:chOff x="4409302" y="526327"/>
            <a:chExt cx="3373395" cy="2787445"/>
          </a:xfrm>
        </p:grpSpPr>
        <p:sp>
          <p:nvSpPr>
            <p:cNvPr id="12" name="TextBox 11"/>
            <p:cNvSpPr txBox="1"/>
            <p:nvPr/>
          </p:nvSpPr>
          <p:spPr>
            <a:xfrm>
              <a:off x="4780004" y="526327"/>
              <a:ext cx="26319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>
                  <a:solidFill>
                    <a:srgbClr val="FFC000"/>
                  </a:solidFill>
                </a:rPr>
                <a:t>в</a:t>
              </a:r>
              <a:r>
                <a:rPr lang="ru-RU" sz="4800" b="1" dirty="0" smtClean="0">
                  <a:solidFill>
                    <a:srgbClr val="FFC000"/>
                  </a:solidFill>
                </a:rPr>
                <a:t> 1973 году</a:t>
              </a:r>
              <a:endParaRPr lang="ru-RU" sz="4800" b="1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09302" y="2113443"/>
              <a:ext cx="3373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н</a:t>
              </a:r>
              <a:r>
                <a:rPr lang="ru-RU" b="1" dirty="0" smtClean="0">
                  <a:solidFill>
                    <a:schemeClr val="bg1"/>
                  </a:solidFill>
                </a:rPr>
                <a:t>а </a:t>
              </a:r>
              <a:r>
                <a:rPr lang="ru-RU" b="1" dirty="0">
                  <a:solidFill>
                    <a:schemeClr val="bg1"/>
                  </a:solidFill>
                </a:rPr>
                <a:t>базе переоборудованного пассажирского теплохода создана </a:t>
              </a:r>
              <a:r>
                <a:rPr lang="ru-RU" b="1" dirty="0" err="1">
                  <a:solidFill>
                    <a:schemeClr val="bg1"/>
                  </a:solidFill>
                </a:rPr>
                <a:t>плавполиклиника</a:t>
              </a:r>
              <a:r>
                <a:rPr lang="ru-RU" b="1" dirty="0">
                  <a:solidFill>
                    <a:schemeClr val="bg1"/>
                  </a:solidFill>
                </a:rPr>
                <a:t> «Здоровье-2"</a:t>
              </a:r>
              <a:endPara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303113" y="2624555"/>
            <a:ext cx="4823010" cy="4204401"/>
            <a:chOff x="7368989" y="3034442"/>
            <a:chExt cx="4823010" cy="4204401"/>
          </a:xfrm>
        </p:grpSpPr>
        <p:sp>
          <p:nvSpPr>
            <p:cNvPr id="14" name="TextBox 13"/>
            <p:cNvSpPr txBox="1"/>
            <p:nvPr/>
          </p:nvSpPr>
          <p:spPr>
            <a:xfrm>
              <a:off x="8464498" y="3034442"/>
              <a:ext cx="26319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>
                  <a:solidFill>
                    <a:srgbClr val="FFC000"/>
                  </a:solidFill>
                </a:rPr>
                <a:t>в</a:t>
              </a:r>
              <a:r>
                <a:rPr lang="ru-RU" sz="4800" b="1" dirty="0" smtClean="0">
                  <a:solidFill>
                    <a:srgbClr val="FFC000"/>
                  </a:solidFill>
                </a:rPr>
                <a:t> 1993 году</a:t>
              </a:r>
              <a:endParaRPr lang="ru-RU" sz="4800" b="1" dirty="0">
                <a:solidFill>
                  <a:srgbClr val="FFC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68989" y="4653520"/>
              <a:ext cx="482301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был построен и введен в строй теплоход </a:t>
              </a:r>
              <a:endParaRPr lang="ru-RU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«</a:t>
              </a:r>
              <a:r>
                <a:rPr lang="ru-RU" b="1" dirty="0">
                  <a:solidFill>
                    <a:schemeClr val="bg1"/>
                  </a:solidFill>
                </a:rPr>
                <a:t>Николай Пирогов», на базе которого </a:t>
              </a:r>
              <a:r>
                <a:rPr lang="ru-RU" b="1" dirty="0" err="1">
                  <a:solidFill>
                    <a:schemeClr val="bg1"/>
                  </a:solidFill>
                </a:rPr>
                <a:t>плавполиклиника</a:t>
              </a:r>
              <a:r>
                <a:rPr lang="ru-RU" b="1" dirty="0">
                  <a:solidFill>
                    <a:schemeClr val="bg1"/>
                  </a:solidFill>
                </a:rPr>
                <a:t> функционирует </a:t>
              </a:r>
              <a:endParaRPr lang="ru-RU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по </a:t>
              </a:r>
              <a:r>
                <a:rPr lang="ru-RU" b="1" dirty="0">
                  <a:solidFill>
                    <a:schemeClr val="bg1"/>
                  </a:solidFill>
                </a:rPr>
                <a:t>настоящее время </a:t>
              </a:r>
              <a:endParaRPr lang="ru-RU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(</a:t>
              </a:r>
              <a:r>
                <a:rPr lang="ru-RU" b="1" dirty="0">
                  <a:solidFill>
                    <a:schemeClr val="bg1"/>
                  </a:solidFill>
                </a:rPr>
                <a:t>с 2014 года лечебно-диагностическое отделение является структурным подразделением КДПП </a:t>
              </a:r>
              <a:endParaRPr lang="ru-RU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АУ </a:t>
              </a:r>
              <a:r>
                <a:rPr lang="ru-RU" b="1" dirty="0">
                  <a:solidFill>
                    <a:schemeClr val="bg1"/>
                  </a:solidFill>
                </a:rPr>
                <a:t>«Югорский центр профессиональной патологии»)</a:t>
              </a:r>
              <a:endPara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787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Теплоход «Николай Пирогов»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97100" y="1127994"/>
            <a:ext cx="3599849" cy="3404870"/>
            <a:chOff x="297100" y="1127994"/>
            <a:chExt cx="3599849" cy="3404870"/>
          </a:xfrm>
        </p:grpSpPr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297100" y="4254258"/>
              <a:ext cx="3599849" cy="2786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На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борту теплохода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оборудованы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19 </a:t>
              </a:r>
              <a:r>
                <a:rPr lang="ru-RU" sz="2000" b="1" dirty="0">
                  <a:solidFill>
                    <a:schemeClr val="bg1"/>
                  </a:solidFill>
                </a:rPr>
                <a:t>медицинских кабинетов, имеется малая операционная</a:t>
              </a: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63" y="1127994"/>
              <a:ext cx="2527721" cy="252772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4024137" y="1045337"/>
            <a:ext cx="4144868" cy="4882547"/>
            <a:chOff x="4024137" y="1045337"/>
            <a:chExt cx="4144868" cy="488254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4024137" y="3959749"/>
              <a:ext cx="4051434" cy="19681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В состав врачебной бригады входят: терапевт, хирург, невролог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,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</a:rPr>
                <a:t>врачи ультразвуковой диагностики, врач лабораторной диагностики, </a:t>
              </a:r>
              <a:r>
                <a:rPr lang="ru-RU" sz="2000" b="1" dirty="0" err="1">
                  <a:solidFill>
                    <a:schemeClr val="bg1"/>
                  </a:solidFill>
                </a:rPr>
                <a:t>эндоскопист</a:t>
              </a:r>
              <a:r>
                <a:rPr lang="ru-RU" sz="2000" b="1" dirty="0">
                  <a:solidFill>
                    <a:schemeClr val="bg1"/>
                  </a:solidFill>
                </a:rPr>
                <a:t>, офтальмолог, стоматолог, врач-рентгенолог, гинеколог, кардиолог, </a:t>
              </a:r>
              <a:endParaRPr lang="ru-RU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врачи </a:t>
              </a:r>
              <a:r>
                <a:rPr lang="ru-RU" sz="2000" b="1" dirty="0">
                  <a:solidFill>
                    <a:schemeClr val="bg1"/>
                  </a:solidFill>
                </a:rPr>
                <a:t>общей практики</a:t>
              </a:r>
            </a:p>
          </p:txBody>
        </p: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414" y="1045337"/>
              <a:ext cx="4041591" cy="269303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8169005" y="1546697"/>
            <a:ext cx="3744226" cy="4658871"/>
            <a:chOff x="8169005" y="1546697"/>
            <a:chExt cx="3744226" cy="4658871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8169005" y="3896139"/>
              <a:ext cx="3744226" cy="23094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Обратившись </a:t>
              </a:r>
              <a:endParaRPr lang="ru-RU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в </a:t>
              </a:r>
              <a:r>
                <a:rPr lang="ru-RU" sz="2000" b="1" dirty="0" err="1">
                  <a:solidFill>
                    <a:schemeClr val="bg1"/>
                  </a:solidFill>
                </a:rPr>
                <a:t>плавполиклинику</a:t>
              </a:r>
              <a:r>
                <a:rPr lang="ru-RU" sz="2000" b="1" dirty="0">
                  <a:solidFill>
                    <a:schemeClr val="bg1"/>
                  </a:solidFill>
                </a:rPr>
                <a:t>, </a:t>
              </a:r>
              <a:endParaRPr lang="ru-RU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пациент </a:t>
              </a:r>
              <a:r>
                <a:rPr lang="ru-RU" sz="2000" b="1" dirty="0">
                  <a:solidFill>
                    <a:schemeClr val="bg1"/>
                  </a:solidFill>
                </a:rPr>
                <a:t>может пройти полное медицинское обследование, включая лабораторные, функциональные, эндоскопические исследования,  ультразвуковую </a:t>
              </a:r>
              <a:endParaRPr lang="ru-RU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 </a:t>
              </a:r>
              <a:r>
                <a:rPr lang="ru-RU" sz="2000" b="1" dirty="0" err="1">
                  <a:solidFill>
                    <a:schemeClr val="bg1"/>
                  </a:solidFill>
                </a:rPr>
                <a:t>рентгендиагностику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733" y="1546697"/>
              <a:ext cx="2258770" cy="1970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98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09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167">
            <a:off x="258435" y="373971"/>
            <a:ext cx="4070815" cy="41406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02" y="317033"/>
            <a:ext cx="3814996" cy="388039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003">
            <a:off x="7926798" y="438431"/>
            <a:ext cx="4024540" cy="409353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9">
            <a:off x="66768" y="3513755"/>
            <a:ext cx="4216293" cy="428857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869">
            <a:off x="4310897" y="3159718"/>
            <a:ext cx="3629085" cy="369129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18">
            <a:off x="7699136" y="3803029"/>
            <a:ext cx="3993307" cy="40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499945"/>
            <a:ext cx="12192000" cy="33580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37156"/>
            <a:ext cx="541498" cy="57102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9944"/>
            <a:ext cx="12193411" cy="33580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1886" y="4450063"/>
            <a:ext cx="11129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Ежегодно лечебно-диагностическое отделение оказывает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консультативно-диагностическую </a:t>
            </a:r>
            <a:r>
              <a:rPr lang="ru-RU" sz="2400" dirty="0">
                <a:solidFill>
                  <a:schemeClr val="bg1"/>
                </a:solidFill>
              </a:rPr>
              <a:t>помощь жителям </a:t>
            </a:r>
            <a:r>
              <a:rPr lang="ru-RU" sz="2800" dirty="0">
                <a:solidFill>
                  <a:srgbClr val="00B050"/>
                </a:solidFill>
              </a:rPr>
              <a:t>55 - 60 </a:t>
            </a:r>
            <a:r>
              <a:rPr lang="ru-RU" sz="2400" dirty="0">
                <a:solidFill>
                  <a:schemeClr val="bg1"/>
                </a:solidFill>
              </a:rPr>
              <a:t>отдаленных поселков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 </a:t>
            </a:r>
            <a:r>
              <a:rPr lang="ru-RU" sz="2400" dirty="0">
                <a:solidFill>
                  <a:schemeClr val="bg1"/>
                </a:solidFill>
              </a:rPr>
              <a:t>деревень округа, осматривая </a:t>
            </a:r>
            <a:r>
              <a:rPr lang="ru-RU" sz="2800" dirty="0" smtClean="0">
                <a:solidFill>
                  <a:srgbClr val="00B050"/>
                </a:solidFill>
              </a:rPr>
              <a:t>8,5 </a:t>
            </a:r>
            <a:r>
              <a:rPr lang="ru-RU" sz="2800" dirty="0">
                <a:solidFill>
                  <a:srgbClr val="00B050"/>
                </a:solidFill>
              </a:rPr>
              <a:t>– </a:t>
            </a:r>
            <a:r>
              <a:rPr lang="ru-RU" sz="2800" dirty="0" smtClean="0">
                <a:solidFill>
                  <a:srgbClr val="00B050"/>
                </a:solidFill>
              </a:rPr>
              <a:t>9,5 </a:t>
            </a:r>
            <a:r>
              <a:rPr lang="ru-RU" sz="2400" dirty="0">
                <a:solidFill>
                  <a:schemeClr val="bg1"/>
                </a:solidFill>
              </a:rPr>
              <a:t>тысяч человек,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т.ч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800" dirty="0">
                <a:solidFill>
                  <a:srgbClr val="00B050"/>
                </a:solidFill>
              </a:rPr>
              <a:t>2 – 2,5</a:t>
            </a:r>
            <a:r>
              <a:rPr lang="ru-RU" sz="2400" dirty="0">
                <a:solidFill>
                  <a:schemeClr val="bg1"/>
                </a:solidFill>
              </a:rPr>
              <a:t>  тысячи человек из числа </a:t>
            </a:r>
            <a:r>
              <a:rPr lang="ru-RU" sz="2400" dirty="0" smtClean="0">
                <a:solidFill>
                  <a:schemeClr val="bg1"/>
                </a:solidFill>
              </a:rPr>
              <a:t>КМНС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95928" y="237156"/>
            <a:ext cx="10438527" cy="4049076"/>
            <a:chOff x="1353583" y="-76126"/>
            <a:chExt cx="10438527" cy="4049076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013" y="-76126"/>
              <a:ext cx="6075097" cy="4049076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583" y="-76126"/>
              <a:ext cx="5930086" cy="395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2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979" y="3075057"/>
            <a:ext cx="7662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4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t="-3053" r="-1384" b="8749"/>
          <a:stretch/>
        </p:blipFill>
        <p:spPr>
          <a:xfrm>
            <a:off x="-83047" y="-252248"/>
            <a:ext cx="12470524" cy="71102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7726" y="2027530"/>
            <a:ext cx="10908630" cy="4612519"/>
          </a:xfrm>
          <a:prstGeom prst="rect">
            <a:avLst/>
          </a:prstGeom>
          <a:solidFill>
            <a:schemeClr val="accent5">
              <a:lumMod val="50000"/>
              <a:alpha val="9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00" dirty="0"/>
              <a:t>- терапевта </a:t>
            </a:r>
          </a:p>
          <a:p>
            <a:r>
              <a:rPr lang="ru-RU" sz="2500" dirty="0"/>
              <a:t>- хирурга </a:t>
            </a:r>
          </a:p>
          <a:p>
            <a:r>
              <a:rPr lang="ru-RU" sz="2500" dirty="0"/>
              <a:t>- невролога </a:t>
            </a:r>
          </a:p>
          <a:p>
            <a:r>
              <a:rPr lang="ru-RU" sz="2500" dirty="0"/>
              <a:t>- офтальмолога </a:t>
            </a:r>
          </a:p>
          <a:p>
            <a:r>
              <a:rPr lang="ru-RU" sz="2500" dirty="0"/>
              <a:t>- </a:t>
            </a:r>
            <a:r>
              <a:rPr lang="ru-RU" sz="2500" dirty="0" err="1"/>
              <a:t>оториноларинголога</a:t>
            </a:r>
            <a:r>
              <a:rPr lang="ru-RU" sz="2500" dirty="0"/>
              <a:t> </a:t>
            </a:r>
          </a:p>
          <a:p>
            <a:r>
              <a:rPr lang="ru-RU" sz="2500" dirty="0"/>
              <a:t>- </a:t>
            </a:r>
            <a:r>
              <a:rPr lang="ru-RU" sz="2500" dirty="0" err="1"/>
              <a:t>дерматовенеролога</a:t>
            </a:r>
            <a:endParaRPr lang="ru-RU" sz="2500" dirty="0"/>
          </a:p>
          <a:p>
            <a:r>
              <a:rPr lang="ru-RU" sz="2500" dirty="0"/>
              <a:t>- психиатра и психиатра-нарколога</a:t>
            </a:r>
          </a:p>
          <a:p>
            <a:r>
              <a:rPr lang="ru-RU" sz="2500" dirty="0"/>
              <a:t>- акушера-гинеколога</a:t>
            </a:r>
          </a:p>
          <a:p>
            <a:r>
              <a:rPr lang="ru-RU" sz="2500" dirty="0"/>
              <a:t>- </a:t>
            </a:r>
            <a:r>
              <a:rPr lang="ru-RU" sz="2500" dirty="0" err="1"/>
              <a:t>профпатолога</a:t>
            </a:r>
            <a:endParaRPr lang="ru-RU" sz="2500" dirty="0"/>
          </a:p>
          <a:p>
            <a:r>
              <a:rPr lang="ru-RU" sz="2500" dirty="0"/>
              <a:t>- кабинеты лабораторной, функциональной и ультразвуковой диагностики  </a:t>
            </a:r>
          </a:p>
          <a:p>
            <a:r>
              <a:rPr lang="ru-RU" sz="2500" dirty="0"/>
              <a:t>- процедурный кабинет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726" y="279356"/>
            <a:ext cx="10908630" cy="1748174"/>
          </a:xfrm>
          <a:prstGeom prst="rect">
            <a:avLst/>
          </a:prstGeom>
          <a:solidFill>
            <a:schemeClr val="accent5">
              <a:lumMod val="50000"/>
              <a:alpha val="9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cs typeface="Times New Roman" panose="02020603050405020304" pitchFamily="18" charset="0"/>
              </a:rPr>
              <a:t>Консультативно-диагностическая передвижная поликлиника оснащена мобильными лечебно-профилактическими модулями (далее – МЛПМ) </a:t>
            </a:r>
            <a:endParaRPr lang="ru-RU" sz="26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cs typeface="Times New Roman" panose="02020603050405020304" pitchFamily="18" charset="0"/>
              </a:rPr>
              <a:t>на </a:t>
            </a:r>
            <a:r>
              <a:rPr lang="ru-RU" sz="2600" dirty="0">
                <a:cs typeface="Times New Roman" panose="02020603050405020304" pitchFamily="18" charset="0"/>
              </a:rPr>
              <a:t>шасси автомобилей «MAN» и «КАМАЗ», </a:t>
            </a:r>
            <a:endParaRPr lang="ru-RU" sz="26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cs typeface="Times New Roman" panose="02020603050405020304" pitchFamily="18" charset="0"/>
              </a:rPr>
              <a:t>на </a:t>
            </a:r>
            <a:r>
              <a:rPr lang="ru-RU" sz="2600" dirty="0">
                <a:cs typeface="Times New Roman" panose="02020603050405020304" pitchFamily="18" charset="0"/>
              </a:rPr>
              <a:t>базе которых развернуты кабинеты специалистов:</a:t>
            </a:r>
          </a:p>
        </p:txBody>
      </p:sp>
    </p:spTree>
    <p:extLst>
      <p:ext uri="{BB962C8B-B14F-4D97-AF65-F5344CB8AC3E}">
        <p14:creationId xmlns:p14="http://schemas.microsoft.com/office/powerpoint/2010/main" val="143782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4"/>
            <a:ext cx="12193411" cy="685879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058917" y="724617"/>
            <a:ext cx="10875082" cy="2123658"/>
            <a:chOff x="996353" y="2159279"/>
            <a:chExt cx="10875082" cy="212365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51689" y="2159279"/>
              <a:ext cx="951974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b="1" dirty="0" smtClean="0">
                  <a:solidFill>
                    <a:schemeClr val="bg1"/>
                  </a:solidFill>
                </a:rPr>
                <a:t>Диагностические возможности МЛПМ включают широкий спектр исследований:</a:t>
              </a:r>
            </a:p>
            <a:p>
              <a:r>
                <a:rPr lang="ru-RU" sz="2200" dirty="0" smtClean="0">
                  <a:solidFill>
                    <a:schemeClr val="bg1"/>
                  </a:solidFill>
                </a:rPr>
                <a:t>ЭКГ, ЭЭГ, спирография, офтальмоскопия, </a:t>
              </a:r>
              <a:r>
                <a:rPr lang="ru-RU" sz="2200" dirty="0" err="1" smtClean="0">
                  <a:solidFill>
                    <a:schemeClr val="bg1"/>
                  </a:solidFill>
                </a:rPr>
                <a:t>визометрия</a:t>
              </a:r>
              <a:r>
                <a:rPr lang="ru-RU" sz="2200" dirty="0" smtClean="0">
                  <a:solidFill>
                    <a:schemeClr val="bg1"/>
                  </a:solidFill>
                </a:rPr>
                <a:t>, периметрия, тонометрия ВГД, </a:t>
              </a:r>
              <a:r>
                <a:rPr lang="ru-RU" sz="2200" dirty="0" err="1" smtClean="0">
                  <a:solidFill>
                    <a:schemeClr val="bg1"/>
                  </a:solidFill>
                </a:rPr>
                <a:t>оториноскопия</a:t>
              </a:r>
              <a:r>
                <a:rPr lang="ru-RU" sz="2200" dirty="0" smtClean="0">
                  <a:solidFill>
                    <a:schemeClr val="bg1"/>
                  </a:solidFill>
                </a:rPr>
                <a:t>, аудиометрия, вестибулометрия, исследование вибрационной чувствительности, ультразвуковая и лабораторная диагностика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53" y="2207706"/>
              <a:ext cx="1226584" cy="122658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1105415" y="2992492"/>
            <a:ext cx="9404807" cy="1005894"/>
            <a:chOff x="1058917" y="3517666"/>
            <a:chExt cx="9404807" cy="100589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51690" y="3754119"/>
              <a:ext cx="811203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bg1"/>
                  </a:solidFill>
                </a:rPr>
                <a:t>Использование беспроводной сети, в которой объединены все рабочие станции и сервер МИС ЦПП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917" y="3517666"/>
              <a:ext cx="1164020" cy="873016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1325820" y="4273758"/>
            <a:ext cx="11335718" cy="723207"/>
            <a:chOff x="1279322" y="4540078"/>
            <a:chExt cx="11335718" cy="72320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51689" y="4697162"/>
              <a:ext cx="1026335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bg1"/>
                  </a:solidFill>
                </a:rPr>
                <a:t>Использование одноразового инструментария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322" y="4540078"/>
              <a:ext cx="723207" cy="723207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1058917" y="5477620"/>
            <a:ext cx="11556123" cy="874997"/>
            <a:chOff x="1058917" y="5412681"/>
            <a:chExt cx="11556123" cy="87499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351689" y="5549014"/>
              <a:ext cx="1026335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bg1"/>
                  </a:solidFill>
                </a:rPr>
                <a:t> Современное медицинское оборудование </a:t>
              </a:r>
            </a:p>
            <a:p>
              <a:r>
                <a:rPr lang="ru-RU" sz="2000" dirty="0" smtClean="0">
                  <a:solidFill>
                    <a:schemeClr val="bg1"/>
                  </a:solidFill>
                </a:rPr>
                <a:t> 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917" y="5412681"/>
              <a:ext cx="1089097" cy="807021"/>
            </a:xfrm>
            <a:prstGeom prst="rect">
              <a:avLst/>
            </a:prstGeom>
          </p:spPr>
        </p:pic>
      </p:grp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01" y="76797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Изображение 44"/>
          <p:cNvPicPr>
            <a:picLocks noChangeAspect="1"/>
          </p:cNvPicPr>
          <p:nvPr/>
        </p:nvPicPr>
        <p:blipFill>
          <a:blip r:embed="rId3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3411" cy="6877238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20779" y="265662"/>
            <a:ext cx="8521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Деятельность КДПП осуществляется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базе 11 мобильных лечебно-профилактических модулей: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606848" y="1312364"/>
            <a:ext cx="3347792" cy="2027130"/>
            <a:chOff x="606848" y="1312364"/>
            <a:chExt cx="3347792" cy="2027130"/>
          </a:xfrm>
        </p:grpSpPr>
        <p:sp>
          <p:nvSpPr>
            <p:cNvPr id="3" name="Овал 2"/>
            <p:cNvSpPr/>
            <p:nvPr/>
          </p:nvSpPr>
          <p:spPr>
            <a:xfrm>
              <a:off x="1642240" y="1312364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606848" y="1416009"/>
              <a:ext cx="3347792" cy="1923485"/>
              <a:chOff x="606848" y="1416009"/>
              <a:chExt cx="3347792" cy="192348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06848" y="2693163"/>
                <a:ext cx="33477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МЛПМ «Диспансеризация» </a:t>
                </a: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(2 автомобиля «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MAN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»)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" name="Изображение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9188" y="1416009"/>
                <a:ext cx="1019020" cy="959811"/>
              </a:xfrm>
              <a:prstGeom prst="rect">
                <a:avLst/>
              </a:prstGeom>
            </p:spPr>
          </p:pic>
        </p:grpSp>
      </p:grpSp>
      <p:grpSp>
        <p:nvGrpSpPr>
          <p:cNvPr id="44" name="Группа 43"/>
          <p:cNvGrpSpPr/>
          <p:nvPr/>
        </p:nvGrpSpPr>
        <p:grpSpPr>
          <a:xfrm>
            <a:off x="4422103" y="1312364"/>
            <a:ext cx="3347792" cy="2027130"/>
            <a:chOff x="4422103" y="1312364"/>
            <a:chExt cx="3347792" cy="2027130"/>
          </a:xfrm>
        </p:grpSpPr>
        <p:sp>
          <p:nvSpPr>
            <p:cNvPr id="24" name="TextBox 23"/>
            <p:cNvSpPr txBox="1"/>
            <p:nvPr/>
          </p:nvSpPr>
          <p:spPr>
            <a:xfrm>
              <a:off x="4422103" y="2693163"/>
              <a:ext cx="3347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МЛПМ «Диагностика»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(3 автомобиля «КАМАЗ»)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5457495" y="1312364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326" y="1569783"/>
              <a:ext cx="825343" cy="825343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2788572" y="3697555"/>
            <a:ext cx="3347792" cy="1938535"/>
            <a:chOff x="2788572" y="3697555"/>
            <a:chExt cx="3347792" cy="1938535"/>
          </a:xfrm>
        </p:grpSpPr>
        <p:sp>
          <p:nvSpPr>
            <p:cNvPr id="29" name="TextBox 28"/>
            <p:cNvSpPr txBox="1"/>
            <p:nvPr/>
          </p:nvSpPr>
          <p:spPr>
            <a:xfrm>
              <a:off x="2788572" y="4989759"/>
              <a:ext cx="3347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МЛПМ «Флюорография»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 (1 автомобиль «КАМАЗ»)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823964" y="3697555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14603" y="4060461"/>
              <a:ext cx="907128" cy="655148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8595592" y="3697553"/>
            <a:ext cx="3347792" cy="1938537"/>
            <a:chOff x="8595592" y="3697553"/>
            <a:chExt cx="3347792" cy="1938537"/>
          </a:xfrm>
        </p:grpSpPr>
        <p:sp>
          <p:nvSpPr>
            <p:cNvPr id="33" name="TextBox 32"/>
            <p:cNvSpPr txBox="1"/>
            <p:nvPr/>
          </p:nvSpPr>
          <p:spPr>
            <a:xfrm>
              <a:off x="8595592" y="4989759"/>
              <a:ext cx="3347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МЛПМ «Лаборатория»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(1 автомобиль «КАМАЗ»)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9630984" y="3697553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Изображение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515" y="3865117"/>
              <a:ext cx="938501" cy="938501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98766" y="3697554"/>
            <a:ext cx="3347792" cy="1938536"/>
            <a:chOff x="5598766" y="3697554"/>
            <a:chExt cx="3347792" cy="1938536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5598766" y="3697554"/>
              <a:ext cx="3347792" cy="1938536"/>
              <a:chOff x="5598766" y="3697554"/>
              <a:chExt cx="3347792" cy="193853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98766" y="4989759"/>
                <a:ext cx="33477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МЛПМ «Маммография»</a:t>
                </a: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 (2 автомобиля «КАМАЗ»)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6634158" y="3697554"/>
                <a:ext cx="1277007" cy="1277007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1" name="Изображение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413" y="3829161"/>
              <a:ext cx="872495" cy="881398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1024861" y="6040050"/>
            <a:ext cx="1014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Доставка медицинского персонала к месту работы осуществляется автомобильным, железнодорожным, речным и авиатранспортом в зависимости от транспортной доступности и удаленности от г. Ханты-Мансийска </a:t>
            </a:r>
            <a:endParaRPr lang="ru-RU" sz="1600" b="1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31656" y="3640415"/>
            <a:ext cx="3347792" cy="2201268"/>
            <a:chOff x="-31656" y="3640415"/>
            <a:chExt cx="3347792" cy="2201268"/>
          </a:xfrm>
        </p:grpSpPr>
        <p:sp>
          <p:nvSpPr>
            <p:cNvPr id="39" name="Овал 38"/>
            <p:cNvSpPr/>
            <p:nvPr/>
          </p:nvSpPr>
          <p:spPr>
            <a:xfrm>
              <a:off x="1059495" y="3695863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-31656" y="3640415"/>
              <a:ext cx="3347792" cy="2201268"/>
              <a:chOff x="-112539" y="3198979"/>
              <a:chExt cx="3347792" cy="220126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112539" y="4476917"/>
                <a:ext cx="33477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МЛПМ «Флюорография-Маммография» </a:t>
                </a: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(1 автомобиль «КАМАЗ»)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7" name="Изображение 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62" y="3198979"/>
                <a:ext cx="1231106" cy="1231106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8237359" y="1312364"/>
            <a:ext cx="3347792" cy="1979833"/>
            <a:chOff x="8237359" y="1312364"/>
            <a:chExt cx="3347792" cy="1979833"/>
          </a:xfrm>
        </p:grpSpPr>
        <p:sp>
          <p:nvSpPr>
            <p:cNvPr id="25" name="TextBox 24"/>
            <p:cNvSpPr txBox="1"/>
            <p:nvPr/>
          </p:nvSpPr>
          <p:spPr>
            <a:xfrm>
              <a:off x="8237359" y="2645866"/>
              <a:ext cx="3347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МЛПМ «Стоматология»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 (1 автомобиль «КАМАЗ»)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9272751" y="1312364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056" y="1397641"/>
              <a:ext cx="997485" cy="997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644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768"/>
            <a:ext cx="12192000" cy="6404201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238"/>
            <a:ext cx="12192001" cy="4066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053094"/>
            <a:ext cx="12192000" cy="2804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74822" y="448677"/>
            <a:ext cx="100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КДПП включает в себя 6 структурных подразделений:</a:t>
            </a:r>
          </a:p>
        </p:txBody>
      </p:sp>
      <p:grpSp>
        <p:nvGrpSpPr>
          <p:cNvPr id="91" name="Группа 90"/>
          <p:cNvGrpSpPr/>
          <p:nvPr/>
        </p:nvGrpSpPr>
        <p:grpSpPr>
          <a:xfrm>
            <a:off x="5457496" y="1672591"/>
            <a:ext cx="1277007" cy="1277007"/>
            <a:chOff x="5457495" y="1241837"/>
            <a:chExt cx="1277007" cy="1277007"/>
          </a:xfrm>
        </p:grpSpPr>
        <p:sp>
          <p:nvSpPr>
            <p:cNvPr id="52" name="Овал 51"/>
            <p:cNvSpPr/>
            <p:nvPr/>
          </p:nvSpPr>
          <p:spPr>
            <a:xfrm>
              <a:off x="5457495" y="1241837"/>
              <a:ext cx="1277007" cy="127700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017" y="1423359"/>
              <a:ext cx="913962" cy="913962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448217" y="3027115"/>
            <a:ext cx="4486756" cy="2709022"/>
            <a:chOff x="684334" y="2337321"/>
            <a:chExt cx="4486756" cy="2709022"/>
          </a:xfrm>
        </p:grpSpPr>
        <p:sp>
          <p:nvSpPr>
            <p:cNvPr id="56" name="Овал 55"/>
            <p:cNvSpPr/>
            <p:nvPr/>
          </p:nvSpPr>
          <p:spPr>
            <a:xfrm>
              <a:off x="774584" y="3470919"/>
              <a:ext cx="1575424" cy="157542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>
              <a:off x="2159739" y="2337321"/>
              <a:ext cx="3011351" cy="10916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84334" y="3897004"/>
              <a:ext cx="1767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Мобильно-диагностический комплекс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2314196" y="3229529"/>
            <a:ext cx="3049654" cy="2506608"/>
            <a:chOff x="2407842" y="2538647"/>
            <a:chExt cx="3049654" cy="2506608"/>
          </a:xfrm>
        </p:grpSpPr>
        <p:sp>
          <p:nvSpPr>
            <p:cNvPr id="58" name="Овал 57"/>
            <p:cNvSpPr/>
            <p:nvPr/>
          </p:nvSpPr>
          <p:spPr>
            <a:xfrm>
              <a:off x="2422169" y="3420526"/>
              <a:ext cx="1707054" cy="16247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 стрелкой 67"/>
            <p:cNvCxnSpPr/>
            <p:nvPr/>
          </p:nvCxnSpPr>
          <p:spPr>
            <a:xfrm flipH="1">
              <a:off x="3720587" y="2538647"/>
              <a:ext cx="1736909" cy="89035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407842" y="3966243"/>
              <a:ext cx="17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Поликлиническое отделение №1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191778" y="3295183"/>
            <a:ext cx="1789285" cy="2440954"/>
            <a:chOff x="4200300" y="2649212"/>
            <a:chExt cx="1789285" cy="2440954"/>
          </a:xfrm>
        </p:grpSpPr>
        <p:sp>
          <p:nvSpPr>
            <p:cNvPr id="60" name="Овал 59"/>
            <p:cNvSpPr/>
            <p:nvPr/>
          </p:nvSpPr>
          <p:spPr>
            <a:xfrm>
              <a:off x="4260282" y="3462294"/>
              <a:ext cx="1681132" cy="16278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9" name="Прямая со стрелкой 68"/>
            <p:cNvCxnSpPr/>
            <p:nvPr/>
          </p:nvCxnSpPr>
          <p:spPr>
            <a:xfrm flipH="1">
              <a:off x="5171090" y="2649212"/>
              <a:ext cx="709449" cy="72863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200300" y="3998487"/>
              <a:ext cx="17892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Поликлиническое отделение №2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6128657" y="3325373"/>
            <a:ext cx="1750691" cy="2415377"/>
            <a:chOff x="6053825" y="2674789"/>
            <a:chExt cx="1750691" cy="2415377"/>
          </a:xfrm>
        </p:grpSpPr>
        <p:cxnSp>
          <p:nvCxnSpPr>
            <p:cNvPr id="70" name="Прямая со стрелкой 69"/>
            <p:cNvCxnSpPr/>
            <p:nvPr/>
          </p:nvCxnSpPr>
          <p:spPr>
            <a:xfrm>
              <a:off x="6291366" y="2674789"/>
              <a:ext cx="616633" cy="70305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/>
            <p:cNvSpPr/>
            <p:nvPr/>
          </p:nvSpPr>
          <p:spPr>
            <a:xfrm>
              <a:off x="6067433" y="3462294"/>
              <a:ext cx="1681132" cy="16278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053825" y="3905796"/>
              <a:ext cx="17506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Лечебно-диагностическое отделение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824215" y="3169754"/>
            <a:ext cx="2880240" cy="2571322"/>
            <a:chOff x="6795090" y="2518844"/>
            <a:chExt cx="2880240" cy="2571322"/>
          </a:xfrm>
        </p:grpSpPr>
        <p:cxnSp>
          <p:nvCxnSpPr>
            <p:cNvPr id="71" name="Прямая со стрелкой 70"/>
            <p:cNvCxnSpPr/>
            <p:nvPr/>
          </p:nvCxnSpPr>
          <p:spPr>
            <a:xfrm>
              <a:off x="6795090" y="2518844"/>
              <a:ext cx="1522547" cy="85900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Овал 82"/>
            <p:cNvSpPr/>
            <p:nvPr/>
          </p:nvSpPr>
          <p:spPr>
            <a:xfrm>
              <a:off x="7990826" y="3462294"/>
              <a:ext cx="1681132" cy="16278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87862" y="3773892"/>
              <a:ext cx="16874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Лечебно-диагностическое отделение №2 </a:t>
              </a:r>
            </a:p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(г. Сургут)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7064394" y="2949598"/>
            <a:ext cx="4510891" cy="2802833"/>
            <a:chOff x="7081496" y="2287333"/>
            <a:chExt cx="4510891" cy="2802833"/>
          </a:xfrm>
        </p:grpSpPr>
        <p:cxnSp>
          <p:nvCxnSpPr>
            <p:cNvPr id="72" name="Прямая со стрелкой 71"/>
            <p:cNvCxnSpPr/>
            <p:nvPr/>
          </p:nvCxnSpPr>
          <p:spPr>
            <a:xfrm>
              <a:off x="7081496" y="2287333"/>
              <a:ext cx="2973050" cy="10978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Овал 83"/>
            <p:cNvSpPr/>
            <p:nvPr/>
          </p:nvSpPr>
          <p:spPr>
            <a:xfrm>
              <a:off x="9911255" y="3462294"/>
              <a:ext cx="1681132" cy="16278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884847" y="4020114"/>
              <a:ext cx="1707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Рентгенологическое отделение</a:t>
              </a:r>
              <a:endPara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02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1526" cy="610076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3406884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" y="-28129"/>
            <a:ext cx="12193411" cy="34261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02703" y="900989"/>
            <a:ext cx="8704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 состоянию на </a:t>
            </a:r>
            <a:r>
              <a:rPr lang="ru-RU" sz="2800" b="1" dirty="0" smtClean="0">
                <a:solidFill>
                  <a:schemeClr val="bg1"/>
                </a:solidFill>
              </a:rPr>
              <a:t>01.11.2018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КДПП работало </a:t>
            </a:r>
            <a:r>
              <a:rPr lang="ru-RU" sz="2800" b="1" dirty="0" smtClean="0">
                <a:solidFill>
                  <a:srgbClr val="FF0000"/>
                </a:solidFill>
              </a:rPr>
              <a:t>103</a:t>
            </a:r>
            <a:r>
              <a:rPr lang="ru-RU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</a:rPr>
              <a:t>сотрудника</a:t>
            </a:r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26796" y="3479291"/>
            <a:ext cx="3321612" cy="2261937"/>
            <a:chOff x="367695" y="3268294"/>
            <a:chExt cx="3234231" cy="2273579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52" y="3268294"/>
              <a:ext cx="1873469" cy="187346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67695" y="5141763"/>
              <a:ext cx="3234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ВРАЧЕЙ - </a:t>
              </a:r>
              <a:r>
                <a:rPr lang="ru-RU" sz="2000" b="1" dirty="0" smtClean="0">
                  <a:solidFill>
                    <a:srgbClr val="00B050"/>
                  </a:solidFill>
                </a:rPr>
                <a:t>62</a:t>
              </a:r>
              <a:endParaRPr lang="ru-RU" sz="2000" b="1" dirty="0" smtClean="0">
                <a:solidFill>
                  <a:srgbClr val="00B05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486028" y="3320579"/>
            <a:ext cx="3234231" cy="2420649"/>
            <a:chOff x="4525692" y="3429000"/>
            <a:chExt cx="3234231" cy="2420649"/>
          </a:xfrm>
        </p:grpSpPr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192" y="3429000"/>
              <a:ext cx="1712763" cy="171276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525692" y="5141763"/>
              <a:ext cx="3234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СРЕДНИХ МЕДИЦИНСКИХ </a:t>
              </a:r>
            </a:p>
            <a:p>
              <a:pPr algn="ctr"/>
              <a:r>
                <a:rPr lang="ru-RU" sz="2000" b="1" dirty="0" smtClean="0"/>
                <a:t>РАБОТНИКОВ - </a:t>
              </a:r>
              <a:r>
                <a:rPr lang="ru-RU" sz="2000" b="1" dirty="0" smtClean="0">
                  <a:solidFill>
                    <a:srgbClr val="00B050"/>
                  </a:solidFill>
                </a:rPr>
                <a:t>36</a:t>
              </a:r>
              <a:endParaRPr lang="ru-RU" sz="2000" b="1" dirty="0" smtClean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557879" y="3274754"/>
            <a:ext cx="3234231" cy="2432528"/>
            <a:chOff x="8445228" y="3268294"/>
            <a:chExt cx="3234231" cy="2242288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221" y="3268294"/>
              <a:ext cx="2131396" cy="213139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445228" y="5141763"/>
              <a:ext cx="3234231" cy="368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ПРОЧЕГО ПЕРСОНАЛА - </a:t>
              </a:r>
              <a:r>
                <a:rPr lang="ru-RU" sz="2000" b="1" dirty="0">
                  <a:solidFill>
                    <a:srgbClr val="00B050"/>
                  </a:solidFill>
                </a:rPr>
                <a:t>5</a:t>
              </a:r>
              <a:endParaRPr lang="ru-RU" sz="2000" b="1" dirty="0" smtClean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44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4"/>
            <a:ext cx="12193411" cy="685879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28869" y="375021"/>
            <a:ext cx="763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Основные направления деятельности КДПП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34648" y="1067519"/>
            <a:ext cx="3347792" cy="2551590"/>
            <a:chOff x="2473018" y="1511865"/>
            <a:chExt cx="3347792" cy="260736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473018" y="1511865"/>
              <a:ext cx="3347792" cy="2607366"/>
              <a:chOff x="606848" y="1312364"/>
              <a:chExt cx="3347792" cy="2607366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1642240" y="1312364"/>
                <a:ext cx="1277007" cy="1277007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6848" y="2693163"/>
                <a:ext cx="3347792" cy="1226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Проведение периодических медицинских осмотров и экспертизы профессиональной пригодности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67" y="1762647"/>
              <a:ext cx="833692" cy="833692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7421292" y="1067519"/>
            <a:ext cx="4370818" cy="1996523"/>
            <a:chOff x="5847582" y="1461974"/>
            <a:chExt cx="4370818" cy="205595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5847582" y="1461974"/>
              <a:ext cx="4370818" cy="2055958"/>
              <a:chOff x="95334" y="1312364"/>
              <a:chExt cx="4370818" cy="2055958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1642240" y="1312364"/>
                <a:ext cx="1277007" cy="1277007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5334" y="2721991"/>
                <a:ext cx="43708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Проведение обязательного психиатрического освидетельствования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758" y="1547231"/>
              <a:ext cx="796466" cy="1049108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776694" y="3700853"/>
            <a:ext cx="3347792" cy="2858127"/>
            <a:chOff x="2515064" y="3700853"/>
            <a:chExt cx="3347792" cy="2858127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2515064" y="3700853"/>
              <a:ext cx="3347792" cy="2858127"/>
              <a:chOff x="606848" y="1312364"/>
              <a:chExt cx="3347792" cy="2858127"/>
            </a:xfrm>
          </p:grpSpPr>
          <p:sp>
            <p:nvSpPr>
              <p:cNvPr id="32" name="Овал 31"/>
              <p:cNvSpPr/>
              <p:nvPr/>
            </p:nvSpPr>
            <p:spPr>
              <a:xfrm>
                <a:off x="1642240" y="1312364"/>
                <a:ext cx="1277007" cy="1277007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06848" y="2693163"/>
                <a:ext cx="334779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Оказание ПМСП жителям труднодоступных и отдаленных </a:t>
                </a:r>
                <a:r>
                  <a:rPr lang="ru-RU" dirty="0">
                    <a:solidFill>
                      <a:schemeClr val="bg1"/>
                    </a:solidFill>
                  </a:rPr>
                  <a:t>н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аселенных пунктов </a:t>
                </a: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Ханты-Мансийского автономного округа-Югры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67" y="3843889"/>
              <a:ext cx="884205" cy="884205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7932807" y="3700853"/>
            <a:ext cx="3347792" cy="2304129"/>
            <a:chOff x="6359097" y="3700853"/>
            <a:chExt cx="3347792" cy="2304129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6359097" y="3700853"/>
              <a:ext cx="3347792" cy="2304129"/>
              <a:chOff x="606848" y="1312364"/>
              <a:chExt cx="3347792" cy="2304129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1642240" y="1312364"/>
                <a:ext cx="1277007" cy="1277007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06848" y="2693163"/>
                <a:ext cx="33477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Проведение выездных рентгенологических исследований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935" y="3833473"/>
              <a:ext cx="996112" cy="996112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4201778" y="2158418"/>
            <a:ext cx="3788443" cy="3963828"/>
            <a:chOff x="4201778" y="2158418"/>
            <a:chExt cx="3788443" cy="396382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201778" y="2158418"/>
              <a:ext cx="3788443" cy="3963828"/>
              <a:chOff x="4201778" y="2158418"/>
              <a:chExt cx="3788443" cy="396382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201778" y="3536923"/>
                <a:ext cx="378844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Проведение медицинских осмотров работников со стажем работы </a:t>
                </a:r>
                <a:endParaRPr lang="ru-RU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более </a:t>
                </a:r>
                <a:r>
                  <a:rPr lang="ru-RU" dirty="0">
                    <a:solidFill>
                      <a:schemeClr val="bg1"/>
                    </a:solidFill>
                  </a:rPr>
                  <a:t>5 лет, занятых на работах </a:t>
                </a:r>
                <a:endParaRPr lang="ru-RU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с </a:t>
                </a:r>
                <a:r>
                  <a:rPr lang="ru-RU" dirty="0">
                    <a:solidFill>
                      <a:schemeClr val="bg1"/>
                    </a:solidFill>
                  </a:rPr>
                  <a:t>вредными и (или) опасными веществами и производственными факторами с разовым или многократным превышением </a:t>
                </a:r>
                <a:endParaRPr lang="ru-RU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ПДК </a:t>
                </a:r>
                <a:r>
                  <a:rPr lang="ru-RU" dirty="0">
                    <a:solidFill>
                      <a:schemeClr val="bg1"/>
                    </a:solidFill>
                  </a:rPr>
                  <a:t>или ПДУ</a:t>
                </a:r>
              </a:p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5457495" y="2158418"/>
                <a:ext cx="1277007" cy="124009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989" y="2371277"/>
              <a:ext cx="808899" cy="859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4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0074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814763"/>
            <a:ext cx="12192000" cy="30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12" y="265662"/>
            <a:ext cx="541498" cy="57102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" y="3814763"/>
            <a:ext cx="12193411" cy="3043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" y="3997553"/>
            <a:ext cx="11001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 учетом специфики предприятий топливно-энергетического комплекса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Западно-Сибирского </a:t>
            </a:r>
            <a:r>
              <a:rPr lang="ru-RU" sz="2400" dirty="0">
                <a:solidFill>
                  <a:schemeClr val="bg1"/>
                </a:solidFill>
              </a:rPr>
              <a:t>региона (непрерывный цикл работы)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 </a:t>
            </a:r>
            <a:r>
              <a:rPr lang="ru-RU" sz="2400" dirty="0">
                <a:solidFill>
                  <a:schemeClr val="bg1"/>
                </a:solidFill>
              </a:rPr>
              <a:t>большой </a:t>
            </a:r>
            <a:r>
              <a:rPr lang="ru-RU" sz="2400" dirty="0" smtClean="0">
                <a:solidFill>
                  <a:schemeClr val="bg1"/>
                </a:solidFill>
              </a:rPr>
              <a:t>удаленности </a:t>
            </a:r>
            <a:r>
              <a:rPr lang="ru-RU" sz="2400" dirty="0">
                <a:solidFill>
                  <a:schemeClr val="bg1"/>
                </a:solidFill>
              </a:rPr>
              <a:t>производственных площадок от населенных пунктов, работа КДПП </a:t>
            </a:r>
            <a:r>
              <a:rPr lang="ru-RU" sz="2400" dirty="0" smtClean="0">
                <a:solidFill>
                  <a:schemeClr val="bg1"/>
                </a:solidFill>
              </a:rPr>
              <a:t>является </a:t>
            </a:r>
            <a:r>
              <a:rPr lang="ru-RU" sz="2400" dirty="0">
                <a:solidFill>
                  <a:schemeClr val="bg1"/>
                </a:solidFill>
              </a:rPr>
              <a:t>единственным способом для проведения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качественного </a:t>
            </a:r>
            <a:r>
              <a:rPr lang="ru-RU" sz="2400" dirty="0">
                <a:solidFill>
                  <a:schemeClr val="bg1"/>
                </a:solidFill>
              </a:rPr>
              <a:t>и быстрого периодического медицинского осмотра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работников без </a:t>
            </a:r>
            <a:r>
              <a:rPr lang="ru-RU" sz="2400" dirty="0">
                <a:solidFill>
                  <a:schemeClr val="bg1"/>
                </a:solidFill>
              </a:rPr>
              <a:t>отрыва от </a:t>
            </a:r>
            <a:r>
              <a:rPr lang="ru-RU" sz="2400" dirty="0" smtClean="0">
                <a:solidFill>
                  <a:schemeClr val="bg1"/>
                </a:solidFill>
              </a:rPr>
              <a:t>производства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95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1333</Words>
  <Application>Microsoft Office PowerPoint</Application>
  <PresentationFormat>Произвольный</PresentationFormat>
  <Paragraphs>253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МЕДИЦИНСКИХ ОСМОТРОВ  СТАЖИРОВАННЫХ РАБОТНИКОВ</vt:lpstr>
      <vt:lpstr>Презентация PowerPoint</vt:lpstr>
      <vt:lpstr>НАШИ ПАРТНЕРЫ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Теплоход «Николай Пирогов»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Слабко Владимир Александрович</cp:lastModifiedBy>
  <cp:revision>130</cp:revision>
  <cp:lastPrinted>2018-08-02T04:40:10Z</cp:lastPrinted>
  <dcterms:created xsi:type="dcterms:W3CDTF">2018-07-21T20:33:37Z</dcterms:created>
  <dcterms:modified xsi:type="dcterms:W3CDTF">2018-11-21T03:57:49Z</dcterms:modified>
</cp:coreProperties>
</file>