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4"/>
  </p:notesMasterIdLst>
  <p:handoutMasterIdLst>
    <p:handoutMasterId r:id="rId45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98" r:id="rId34"/>
    <p:sldId id="299" r:id="rId35"/>
    <p:sldId id="295" r:id="rId36"/>
    <p:sldId id="289" r:id="rId37"/>
    <p:sldId id="290" r:id="rId38"/>
    <p:sldId id="291" r:id="rId39"/>
    <p:sldId id="292" r:id="rId40"/>
    <p:sldId id="293" r:id="rId41"/>
    <p:sldId id="294" r:id="rId42"/>
    <p:sldId id="296" r:id="rId4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BDD80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3"/>
    <p:restoredTop sz="76704" autoAdjust="0"/>
  </p:normalViewPr>
  <p:slideViewPr>
    <p:cSldViewPr snapToGrid="0" snapToObjects="1">
      <p:cViewPr>
        <p:scale>
          <a:sx n="60" d="100"/>
          <a:sy n="60" d="100"/>
        </p:scale>
        <p:origin x="-1638" y="-24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60" d="100"/>
        <a:sy n="160" d="100"/>
      </p:scale>
      <p:origin x="0" y="0"/>
    </p:cViewPr>
  </p:sorterViewPr>
  <p:notesViewPr>
    <p:cSldViewPr snapToGrid="0" snapToObjects="1">
      <p:cViewPr varScale="1">
        <p:scale>
          <a:sx n="100" d="100"/>
          <a:sy n="100" d="100"/>
        </p:scale>
        <p:origin x="-3540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61A720-70F1-418C-9F35-AAADBCBD8C29}" type="datetimeFigureOut">
              <a:rPr lang="ru-RU" smtClean="0"/>
              <a:t>21.11.2018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B94653-7146-415A-AA53-01C26C31BB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89346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89FEA-37DC-49EC-BC59-91584726E93D}" type="datetimeFigureOut">
              <a:rPr lang="ru-RU" smtClean="0"/>
              <a:pPr/>
              <a:t>21.11.2018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FF0390-5A45-4C5F-B9C1-E0489392B2A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79337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FF0390-5A45-4C5F-B9C1-E0489392B2A3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2881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Слайд № 10.</a:t>
            </a:r>
          </a:p>
          <a:p>
            <a:r>
              <a:rPr lang="ru-RU" dirty="0" smtClean="0"/>
              <a:t>Во исполнение приказа Департамента здравоохранения Ханты-Мансийского автономного округа – Югры от 19.12.2016 №1417 «О кураторах медицинских организаций …» в 2017 году проведен анализ работы по вопросам оказания </a:t>
            </a:r>
            <a:r>
              <a:rPr lang="ru-RU" dirty="0" err="1" smtClean="0"/>
              <a:t>профпатологической</a:t>
            </a:r>
            <a:r>
              <a:rPr lang="ru-RU" dirty="0" smtClean="0"/>
              <a:t> помощи, проведения предварительных, периодических, внеочередных медицинских осмотров и экспертизы профессиональной пригодности в 27 подведомственных медицинских организациях округа.</a:t>
            </a:r>
          </a:p>
          <a:p>
            <a:r>
              <a:rPr lang="ru-RU" dirty="0" smtClean="0"/>
              <a:t>Кураторам Центра были представлены нормативно-правовые документы, регламентирующие деятельность медицинских организаций по проведению медицинских осмотров, ЭПП, первичная медицинская документация пациентов.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FF0390-5A45-4C5F-B9C1-E0489392B2A3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90155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Слайд 11. </a:t>
            </a:r>
          </a:p>
          <a:p>
            <a:r>
              <a:rPr lang="ru-RU" dirty="0" smtClean="0"/>
              <a:t>При анализе представленной документации отмечено, что во всех медицинских организациях имеется лицензия по видам деятельности: «медицинские осмотры» (предварительные, периодические), «экспертиза профессиональной пригодности», «</a:t>
            </a:r>
            <a:r>
              <a:rPr lang="ru-RU" dirty="0" err="1" smtClean="0"/>
              <a:t>профпатология</a:t>
            </a:r>
            <a:r>
              <a:rPr lang="ru-RU" dirty="0" smtClean="0"/>
              <a:t>».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FF0390-5A45-4C5F-B9C1-E0489392B2A3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33635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Слайд № 12</a:t>
            </a:r>
          </a:p>
          <a:p>
            <a:r>
              <a:rPr lang="ru-RU" dirty="0" smtClean="0"/>
              <a:t>По профессиональной подготовке </a:t>
            </a:r>
            <a:r>
              <a:rPr lang="ru-RU" dirty="0" smtClean="0"/>
              <a:t>врачей, участвующих в проведении МО</a:t>
            </a:r>
            <a:r>
              <a:rPr lang="ru-RU" baseline="0" dirty="0" smtClean="0"/>
              <a:t> </a:t>
            </a:r>
          </a:p>
          <a:p>
            <a:r>
              <a:rPr lang="ru-RU" dirty="0" smtClean="0"/>
              <a:t>24 </a:t>
            </a:r>
            <a:r>
              <a:rPr lang="ru-RU" dirty="0" smtClean="0"/>
              <a:t>медицинские организации не имели замечаний.</a:t>
            </a:r>
          </a:p>
          <a:p>
            <a:r>
              <a:rPr lang="ru-RU" dirty="0" smtClean="0"/>
              <a:t>в 3 медицинских организациях не все врачи прошли необходимое </a:t>
            </a:r>
            <a:r>
              <a:rPr lang="ru-RU" dirty="0" smtClean="0"/>
              <a:t>обучение (профессиональная переподготовка и тематическое усовершенствование по специальности «</a:t>
            </a:r>
            <a:r>
              <a:rPr lang="ru-RU" dirty="0" err="1" smtClean="0"/>
              <a:t>Профпатология</a:t>
            </a:r>
            <a:r>
              <a:rPr lang="ru-RU" dirty="0" smtClean="0"/>
              <a:t>») </a:t>
            </a:r>
          </a:p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FF0390-5A45-4C5F-B9C1-E0489392B2A3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97204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Слайд 13. </a:t>
            </a:r>
          </a:p>
          <a:p>
            <a:r>
              <a:rPr lang="ru-RU" dirty="0" smtClean="0"/>
              <a:t>Практически во всех учреждениях функционирующие врачебные комиссии, осуществляли свою деятельность не в полном соответствии с требованиями приказов Минздрава РФ от 05.05.2012 № 502н «Об утверждении порядка создания и деятельности врачебной комиссии в медицинской организации» и от 05.05.2016 № 282н, от 12.04.2011 № 302н.:</a:t>
            </a:r>
          </a:p>
          <a:p>
            <a:r>
              <a:rPr lang="ru-RU" dirty="0" smtClean="0"/>
              <a:t>- подкомиссия ВК по медицинским осмотрами экспертизе профессиональной пригодности, регламентированная приказами МЗ СР РФ от 12.04.2011 № 302н и МЗ РФ от 05.05.2012 г. № 502н, функционировала в 24-х медицинских организациях, отсутствовала в 3-х медицинских организациях;</a:t>
            </a:r>
          </a:p>
          <a:p>
            <a:pPr marL="171450" indent="-171450">
              <a:buFontTx/>
              <a:buChar char="-"/>
            </a:pPr>
            <a:r>
              <a:rPr lang="ru-RU" dirty="0" smtClean="0"/>
              <a:t>подкомиссия ВК по экспертизе профессиональной пригодности, регламентированная приказом Минздрава РФ от 5 мая 2016 г. № 282н, была организована всего лишь в 15 медицинских организациях, а в 12 – данная подкомиссия отсутствовала</a:t>
            </a:r>
          </a:p>
          <a:p>
            <a:pPr marL="171450" indent="-171450">
              <a:buFontTx/>
              <a:buChar char="-"/>
            </a:pPr>
            <a:r>
              <a:rPr lang="ru-RU" dirty="0" smtClean="0"/>
              <a:t>В 8 медицинских организациях имелись нарушения по составу подкомиссий ВК, из них в 3 медицинских организациях председатели не имели профессиональной переподготовки по специальности «</a:t>
            </a:r>
            <a:r>
              <a:rPr lang="ru-RU" dirty="0" err="1" smtClean="0"/>
              <a:t>Профпатология</a:t>
            </a:r>
            <a:r>
              <a:rPr lang="ru-RU" dirty="0" smtClean="0"/>
              <a:t>».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FF0390-5A45-4C5F-B9C1-E0489392B2A3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41110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Слайд 14. </a:t>
            </a:r>
          </a:p>
          <a:p>
            <a:r>
              <a:rPr lang="ru-RU" dirty="0" smtClean="0"/>
              <a:t>По результатам анализа полученных данных, во всех 27 медицинских организациях были выявлены замечания по ведению первичной медицинской документации - медицинской карты пациента, получающего медицинскую помощь в амбулаторных условиях (форма 025/у), регламентируемой приказом Минздрава России от 15.12.2014 N 834н.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FF0390-5A45-4C5F-B9C1-E0489392B2A3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83986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Слайд 15</a:t>
            </a:r>
          </a:p>
          <a:p>
            <a:r>
              <a:rPr lang="ru-RU" dirty="0" smtClean="0"/>
              <a:t>- «профессиональный маршрут» заполнялся только в 3 медицинских организациях, в остальных 24 МО отсутствовал.</a:t>
            </a:r>
          </a:p>
          <a:p>
            <a:r>
              <a:rPr lang="ru-RU" dirty="0" smtClean="0"/>
              <a:t>- направление на медицинский осмотр от работодателя имелось в медицинских картах пациентов в 21 медицинской организации, в 6 медицинских организациях осмотры проводились только на основании поименных списков.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FF0390-5A45-4C5F-B9C1-E0489392B2A3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53130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Слайд 16. </a:t>
            </a:r>
          </a:p>
          <a:p>
            <a:r>
              <a:rPr lang="ru-RU" dirty="0" smtClean="0"/>
              <a:t>Во всех медицинских организациях:</a:t>
            </a:r>
          </a:p>
          <a:p>
            <a:r>
              <a:rPr lang="ru-RU" dirty="0" smtClean="0"/>
              <a:t>- протоколы осмотров врачей не соответствовали стандартам оказания медицинской помощи (не в полном объеме собран анамнез, данные объективного осмотра, нет рекомендаций);</a:t>
            </a:r>
          </a:p>
          <a:p>
            <a:r>
              <a:rPr lang="ru-RU" dirty="0" smtClean="0"/>
              <a:t>- формулировка заключений специалистов, по результатам осмотров, об  отсутствии или наличии медицинских противопоказаний к конкретным вредным факторам и (или) работам согласно направлению работодателя - не соответствовала требованиям приказа №302н;</a:t>
            </a:r>
          </a:p>
          <a:p>
            <a:r>
              <a:rPr lang="ru-RU" dirty="0" smtClean="0"/>
              <a:t>- отсутствовала настороженность врачей в плане выявления у работников подозрения на профессиональные заболевания (</a:t>
            </a:r>
            <a:r>
              <a:rPr lang="ru-RU" sz="1200" dirty="0" smtClean="0">
                <a:effectLst/>
                <a:latin typeface="Times New Roman"/>
                <a:ea typeface="Times New Roman"/>
              </a:rPr>
              <a:t>В 20% случаев из всех проанализированных кураторами медицинских карт были выявлены ранние признаки развития профессиональных заболеваний</a:t>
            </a:r>
            <a:r>
              <a:rPr lang="ru-RU" dirty="0" smtClean="0"/>
              <a:t>)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FF0390-5A45-4C5F-B9C1-E0489392B2A3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58828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Слайд 17. </a:t>
            </a:r>
          </a:p>
          <a:p>
            <a:r>
              <a:rPr lang="ru-RU" dirty="0" smtClean="0"/>
              <a:t>Заключения ВК по итогам медицинских осмотров о наличии (отсутствии) противопоказаний к работе с указанными вредными и (или) опасными факторами, условиями труда имелись только в 14 из 27медицинских организациях.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FF0390-5A45-4C5F-B9C1-E0489392B2A3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40230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Слайд 18. </a:t>
            </a:r>
          </a:p>
          <a:p>
            <a:r>
              <a:rPr lang="ru-RU" dirty="0" smtClean="0"/>
              <a:t>По материально-техническому оснащению и объему проводимых исследований в соответствии с требованиями приказа № 302н имелись замечания в 5 медицинских организациях. Не выполнялись: аудиометрия, спирография, исследование вибрационной чувствительности, динамометрия, вестибулометрия (исследование вестибулярного анализатора).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FF0390-5A45-4C5F-B9C1-E0489392B2A3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3341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Слайд 19. </a:t>
            </a:r>
          </a:p>
          <a:p>
            <a:r>
              <a:rPr lang="ru-RU" dirty="0" smtClean="0"/>
              <a:t>При анализе представленной документации так же отмечено, что практически во всех (в 26 случаев из 27) медицинских организациях не учитывалось наличие обязательного психиатрического освидетельствования (ОПО)согласно законодательству (ст. 76, 212 и 213 ТК РФ, Постановлений Правительства № 695 и 377) - при предварительном медицинском осмотре, и каждые 5 лет - при периодическом осмотре.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FF0390-5A45-4C5F-B9C1-E0489392B2A3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68278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49580" algn="just">
              <a:spcAft>
                <a:spcPts val="0"/>
              </a:spcAft>
            </a:pPr>
            <a:r>
              <a:rPr lang="ru-RU" sz="1050" dirty="0" smtClean="0">
                <a:effectLst/>
                <a:latin typeface="+mn-lt"/>
                <a:ea typeface="Calibri"/>
                <a:cs typeface="Times New Roman"/>
              </a:rPr>
              <a:t>Слайд 2.</a:t>
            </a:r>
          </a:p>
          <a:p>
            <a:pPr indent="449580" algn="just">
              <a:spcAft>
                <a:spcPts val="0"/>
              </a:spcAft>
            </a:pPr>
            <a:r>
              <a:rPr lang="ru-RU" sz="1050" dirty="0" smtClean="0">
                <a:effectLst/>
                <a:latin typeface="+mn-lt"/>
                <a:ea typeface="Calibri"/>
                <a:cs typeface="Times New Roman"/>
              </a:rPr>
              <a:t>Сохранение здоровья работающего населения Югры является одной из приоритетных задач социальной политики, реализуемой в автономном округе. В перспективе развития </a:t>
            </a:r>
            <a:r>
              <a:rPr lang="ru-RU" sz="1050" dirty="0" err="1" smtClean="0">
                <a:effectLst/>
                <a:latin typeface="+mn-lt"/>
                <a:ea typeface="Calibri"/>
                <a:cs typeface="Times New Roman"/>
              </a:rPr>
              <a:t>профпатологической</a:t>
            </a:r>
            <a:r>
              <a:rPr lang="ru-RU" sz="1050" dirty="0" smtClean="0">
                <a:effectLst/>
                <a:latin typeface="+mn-lt"/>
                <a:ea typeface="Calibri"/>
                <a:cs typeface="Times New Roman"/>
              </a:rPr>
              <a:t> помощи на территории региона используются целевые программы, реализуемые в системе здравоохранения Югры, в том числе, ориентированные на сохранение и укрепление здоровья работающего населения.</a:t>
            </a:r>
          </a:p>
          <a:p>
            <a:pPr indent="449580" algn="just">
              <a:spcAft>
                <a:spcPts val="0"/>
              </a:spcAft>
            </a:pPr>
            <a:endParaRPr lang="ru-RU" sz="1050" dirty="0">
              <a:effectLst/>
              <a:latin typeface="+mn-lt"/>
              <a:ea typeface="Calibri"/>
              <a:cs typeface="Times New Roman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FF0390-5A45-4C5F-B9C1-E0489392B2A3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48831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Слайд 20.</a:t>
            </a:r>
          </a:p>
          <a:p>
            <a:r>
              <a:rPr lang="ru-RU" dirty="0" smtClean="0"/>
              <a:t>Результатом некачественного проведения обязательных медицинских осмотров являлась низкая </a:t>
            </a:r>
            <a:r>
              <a:rPr lang="ru-RU" dirty="0" err="1" smtClean="0"/>
              <a:t>выявляемость</a:t>
            </a:r>
            <a:r>
              <a:rPr lang="ru-RU" dirty="0" smtClean="0"/>
              <a:t> лиц с предварительным диагнозом профессионального заболевания, особенно на ранних стадиях.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FF0390-5A45-4C5F-B9C1-E0489392B2A3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823991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Слайд 21. </a:t>
            </a:r>
          </a:p>
          <a:p>
            <a:r>
              <a:rPr lang="ru-RU" dirty="0" smtClean="0"/>
              <a:t>По результатам анализа полученных данных, с целью повышения качества оказания </a:t>
            </a:r>
            <a:r>
              <a:rPr lang="ru-RU" dirty="0" err="1" smtClean="0"/>
              <a:t>профпатологической</a:t>
            </a:r>
            <a:r>
              <a:rPr lang="ru-RU" dirty="0" smtClean="0"/>
              <a:t> помощи, проведении предварительных, периодических, внеочередных медицинских осмотров и экспертизы профессиональной пригодности, медицинским организациям, были даны рекомендации: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FF0390-5A45-4C5F-B9C1-E0489392B2A3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783645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Слайд 22.</a:t>
            </a:r>
          </a:p>
          <a:p>
            <a:r>
              <a:rPr lang="ru-RU" dirty="0" smtClean="0"/>
              <a:t>1. Медицинскую карту пациента, получающего медицинскую помощь в амбулаторных условиях (форма  025/у), оформлять в соответствии с Приказом Минздрава России от 15.12.2014 N 834н «Об утверждении унифицированных форм медицинской документации, используемых в медицинских организациях, оказывающих медицинскую помощь в амбулаторных условиях, и порядков по их заполнению» и требований приказа </a:t>
            </a:r>
            <a:r>
              <a:rPr lang="ru-RU" dirty="0" err="1" smtClean="0"/>
              <a:t>Минздравсоцразвития</a:t>
            </a:r>
            <a:r>
              <a:rPr lang="ru-RU" dirty="0" smtClean="0"/>
              <a:t> РФ от 12.04.2011 № 302н.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FF0390-5A45-4C5F-B9C1-E0489392B2A3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779599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Слайд 23. </a:t>
            </a:r>
          </a:p>
          <a:p>
            <a:r>
              <a:rPr lang="ru-RU" dirty="0" smtClean="0"/>
              <a:t>2. Протоколы осмотров врачей оформлять в соответствии со стандартами оказания медицинской помощи (в полном объеме описание жалоб, анамнеза, данных объективного осмотра, рекомендаций и др.), формулировать заключения специалистов по результатам осмотров, в соответствии с приказами, по которым проводится медицинский осмотр.</a:t>
            </a:r>
          </a:p>
          <a:p>
            <a:r>
              <a:rPr lang="ru-RU" dirty="0" smtClean="0"/>
              <a:t>3. Все врачи, задействованные в проведении медицинских осмотров, должны пройти обучение на цикле усовершенствования по специальности «</a:t>
            </a:r>
            <a:r>
              <a:rPr lang="ru-RU" dirty="0" err="1" smtClean="0"/>
              <a:t>Профпатология</a:t>
            </a:r>
            <a:r>
              <a:rPr lang="ru-RU" dirty="0" smtClean="0"/>
              <a:t>»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FF0390-5A45-4C5F-B9C1-E0489392B2A3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878054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Слайд 24.</a:t>
            </a:r>
          </a:p>
          <a:p>
            <a:r>
              <a:rPr lang="ru-RU" dirty="0" smtClean="0"/>
              <a:t>4. При проведении медицинских осмотров  необходимо выполнять полный объем исследований в соответствии с приказом </a:t>
            </a:r>
            <a:r>
              <a:rPr lang="ru-RU" dirty="0" err="1" smtClean="0"/>
              <a:t>Минздравсоцразвития</a:t>
            </a:r>
            <a:r>
              <a:rPr lang="ru-RU" dirty="0" smtClean="0"/>
              <a:t> РФ от 12.04.2011 № 302н с оценкой полученных результатов (проводить </a:t>
            </a:r>
            <a:r>
              <a:rPr lang="ru-RU" dirty="0" err="1" smtClean="0"/>
              <a:t>аудиографическое</a:t>
            </a:r>
            <a:r>
              <a:rPr lang="ru-RU" dirty="0" smtClean="0"/>
              <a:t> исследование, спирометрию, динамометрию, определение вибрационной чувствительности и другие). </a:t>
            </a:r>
          </a:p>
          <a:p>
            <a:r>
              <a:rPr lang="ru-RU" dirty="0" smtClean="0"/>
              <a:t>При невозможности приобретения необходимого оборудования, и проведения исследований в данной медицинской организации, необходимо заключение договоров на проведение данных исследований с другими медицинскими организациями.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FF0390-5A45-4C5F-B9C1-E0489392B2A3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655665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Слайд 25. </a:t>
            </a:r>
          </a:p>
          <a:p>
            <a:r>
              <a:rPr lang="ru-RU" dirty="0" smtClean="0"/>
              <a:t>5. При проведении медицинских осмотров медицинская организация должна учитывать наличие обязательного психиатрического освидетельствования согласно законодательству (статьи 76, 212 и 213 ТК РФ, Постановлений Правительства № 695 и 377).</a:t>
            </a:r>
          </a:p>
          <a:p>
            <a:r>
              <a:rPr lang="ru-RU" dirty="0" smtClean="0"/>
              <a:t>6. При проведении экспертизы профессиональной пригодности врачебная комиссия должна обязательно учитывать общие и дополнительные медицинские противопоказания к работе в соответствии с приказом № 302н.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FF0390-5A45-4C5F-B9C1-E0489392B2A3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040358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Слайд 26.</a:t>
            </a:r>
          </a:p>
          <a:p>
            <a:r>
              <a:rPr lang="ru-RU" dirty="0" smtClean="0"/>
              <a:t>7.	При направлении пациента на экспертизу профессиональной пригодности, необходимо оформлять медицинскую документацию в полном объеме, в соответствии с приказом Минздрава РФ от 5 мая 2016 г. № 282н: </a:t>
            </a:r>
          </a:p>
          <a:p>
            <a:r>
              <a:rPr lang="ru-RU" dirty="0" smtClean="0"/>
              <a:t>• направление, выданное медицинской организацией, проводившей обязательный медицинский осмотр, в ходе которого выявлены медицинские противопоказания к осуществлению отдельных видов работ;</a:t>
            </a:r>
          </a:p>
          <a:p>
            <a:r>
              <a:rPr lang="ru-RU" dirty="0" smtClean="0"/>
              <a:t>• медицинское заключение по результатам обязательного медицинского осмотра, выданное работнику.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FF0390-5A45-4C5F-B9C1-E0489392B2A3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194789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Слайд 27. </a:t>
            </a:r>
          </a:p>
          <a:p>
            <a:r>
              <a:rPr lang="ru-RU" dirty="0" smtClean="0"/>
              <a:t>8. Привести в соответствие с нормативными актами документы по ВК:</a:t>
            </a:r>
          </a:p>
          <a:p>
            <a:r>
              <a:rPr lang="ru-RU" dirty="0" smtClean="0"/>
              <a:t> разработать Положения о ВК по медицинским осмотрам и ВК по ЭПП. Создать подкомиссии ВК по медицинским осмотрам и экспертизе профессиональной пригодности в соответствии с приказами Минздрава РФ: от 05.05.2012 № 502н, от 12.04.2011 № 302н от, от 5 мая 2016 г № 282н, с отражением функций подкомиссий ВК и разграничением их полномочий, а так же утвердить списочный состав членов ВК.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FF0390-5A45-4C5F-B9C1-E0489392B2A3}" type="slidenum">
              <a:rPr lang="ru-RU" smtClean="0"/>
              <a:pPr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884105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Слайд 28.</a:t>
            </a:r>
          </a:p>
          <a:p>
            <a:r>
              <a:rPr lang="ru-RU" dirty="0" smtClean="0"/>
              <a:t>9. Председателем врачебной комиссии по экспертизе профессиональной пригодности назначать руководителя медицинской организации (заместителя руководителя медицинской организации, руководителя структурного подразделения медицинской организации), имеющего сертификат по специальности «</a:t>
            </a:r>
            <a:r>
              <a:rPr lang="ru-RU" dirty="0" err="1" smtClean="0"/>
              <a:t>профпатология</a:t>
            </a:r>
            <a:r>
              <a:rPr lang="ru-RU" dirty="0" smtClean="0"/>
              <a:t>»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FF0390-5A45-4C5F-B9C1-E0489392B2A3}" type="slidenum">
              <a:rPr lang="ru-RU" smtClean="0"/>
              <a:pPr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265452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Слайд29. </a:t>
            </a:r>
          </a:p>
          <a:p>
            <a:r>
              <a:rPr lang="ru-RU" dirty="0" smtClean="0"/>
              <a:t>10. Оформлять Протокол ВК и заключение ВК по медицинским осмотрам и Протокол ВК и заключение ВК по экспертизе профессиональной пригодности в соответствии с приказами МЗ РФ: № 502н от 05.05.2012 г и № 282н от 05.05.2016 г. </a:t>
            </a:r>
          </a:p>
          <a:p>
            <a:r>
              <a:rPr lang="ru-RU" dirty="0" smtClean="0"/>
              <a:t>Решение врачебной комиссии в виде протокола ВК приобщать к медицинской карте пациента.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FF0390-5A45-4C5F-B9C1-E0489392B2A3}" type="slidenum">
              <a:rPr lang="ru-RU" smtClean="0"/>
              <a:pPr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86136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Слайд 3. </a:t>
            </a:r>
          </a:p>
          <a:p>
            <a:r>
              <a:rPr lang="ru-RU" dirty="0" smtClean="0"/>
              <a:t>Постановлением Правительства Ханты-Мансийского автономного округа – Югры от 6 июня 2014 года № 204-п утверждена «Концепция улучшения условий и охраны труда в Ханты-Мансийском автономном округе – Югре до 2030 года», целью которой является повышение качества государственного регулирования деятельности субъектов права в сфере охраны труда, в том числе планирования и выполнения государственных программ улучшения условий и охраны труда, для снижения производственного травматизма и профессиональной заболеваемости работающего населения Ханты-Мансийского автономного округа - Югры в период до 2030 года.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FF0390-5A45-4C5F-B9C1-E0489392B2A3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887409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Слайд 30.</a:t>
            </a:r>
          </a:p>
          <a:p>
            <a:r>
              <a:rPr lang="ru-RU" dirty="0" smtClean="0"/>
              <a:t>11. Формировать группы риска развития профессиональных заболеваний у работников, учитывая </a:t>
            </a:r>
          </a:p>
          <a:p>
            <a:r>
              <a:rPr lang="ru-RU" dirty="0" smtClean="0"/>
              <a:t>• вредные производственные факторы; </a:t>
            </a:r>
          </a:p>
          <a:p>
            <a:r>
              <a:rPr lang="ru-RU" dirty="0" smtClean="0"/>
              <a:t>• стаж работы (более 5 лет) в контакте с данными вредными производственными факторами; </a:t>
            </a:r>
          </a:p>
          <a:p>
            <a:r>
              <a:rPr lang="ru-RU" dirty="0" smtClean="0"/>
              <a:t>• выявленную соматическую патологию по результатам медицинских осмотров.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FF0390-5A45-4C5F-B9C1-E0489392B2A3}" type="slidenum">
              <a:rPr lang="ru-RU" smtClean="0"/>
              <a:pPr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947732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Слайд 31.</a:t>
            </a:r>
          </a:p>
          <a:p>
            <a:r>
              <a:rPr lang="ru-RU" dirty="0" smtClean="0"/>
              <a:t>12.При выявлении высокой категории риска развития профессиональных заболеваний у работников, направлять их на периодический медицинский осмотр (УМО) в центр профессиональной патологии (в соответствии пунктом 37, приложения 3 приказа 302н).</a:t>
            </a:r>
          </a:p>
          <a:p>
            <a:r>
              <a:rPr lang="ru-RU" dirty="0" smtClean="0"/>
              <a:t>13. При наличии спорных и конфликтных случаев, при проведении экспертизы профпригодности, направлять работников на Врачебную комиссию АУ «Югорский центр профессиональной патологии».</a:t>
            </a:r>
          </a:p>
          <a:p>
            <a:r>
              <a:rPr lang="ru-RU" dirty="0" smtClean="0"/>
              <a:t>14. При выявлении у работников подозрения профессионального заболевания, направлять их на обследование в АУ «Югорский центр профессиональной патологии».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FF0390-5A45-4C5F-B9C1-E0489392B2A3}" type="slidenum">
              <a:rPr lang="ru-RU" smtClean="0"/>
              <a:pPr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558895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Слайд 32.</a:t>
            </a:r>
          </a:p>
          <a:p>
            <a:r>
              <a:rPr lang="ru-RU" dirty="0" smtClean="0"/>
              <a:t>15. Для усовершенствования и оптимизации системы проведения медицинских осмотров, обеспечить врачей-специалистов компьютерами и программным обеспечением.</a:t>
            </a:r>
          </a:p>
          <a:p>
            <a:r>
              <a:rPr lang="ru-RU" dirty="0" smtClean="0"/>
              <a:t>16. Проводить внутренний контроль качества оказания медицинской помощи.</a:t>
            </a:r>
          </a:p>
          <a:p>
            <a:r>
              <a:rPr lang="ru-RU" dirty="0" smtClean="0"/>
              <a:t>17. Руководителю медицинской организации, по возможности, направлять врачей-</a:t>
            </a:r>
            <a:r>
              <a:rPr lang="ru-RU" dirty="0" err="1" smtClean="0"/>
              <a:t>профпатологов</a:t>
            </a:r>
            <a:r>
              <a:rPr lang="ru-RU" dirty="0" smtClean="0"/>
              <a:t> в АУ «Югорский центр профессиональной патологии» для обмена опытом (ознакомление с документацией по проведению медицинских осмотров, разбор сложных и конфликтных случаев на ВК и т.д.).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FF0390-5A45-4C5F-B9C1-E0489392B2A3}" type="slidenum">
              <a:rPr lang="ru-RU" smtClean="0"/>
              <a:pPr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947675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 большинстве МО в 2018 году устранены некоторые недочеты:</a:t>
            </a:r>
          </a:p>
          <a:p>
            <a:r>
              <a:rPr lang="ru-RU" dirty="0" smtClean="0"/>
              <a:t>- Проведена профессиональная переподготовка врачей и тематическое усовершенствование по специальности «</a:t>
            </a:r>
            <a:r>
              <a:rPr lang="ru-RU" dirty="0" err="1" smtClean="0"/>
              <a:t>Профпатология</a:t>
            </a:r>
            <a:r>
              <a:rPr lang="ru-RU" dirty="0" smtClean="0"/>
              <a:t>» в 2 медицинских организациях (из 3 выявленных).</a:t>
            </a:r>
          </a:p>
          <a:p>
            <a:r>
              <a:rPr lang="ru-RU" dirty="0" smtClean="0"/>
              <a:t>- Отрегулирована деятельность врачебных комиссий:</a:t>
            </a:r>
          </a:p>
          <a:p>
            <a:r>
              <a:rPr lang="ru-RU" dirty="0" smtClean="0"/>
              <a:t>   разработаны Положения о ВК по медицинским осмотрам и ВК по ЭПП. </a:t>
            </a:r>
          </a:p>
          <a:p>
            <a:r>
              <a:rPr lang="ru-RU" dirty="0" smtClean="0"/>
              <a:t>   созданы подкомиссии ВК по медицинским осмотрам и экспертизе профессиональной пригодности в соответствии с приказами Минздрава РФ: от 05.05.2012 № 502н, от 12.04.2011 № 302н от, от 5 мая 2016 г № 282н, с отражением функций подкомиссий ВК и разграничением их полномочий, утвержден списочный состав членов ВК.</a:t>
            </a:r>
          </a:p>
          <a:p>
            <a:r>
              <a:rPr lang="ru-RU" dirty="0" smtClean="0"/>
              <a:t>- Протоколы осмотров врачей соответствуют стандартам, и заключения</a:t>
            </a:r>
            <a:r>
              <a:rPr lang="ru-RU" baseline="0" dirty="0" smtClean="0"/>
              <a:t> по результатам осмотра соответствуют приказу 302н,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FF0390-5A45-4C5F-B9C1-E0489392B2A3}" type="slidenum">
              <a:rPr lang="ru-RU" smtClean="0"/>
              <a:pPr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607442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Электронной почты, создан</a:t>
            </a:r>
            <a:r>
              <a:rPr lang="ru-RU" baseline="0" dirty="0" smtClean="0"/>
              <a:t> чат </a:t>
            </a:r>
            <a:r>
              <a:rPr lang="ru-RU" baseline="0" dirty="0" err="1" smtClean="0"/>
              <a:t>профпатологов</a:t>
            </a:r>
            <a:r>
              <a:rPr lang="ru-RU" baseline="0" dirty="0" smtClean="0"/>
              <a:t> где можно обсудить вопросы возникшие при проведении МО и ЭПП,  общение по телефону, возможно проведение ВКС или телемедицины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FF0390-5A45-4C5F-B9C1-E0489392B2A3}" type="slidenum">
              <a:rPr lang="ru-RU" smtClean="0"/>
              <a:pPr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613405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Слайд 39.</a:t>
            </a:r>
          </a:p>
          <a:p>
            <a:r>
              <a:rPr lang="ru-RU" dirty="0" smtClean="0"/>
              <a:t>- организация встреч по обмену опытом врачей-</a:t>
            </a:r>
            <a:r>
              <a:rPr lang="ru-RU" dirty="0" err="1" smtClean="0"/>
              <a:t>профпатологов</a:t>
            </a:r>
            <a:r>
              <a:rPr lang="ru-RU" dirty="0" smtClean="0"/>
              <a:t> округа со специалистами ЦПП</a:t>
            </a:r>
          </a:p>
          <a:p>
            <a:r>
              <a:rPr lang="ru-RU" dirty="0" smtClean="0"/>
              <a:t>- проведение конференций и совещаний </a:t>
            </a:r>
            <a:r>
              <a:rPr lang="ru-RU" dirty="0" err="1" smtClean="0"/>
              <a:t>профпатологов</a:t>
            </a:r>
            <a:r>
              <a:rPr lang="ru-RU" dirty="0" smtClean="0"/>
              <a:t> по актуальным темам, которые разрабатываются совместно со всеми </a:t>
            </a:r>
            <a:r>
              <a:rPr lang="ru-RU" dirty="0" err="1" smtClean="0"/>
              <a:t>профпатологами</a:t>
            </a:r>
            <a:r>
              <a:rPr lang="ru-RU" dirty="0" smtClean="0"/>
              <a:t> ХМАО-Югры;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FF0390-5A45-4C5F-B9C1-E0489392B2A3}" type="slidenum">
              <a:rPr lang="ru-RU" smtClean="0"/>
              <a:pPr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666257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FF0390-5A45-4C5F-B9C1-E0489392B2A3}" type="slidenum">
              <a:rPr lang="ru-RU" smtClean="0"/>
              <a:pPr/>
              <a:t>40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Слайд 4. </a:t>
            </a:r>
          </a:p>
          <a:p>
            <a:r>
              <a:rPr lang="ru-RU" dirty="0" smtClean="0"/>
              <a:t>В соответствии с подпрограммой «Улучшение условий и охраны труда в автономном округе» государственной программы Ханты-Мансийского автономного округа – Югры «Содействие занятости населения в Ханты-Мансийском автономном округе – Югре на 2018 – 2025 годы, и на период до 2030 года», утвержденной постановлением Правительства Ханты-Мансийского автономного округа – Югры от 9 октября 2013 года № </a:t>
            </a:r>
            <a:r>
              <a:rPr lang="ru-RU" dirty="0" smtClean="0"/>
              <a:t>409-п, </a:t>
            </a:r>
            <a:r>
              <a:rPr lang="ru-RU" dirty="0" smtClean="0"/>
              <a:t>одним из целевых показателей выступает снижение численности работников с впервые установленным профессиональным заболеванием.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FF0390-5A45-4C5F-B9C1-E0489392B2A3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93551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Слайд 5. </a:t>
            </a:r>
          </a:p>
          <a:p>
            <a:r>
              <a:rPr lang="ru-RU" dirty="0" smtClean="0"/>
              <a:t>Регистрируемый уровень профессиональной заболеваемости не всегда отражает истинную ситуацию, связанную с состоянием условий труда на производстве.</a:t>
            </a:r>
          </a:p>
          <a:p>
            <a:r>
              <a:rPr lang="ru-RU" dirty="0" smtClean="0"/>
              <a:t>Причины снижения численности работников с впервые установленным профессиональным заболеванием: </a:t>
            </a:r>
          </a:p>
          <a:p>
            <a:r>
              <a:rPr lang="ru-RU" dirty="0" smtClean="0"/>
              <a:t>- низкое качество ПМО в соответствии с приказом МЗ и СР РФ №302н</a:t>
            </a:r>
          </a:p>
          <a:p>
            <a:r>
              <a:rPr lang="ru-RU" dirty="0" smtClean="0"/>
              <a:t>- уменьшение количества лиц, работающих во вредных условиях труда (приложение №1 приказа 302н).</a:t>
            </a:r>
            <a:r>
              <a:rPr lang="en-US" dirty="0" smtClean="0"/>
              <a:t> </a:t>
            </a:r>
            <a:r>
              <a:rPr lang="ru-RU" dirty="0" smtClean="0"/>
              <a:t>(по</a:t>
            </a:r>
            <a:r>
              <a:rPr lang="ru-RU" baseline="0" dirty="0" smtClean="0"/>
              <a:t> специальной оценке условий труда </a:t>
            </a:r>
            <a:r>
              <a:rPr lang="ru-RU" dirty="0" smtClean="0"/>
              <a:t>Федеральный закон от 28.12.2013 N 426-ФЗ (ред. от 19.07.2018) «О специальной оценке условий труда» и Приказ Минтруда России от 24.01.2014 N 33н (ред. от 14.11.2016) «Об утверждении Методики проведения специальной оценки условий труда, Классификатора вредных и (или) опасных производственных факторов, формы отчета о проведении специальной оценки условий труда и инструкции по ее заполнению»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FF0390-5A45-4C5F-B9C1-E0489392B2A3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17094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Слайд 6</a:t>
            </a:r>
          </a:p>
          <a:p>
            <a:r>
              <a:rPr lang="ru-RU" dirty="0" smtClean="0"/>
              <a:t>В целях совершенствования организации и улучшения качества оказания </a:t>
            </a:r>
            <a:r>
              <a:rPr lang="ru-RU" dirty="0" err="1" smtClean="0"/>
              <a:t>профпатологической</a:t>
            </a:r>
            <a:r>
              <a:rPr lang="ru-RU" dirty="0" smtClean="0"/>
              <a:t> помощи населению на территории Ханты-Мансийского автономного округа - Югры Департамент здравоохранения Ханты-Мансийского автономного округа - Югры издал приказы:</a:t>
            </a:r>
          </a:p>
          <a:p>
            <a:r>
              <a:rPr lang="ru-RU" dirty="0" smtClean="0"/>
              <a:t>-«О кураторах медицинских организаций Ханты-Мансийского автономного округа – Югры по профпатологии»№1417 19.12.2016 года.</a:t>
            </a:r>
          </a:p>
          <a:p>
            <a:r>
              <a:rPr lang="ru-RU" dirty="0" smtClean="0"/>
              <a:t>- «Об организации </a:t>
            </a:r>
            <a:r>
              <a:rPr lang="ru-RU" dirty="0" err="1" smtClean="0"/>
              <a:t>профпатологической</a:t>
            </a:r>
            <a:r>
              <a:rPr lang="ru-RU" dirty="0" smtClean="0"/>
              <a:t> службы </a:t>
            </a:r>
            <a:r>
              <a:rPr lang="ru-RU" dirty="0" err="1" smtClean="0"/>
              <a:t>вХанты</a:t>
            </a:r>
            <a:r>
              <a:rPr lang="ru-RU" dirty="0" smtClean="0"/>
              <a:t>-Мансийском автономном округе - Югре»№ 21 от 15.01.2018 года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FF0390-5A45-4C5F-B9C1-E0489392B2A3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82725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Слайд 7</a:t>
            </a:r>
          </a:p>
          <a:p>
            <a:r>
              <a:rPr lang="ru-RU" dirty="0" smtClean="0"/>
              <a:t>Данные приказы регламентируют деятельность медицинских организаций, имеющих лицензии на: «</a:t>
            </a:r>
            <a:r>
              <a:rPr lang="ru-RU" dirty="0" err="1" smtClean="0"/>
              <a:t>профпатологию</a:t>
            </a:r>
            <a:r>
              <a:rPr lang="ru-RU" dirty="0" smtClean="0"/>
              <a:t>», «медицинские осмотры предварительные и периодические», «экспертизу профессиональной пригодности» и порядок их взаимодействия с Центром профессиональной патологии</a:t>
            </a:r>
            <a:r>
              <a:rPr lang="ru-RU" dirty="0" smtClean="0"/>
              <a:t>. Целью является повышение качества МО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FF0390-5A45-4C5F-B9C1-E0489392B2A3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14014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Слайд 8.</a:t>
            </a:r>
          </a:p>
          <a:p>
            <a:r>
              <a:rPr lang="ru-RU" dirty="0" smtClean="0"/>
              <a:t>В рамках реализации приказов, ВК МО округа направляют граждан в Центр </a:t>
            </a:r>
            <a:r>
              <a:rPr lang="ru-RU" dirty="0" err="1" smtClean="0"/>
              <a:t>профпатологии</a:t>
            </a:r>
            <a:r>
              <a:rPr lang="ru-RU" dirty="0" smtClean="0"/>
              <a:t> для:</a:t>
            </a:r>
          </a:p>
          <a:p>
            <a:r>
              <a:rPr lang="ru-RU" dirty="0" smtClean="0"/>
              <a:t>- рассмотрения сложных и конфликтных случаев, возникших при проведении экспертизы профессиональной пригодности;</a:t>
            </a:r>
          </a:p>
          <a:p>
            <a:r>
              <a:rPr lang="ru-RU" dirty="0" smtClean="0"/>
              <a:t>- обследования лиц с подозрением на профессиональное заболевание;</a:t>
            </a:r>
          </a:p>
          <a:p>
            <a:r>
              <a:rPr lang="ru-RU" dirty="0" smtClean="0"/>
              <a:t>- лечения и реабилитации больных с установленным диагнозом профессионального заболевания;</a:t>
            </a:r>
          </a:p>
          <a:p>
            <a:r>
              <a:rPr lang="ru-RU" dirty="0" smtClean="0"/>
              <a:t>- лечение и профилактики профессионально обусловленных заболеваний.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FF0390-5A45-4C5F-B9C1-E0489392B2A3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27174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Слайд 9. </a:t>
            </a:r>
          </a:p>
          <a:p>
            <a:r>
              <a:rPr lang="ru-RU" dirty="0" smtClean="0"/>
              <a:t>В рамках реализации приказов, Центр </a:t>
            </a:r>
            <a:r>
              <a:rPr lang="ru-RU" dirty="0" err="1" smtClean="0"/>
              <a:t>профпатологии</a:t>
            </a:r>
            <a:r>
              <a:rPr lang="ru-RU" dirty="0" smtClean="0"/>
              <a:t> осуществляет:</a:t>
            </a:r>
          </a:p>
          <a:p>
            <a:r>
              <a:rPr lang="ru-RU" dirty="0" smtClean="0"/>
              <a:t>- оказание методической и консультативной помощи;</a:t>
            </a:r>
          </a:p>
          <a:p>
            <a:r>
              <a:rPr lang="ru-RU" dirty="0" smtClean="0"/>
              <a:t>- мониторинг по диспансерному наблюдению больных с установленным диагнозом профессионального заболевания;</a:t>
            </a:r>
          </a:p>
          <a:p>
            <a:r>
              <a:rPr lang="ru-RU" dirty="0" smtClean="0"/>
              <a:t>- сбор и анализ показателей деятельности </a:t>
            </a:r>
            <a:r>
              <a:rPr lang="ru-RU" dirty="0" err="1" smtClean="0"/>
              <a:t>профпатологической</a:t>
            </a:r>
            <a:r>
              <a:rPr lang="ru-RU" dirty="0" smtClean="0"/>
              <a:t> службы;</a:t>
            </a:r>
          </a:p>
          <a:p>
            <a:r>
              <a:rPr lang="ru-RU" dirty="0" smtClean="0"/>
              <a:t>- мероприятия по совершенствованию службы в медицинских организациях округа.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FF0390-5A45-4C5F-B9C1-E0489392B2A3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35310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D5122-44CF-824B-B1B7-3B475629FB76}" type="datetimeFigureOut">
              <a:rPr lang="ru-RU" smtClean="0"/>
              <a:pPr/>
              <a:t>21.11.2018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3BC45-2B31-6D4A-B22E-3932933B41E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6947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D5122-44CF-824B-B1B7-3B475629FB76}" type="datetimeFigureOut">
              <a:rPr lang="ru-RU" smtClean="0"/>
              <a:pPr/>
              <a:t>21.11.2018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3BC45-2B31-6D4A-B22E-3932933B41E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30581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D5122-44CF-824B-B1B7-3B475629FB76}" type="datetimeFigureOut">
              <a:rPr lang="ru-RU" smtClean="0"/>
              <a:pPr/>
              <a:t>21.11.2018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3BC45-2B31-6D4A-B22E-3932933B41E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372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D5122-44CF-824B-B1B7-3B475629FB76}" type="datetimeFigureOut">
              <a:rPr lang="ru-RU" smtClean="0"/>
              <a:pPr/>
              <a:t>21.11.2018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3BC45-2B31-6D4A-B22E-3932933B41E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20174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D5122-44CF-824B-B1B7-3B475629FB76}" type="datetimeFigureOut">
              <a:rPr lang="ru-RU" smtClean="0"/>
              <a:pPr/>
              <a:t>21.11.2018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3BC45-2B31-6D4A-B22E-3932933B41E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78190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D5122-44CF-824B-B1B7-3B475629FB76}" type="datetimeFigureOut">
              <a:rPr lang="ru-RU" smtClean="0"/>
              <a:pPr/>
              <a:t>21.11.2018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3BC45-2B31-6D4A-B22E-3932933B41E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62108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D5122-44CF-824B-B1B7-3B475629FB76}" type="datetimeFigureOut">
              <a:rPr lang="ru-RU" smtClean="0"/>
              <a:pPr/>
              <a:t>21.11.2018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3BC45-2B31-6D4A-B22E-3932933B41E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23074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D5122-44CF-824B-B1B7-3B475629FB76}" type="datetimeFigureOut">
              <a:rPr lang="ru-RU" smtClean="0"/>
              <a:pPr/>
              <a:t>21.11.2018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3BC45-2B31-6D4A-B22E-3932933B41E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47046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D5122-44CF-824B-B1B7-3B475629FB76}" type="datetimeFigureOut">
              <a:rPr lang="ru-RU" smtClean="0"/>
              <a:pPr/>
              <a:t>21.11.2018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3BC45-2B31-6D4A-B22E-3932933B41E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96422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D5122-44CF-824B-B1B7-3B475629FB76}" type="datetimeFigureOut">
              <a:rPr lang="ru-RU" smtClean="0"/>
              <a:pPr/>
              <a:t>21.11.2018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3BC45-2B31-6D4A-B22E-3932933B41E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39595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D5122-44CF-824B-B1B7-3B475629FB76}" type="datetimeFigureOut">
              <a:rPr lang="ru-RU" smtClean="0"/>
              <a:pPr/>
              <a:t>21.11.2018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3BC45-2B31-6D4A-B22E-3932933B41E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6986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ED5122-44CF-824B-B1B7-3B475629FB76}" type="datetimeFigureOut">
              <a:rPr lang="ru-RU" smtClean="0"/>
              <a:pPr/>
              <a:t>21.11.2018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83BC45-2B31-6D4A-B22E-3932933B41E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1756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40.png"/><Relationship Id="rId4" Type="http://schemas.openxmlformats.org/officeDocument/2006/relationships/image" Target="../media/image5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57.png"/><Relationship Id="rId4" Type="http://schemas.microsoft.com/office/2007/relationships/hdphoto" Target="../media/hdphoto1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35.png"/><Relationship Id="rId4" Type="http://schemas.openxmlformats.org/officeDocument/2006/relationships/image" Target="../media/image6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4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125" y="572287"/>
            <a:ext cx="2819330" cy="82320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496455" y="572287"/>
            <a:ext cx="850875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</a:rPr>
              <a:t>Межрегиональная научно-практическая конференция</a:t>
            </a:r>
            <a:r>
              <a:rPr lang="en-US" sz="16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  <a:p>
            <a:pPr algn="r"/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</a:rPr>
              <a:t>«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</a:rPr>
              <a:t>Роль </a:t>
            </a:r>
            <a:r>
              <a:rPr lang="ru-RU" sz="1600" b="1" dirty="0" err="1">
                <a:solidFill>
                  <a:schemeClr val="accent1">
                    <a:lumMod val="50000"/>
                  </a:schemeClr>
                </a:solidFill>
              </a:rPr>
              <a:t>коморбидных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</a:rPr>
              <a:t> состояний в формировании и течении </a:t>
            </a:r>
            <a:endParaRPr lang="en-US" sz="16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r"/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</a:rPr>
              <a:t>профессиональных 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</a:rPr>
              <a:t>и производственно-обусловленных заболеваний» </a:t>
            </a:r>
            <a:endParaRPr lang="en-US" sz="16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r"/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</a:rPr>
              <a:t>22-23 ноября 2018 года</a:t>
            </a:r>
            <a:endParaRPr lang="ru-RU" sz="16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07024"/>
            <a:ext cx="12192000" cy="153930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63464" y="2776512"/>
            <a:ext cx="113110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ОПЫТ РАБОТЫ АУ «ЮГОРСКИЙ ЦЕНТР ПРОФЕССИОНАЛЬНОЙ ПАТОЛОГИИ» 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ПО ОРГАНИЗАЦИИ ПРОФПАТОЛОГИЧЕСКОЙ СЛУЖБЫ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 В ХАНТЫ-МАНСИЙСКОМ АВТОНОМНОМ </a:t>
            </a:r>
            <a:r>
              <a:rPr lang="ru-RU" sz="2400" b="1" dirty="0" smtClean="0">
                <a:solidFill>
                  <a:schemeClr val="bg1"/>
                </a:solidFill>
              </a:rPr>
              <a:t>ОК</a:t>
            </a:r>
            <a:r>
              <a:rPr lang="ru-RU" sz="2400" b="1" dirty="0">
                <a:solidFill>
                  <a:schemeClr val="bg1"/>
                </a:solidFill>
              </a:rPr>
              <a:t>Р</a:t>
            </a:r>
            <a:r>
              <a:rPr lang="ru-RU" sz="2400" b="1" dirty="0" smtClean="0">
                <a:solidFill>
                  <a:schemeClr val="bg1"/>
                </a:solidFill>
              </a:rPr>
              <a:t>УГЕ </a:t>
            </a:r>
            <a:r>
              <a:rPr lang="ru-RU" sz="2400" b="1" dirty="0" smtClean="0">
                <a:solidFill>
                  <a:schemeClr val="bg1"/>
                </a:solidFill>
              </a:rPr>
              <a:t>– ЮГРЕ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96866" y="5076498"/>
            <a:ext cx="111982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cs typeface="Times New Roman" pitchFamily="18" charset="0"/>
              </a:rPr>
              <a:t>Заведующий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cs typeface="Times New Roman" pitchFamily="18" charset="0"/>
              </a:rPr>
              <a:t>отделением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cs typeface="Times New Roman" pitchFamily="18" charset="0"/>
              </a:rPr>
              <a:t>контроля медицинских экспертиз и качества медицинской помощи, врач - профпатолог Ракова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cs typeface="Times New Roman" pitchFamily="18" charset="0"/>
              </a:rPr>
              <a:t>Анастасия Владимировна</a:t>
            </a:r>
          </a:p>
        </p:txBody>
      </p:sp>
    </p:spTree>
    <p:extLst>
      <p:ext uri="{BB962C8B-B14F-4D97-AF65-F5344CB8AC3E}">
        <p14:creationId xmlns:p14="http://schemas.microsoft.com/office/powerpoint/2010/main" val="2121197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>
            <a:extLst>
              <a:ext uri="{FF2B5EF4-FFF2-40B4-BE49-F238E27FC236}">
                <a16:creationId xmlns="" xmlns:a16="http://schemas.microsoft.com/office/drawing/2014/main" id="{375B242F-A8F9-437D-A0C1-940321A45DBF}"/>
              </a:ext>
            </a:extLst>
          </p:cNvPr>
          <p:cNvSpPr/>
          <p:nvPr/>
        </p:nvSpPr>
        <p:spPr>
          <a:xfrm>
            <a:off x="0" y="0"/>
            <a:ext cx="12237153" cy="6858000"/>
          </a:xfrm>
          <a:prstGeom prst="rect">
            <a:avLst/>
          </a:prstGeom>
          <a:gradFill flip="none" rotWithShape="1">
            <a:gsLst>
              <a:gs pos="100000">
                <a:schemeClr val="accent1">
                  <a:lumMod val="75000"/>
                </a:schemeClr>
              </a:gs>
              <a:gs pos="0">
                <a:schemeClr val="accent1">
                  <a:lumMod val="5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1E089F8C-043E-4A48-81D9-A27EF33A0797}"/>
              </a:ext>
            </a:extLst>
          </p:cNvPr>
          <p:cNvSpPr txBox="1"/>
          <p:nvPr/>
        </p:nvSpPr>
        <p:spPr>
          <a:xfrm>
            <a:off x="848728" y="480605"/>
            <a:ext cx="3223292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ru-RU" sz="2800" b="1" dirty="0" smtClean="0">
                <a:solidFill>
                  <a:srgbClr val="92D05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АНАЛИЗ</a:t>
            </a:r>
            <a:endParaRPr lang="en-US" sz="2800" dirty="0">
              <a:solidFill>
                <a:srgbClr val="92D050"/>
              </a:solidFill>
              <a:latin typeface="Open Sans 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ACF44A83-E8C8-4517-BCA0-33E22767E6CE}"/>
              </a:ext>
            </a:extLst>
          </p:cNvPr>
          <p:cNvSpPr txBox="1"/>
          <p:nvPr/>
        </p:nvSpPr>
        <p:spPr>
          <a:xfrm>
            <a:off x="1203644" y="1363304"/>
            <a:ext cx="9784707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</a:rPr>
              <a:t>Во исполнение приказа </a:t>
            </a:r>
            <a:r>
              <a:rPr lang="ru-RU" sz="2800" dirty="0" err="1">
                <a:solidFill>
                  <a:schemeClr val="bg1"/>
                </a:solidFill>
              </a:rPr>
              <a:t>Депздрава</a:t>
            </a:r>
            <a:r>
              <a:rPr lang="ru-RU" sz="2800" dirty="0">
                <a:solidFill>
                  <a:schemeClr val="bg1"/>
                </a:solidFill>
              </a:rPr>
              <a:t> – Югры от 19.12.2016 </a:t>
            </a:r>
            <a:r>
              <a:rPr lang="ru-RU" sz="2800" dirty="0" smtClean="0">
                <a:solidFill>
                  <a:schemeClr val="bg1"/>
                </a:solidFill>
              </a:rPr>
              <a:t>№1417 </a:t>
            </a:r>
            <a:r>
              <a:rPr lang="ru-RU" sz="2800" dirty="0">
                <a:solidFill>
                  <a:schemeClr val="bg1"/>
                </a:solidFill>
              </a:rPr>
              <a:t>«О кураторах медицинских организаций </a:t>
            </a:r>
            <a:r>
              <a:rPr lang="ru-RU" sz="2800" dirty="0" smtClean="0">
                <a:solidFill>
                  <a:schemeClr val="bg1"/>
                </a:solidFill>
              </a:rPr>
              <a:t>…»:</a:t>
            </a:r>
          </a:p>
          <a:p>
            <a:endParaRPr lang="ru-RU" sz="2800" dirty="0">
              <a:solidFill>
                <a:schemeClr val="bg1"/>
              </a:solidFill>
            </a:endParaRPr>
          </a:p>
          <a:p>
            <a:pPr algn="just"/>
            <a:r>
              <a:rPr lang="ru-RU" sz="2400" b="1" dirty="0">
                <a:solidFill>
                  <a:schemeClr val="bg1"/>
                </a:solidFill>
              </a:rPr>
              <a:t>в 2017 году проведен </a:t>
            </a:r>
            <a:r>
              <a:rPr lang="ru-RU" sz="24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анализ работы по вопросам оказания </a:t>
            </a:r>
            <a:r>
              <a:rPr lang="ru-RU" sz="2400" b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профпатологической</a:t>
            </a:r>
            <a:r>
              <a:rPr lang="ru-RU" sz="24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помощи</a:t>
            </a:r>
            <a:r>
              <a:rPr lang="ru-RU" sz="24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,</a:t>
            </a:r>
            <a:r>
              <a:rPr lang="ru-RU" sz="2400" dirty="0">
                <a:solidFill>
                  <a:schemeClr val="bg1"/>
                </a:solidFill>
              </a:rPr>
              <a:t> проведения предварительных, периодических, внеочередных медицинских осмотров и экспертизы профессиональной пригодности </a:t>
            </a:r>
            <a:r>
              <a:rPr lang="ru-RU" sz="24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в </a:t>
            </a:r>
            <a:r>
              <a:rPr lang="ru-RU" sz="24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27 </a:t>
            </a:r>
            <a:r>
              <a:rPr lang="ru-RU" sz="24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медицинских </a:t>
            </a:r>
            <a:r>
              <a:rPr lang="ru-RU" sz="24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организациях </a:t>
            </a:r>
            <a:r>
              <a:rPr lang="ru-RU" sz="24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округа </a:t>
            </a:r>
            <a:r>
              <a:rPr lang="ru-RU" sz="2400" dirty="0" smtClean="0">
                <a:solidFill>
                  <a:schemeClr val="bg1"/>
                </a:solidFill>
              </a:rPr>
              <a:t>подведомственных </a:t>
            </a:r>
            <a:r>
              <a:rPr lang="ru-RU" sz="2400" dirty="0" err="1">
                <a:solidFill>
                  <a:schemeClr val="bg1"/>
                </a:solidFill>
              </a:rPr>
              <a:t>Депздраву</a:t>
            </a:r>
            <a:r>
              <a:rPr lang="ru-RU" sz="2400" dirty="0">
                <a:solidFill>
                  <a:schemeClr val="bg1"/>
                </a:solidFill>
              </a:rPr>
              <a:t> – Югры</a:t>
            </a:r>
            <a:r>
              <a:rPr lang="ru-RU" sz="2400" dirty="0" smtClean="0">
                <a:solidFill>
                  <a:schemeClr val="bg1"/>
                </a:solidFill>
              </a:rPr>
              <a:t>.</a:t>
            </a: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20" name="Изображение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7331" y="305518"/>
            <a:ext cx="541498" cy="571024"/>
          </a:xfrm>
          <a:prstGeom prst="rect">
            <a:avLst/>
          </a:prstGeom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0734" y="4428729"/>
            <a:ext cx="2624663" cy="210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7207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>
            <a:extLst>
              <a:ext uri="{FF2B5EF4-FFF2-40B4-BE49-F238E27FC236}">
                <a16:creationId xmlns="" xmlns:a16="http://schemas.microsoft.com/office/drawing/2014/main" id="{375B242F-A8F9-437D-A0C1-940321A45DB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accent1">
                  <a:lumMod val="75000"/>
                </a:schemeClr>
              </a:gs>
              <a:gs pos="0">
                <a:schemeClr val="accent1">
                  <a:lumMod val="5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ACF44A83-E8C8-4517-BCA0-33E22767E6CE}"/>
              </a:ext>
            </a:extLst>
          </p:cNvPr>
          <p:cNvSpPr txBox="1"/>
          <p:nvPr/>
        </p:nvSpPr>
        <p:spPr>
          <a:xfrm>
            <a:off x="2000115" y="305518"/>
            <a:ext cx="77981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У всех медицинских организаций имеется </a:t>
            </a:r>
            <a:r>
              <a:rPr lang="ru-RU" sz="2400" b="1" dirty="0">
                <a:solidFill>
                  <a:schemeClr val="accent4"/>
                </a:solidFill>
              </a:rPr>
              <a:t>лицензия</a:t>
            </a:r>
            <a:r>
              <a:rPr lang="ru-RU" sz="24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endParaRPr lang="ru-RU" sz="2400" b="1" dirty="0" smtClean="0">
              <a:solidFill>
                <a:schemeClr val="accent4">
                  <a:lumMod val="40000"/>
                  <a:lumOff val="60000"/>
                </a:schemeClr>
              </a:solidFill>
            </a:endParaRPr>
          </a:p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по </a:t>
            </a:r>
            <a:r>
              <a:rPr lang="ru-RU" sz="2400" b="1" dirty="0">
                <a:solidFill>
                  <a:schemeClr val="bg1"/>
                </a:solidFill>
              </a:rPr>
              <a:t>видам деятельности: </a:t>
            </a:r>
          </a:p>
        </p:txBody>
      </p:sp>
      <p:pic>
        <p:nvPicPr>
          <p:cNvPr id="20" name="Изображение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7331" y="305518"/>
            <a:ext cx="541498" cy="571024"/>
          </a:xfrm>
          <a:prstGeom prst="rect">
            <a:avLst/>
          </a:prstGeom>
        </p:spPr>
      </p:pic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4582" y="1529861"/>
            <a:ext cx="2322831" cy="1899139"/>
          </a:xfrm>
          <a:prstGeom prst="rect">
            <a:avLst/>
          </a:prstGeom>
        </p:spPr>
      </p:pic>
      <p:grpSp>
        <p:nvGrpSpPr>
          <p:cNvPr id="7" name="Группа 6"/>
          <p:cNvGrpSpPr/>
          <p:nvPr/>
        </p:nvGrpSpPr>
        <p:grpSpPr>
          <a:xfrm>
            <a:off x="617422" y="4232838"/>
            <a:ext cx="3712289" cy="1436076"/>
            <a:chOff x="617422" y="4232838"/>
            <a:chExt cx="3712289" cy="1436076"/>
          </a:xfrm>
        </p:grpSpPr>
        <p:sp>
          <p:nvSpPr>
            <p:cNvPr id="6" name="Скругленный прямоугольник 5"/>
            <p:cNvSpPr/>
            <p:nvPr/>
          </p:nvSpPr>
          <p:spPr>
            <a:xfrm>
              <a:off x="1002321" y="4232838"/>
              <a:ext cx="2942492" cy="1436076"/>
            </a:xfrm>
            <a:prstGeom prst="round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ACF44A83-E8C8-4517-BCA0-33E22767E6CE}"/>
                </a:ext>
              </a:extLst>
            </p:cNvPr>
            <p:cNvSpPr txBox="1"/>
            <p:nvPr/>
          </p:nvSpPr>
          <p:spPr>
            <a:xfrm>
              <a:off x="617422" y="4443044"/>
              <a:ext cx="371228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b="1" dirty="0">
                  <a:solidFill>
                    <a:sysClr val="windowText" lastClr="000000"/>
                  </a:solidFill>
                </a:rPr>
                <a:t>«медицинские осмотры» (предварительные, периодические) </a:t>
              </a:r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4302370" y="4232838"/>
            <a:ext cx="3681030" cy="1436076"/>
            <a:chOff x="4302370" y="4232838"/>
            <a:chExt cx="3681030" cy="1436076"/>
          </a:xfrm>
        </p:grpSpPr>
        <p:sp>
          <p:nvSpPr>
            <p:cNvPr id="12" name="Скругленный прямоугольник 11"/>
            <p:cNvSpPr/>
            <p:nvPr/>
          </p:nvSpPr>
          <p:spPr>
            <a:xfrm>
              <a:off x="4302370" y="4232838"/>
              <a:ext cx="3649772" cy="1436076"/>
            </a:xfrm>
            <a:prstGeom prst="round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ACF44A83-E8C8-4517-BCA0-33E22767E6CE}"/>
                </a:ext>
              </a:extLst>
            </p:cNvPr>
            <p:cNvSpPr txBox="1"/>
            <p:nvPr/>
          </p:nvSpPr>
          <p:spPr>
            <a:xfrm>
              <a:off x="4329711" y="4348716"/>
              <a:ext cx="365368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b="1" dirty="0">
                  <a:solidFill>
                    <a:sysClr val="windowText" lastClr="000000"/>
                  </a:solidFill>
                </a:rPr>
                <a:t>«экспертиза профессиональной пригодности» </a:t>
              </a: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8025427" y="4232838"/>
            <a:ext cx="3712289" cy="1436076"/>
            <a:chOff x="8025427" y="4232838"/>
            <a:chExt cx="3712289" cy="1436076"/>
          </a:xfrm>
        </p:grpSpPr>
        <p:sp>
          <p:nvSpPr>
            <p:cNvPr id="13" name="Скругленный прямоугольник 12"/>
            <p:cNvSpPr/>
            <p:nvPr/>
          </p:nvSpPr>
          <p:spPr>
            <a:xfrm>
              <a:off x="8309699" y="4232838"/>
              <a:ext cx="3143747" cy="1436076"/>
            </a:xfrm>
            <a:prstGeom prst="round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b="1"/>
            </a:p>
          </p:txBody>
        </p:sp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ACF44A83-E8C8-4517-BCA0-33E22767E6CE}"/>
                </a:ext>
              </a:extLst>
            </p:cNvPr>
            <p:cNvSpPr txBox="1"/>
            <p:nvPr/>
          </p:nvSpPr>
          <p:spPr>
            <a:xfrm>
              <a:off x="8025427" y="4709270"/>
              <a:ext cx="371228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b="1" dirty="0">
                  <a:solidFill>
                    <a:sysClr val="windowText" lastClr="000000"/>
                  </a:solidFill>
                </a:rPr>
                <a:t>«</a:t>
              </a:r>
              <a:r>
                <a:rPr lang="ru-RU" sz="2000" b="1" dirty="0" err="1">
                  <a:solidFill>
                    <a:sysClr val="windowText" lastClr="000000"/>
                  </a:solidFill>
                </a:rPr>
                <a:t>профпатология</a:t>
              </a:r>
              <a:r>
                <a:rPr lang="ru-RU" sz="2000" b="1" dirty="0">
                  <a:solidFill>
                    <a:sysClr val="windowText" lastClr="000000"/>
                  </a:solidFill>
                </a:rPr>
                <a:t>»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477937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>
            <a:extLst>
              <a:ext uri="{FF2B5EF4-FFF2-40B4-BE49-F238E27FC236}">
                <a16:creationId xmlns="" xmlns:a16="http://schemas.microsoft.com/office/drawing/2014/main" id="{375B242F-A8F9-437D-A0C1-940321A45DBF}"/>
              </a:ext>
            </a:extLst>
          </p:cNvPr>
          <p:cNvSpPr/>
          <p:nvPr/>
        </p:nvSpPr>
        <p:spPr>
          <a:xfrm>
            <a:off x="6195595" y="0"/>
            <a:ext cx="6016669" cy="6858000"/>
          </a:xfrm>
          <a:prstGeom prst="rect">
            <a:avLst/>
          </a:prstGeom>
          <a:gradFill flip="none" rotWithShape="1">
            <a:gsLst>
              <a:gs pos="100000">
                <a:schemeClr val="accent1">
                  <a:lumMod val="75000"/>
                </a:schemeClr>
              </a:gs>
              <a:gs pos="0">
                <a:schemeClr val="accent1">
                  <a:lumMod val="5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1E089F8C-043E-4A48-81D9-A27EF33A0797}"/>
              </a:ext>
            </a:extLst>
          </p:cNvPr>
          <p:cNvSpPr txBox="1"/>
          <p:nvPr/>
        </p:nvSpPr>
        <p:spPr>
          <a:xfrm>
            <a:off x="6897810" y="261610"/>
            <a:ext cx="41863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92D050"/>
                </a:solidFill>
                <a:latin typeface="Open Sans Extrabold" charset="0"/>
                <a:ea typeface="Open Sans Extrabold" charset="0"/>
                <a:cs typeface="Open Sans Extrabold" charset="0"/>
              </a:rPr>
              <a:t>СЕРТИФИКАЦИЯ КАДРОВ</a:t>
            </a:r>
            <a:endParaRPr lang="ru-RU" sz="2800" dirty="0">
              <a:solidFill>
                <a:srgbClr val="92D050"/>
              </a:solidFill>
              <a:latin typeface="Open Sans Extrabold" charset="0"/>
              <a:ea typeface="Open Sans Extrabold" charset="0"/>
              <a:cs typeface="Open Sans Extrabold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ACF44A83-E8C8-4517-BCA0-33E22767E6CE}"/>
              </a:ext>
            </a:extLst>
          </p:cNvPr>
          <p:cNvSpPr txBox="1"/>
          <p:nvPr/>
        </p:nvSpPr>
        <p:spPr>
          <a:xfrm>
            <a:off x="6627377" y="1874444"/>
            <a:ext cx="52814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Профессиональная переподготовка врачей и тематическое усовершенствование по специальности «</a:t>
            </a:r>
            <a:r>
              <a:rPr lang="ru-RU" sz="2400" b="1" dirty="0" err="1">
                <a:solidFill>
                  <a:schemeClr val="bg1"/>
                </a:solidFill>
              </a:rPr>
              <a:t>Профпатология</a:t>
            </a:r>
            <a:r>
              <a:rPr lang="ru-RU" sz="2400" b="1" dirty="0">
                <a:solidFill>
                  <a:schemeClr val="bg1"/>
                </a:solidFill>
              </a:rPr>
              <a:t>» </a:t>
            </a:r>
          </a:p>
        </p:txBody>
      </p:sp>
      <p:pic>
        <p:nvPicPr>
          <p:cNvPr id="20" name="Изображение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7331" y="305518"/>
            <a:ext cx="541498" cy="571024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361" y="0"/>
            <a:ext cx="6503484" cy="68580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ACF44A83-E8C8-4517-BCA0-33E22767E6CE}"/>
              </a:ext>
            </a:extLst>
          </p:cNvPr>
          <p:cNvSpPr txBox="1"/>
          <p:nvPr/>
        </p:nvSpPr>
        <p:spPr>
          <a:xfrm>
            <a:off x="6850290" y="4142042"/>
            <a:ext cx="18358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dirty="0" smtClean="0">
              <a:solidFill>
                <a:schemeClr val="bg1"/>
              </a:solidFill>
            </a:endParaRPr>
          </a:p>
          <a:p>
            <a:r>
              <a:rPr lang="ru-RU" sz="2800" dirty="0" smtClean="0">
                <a:solidFill>
                  <a:schemeClr val="bg1"/>
                </a:solidFill>
              </a:rPr>
              <a:t>24 </a:t>
            </a:r>
            <a:r>
              <a:rPr lang="ru-RU" sz="2800" dirty="0">
                <a:solidFill>
                  <a:schemeClr val="bg1"/>
                </a:solidFill>
              </a:rPr>
              <a:t>МО «+»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ACF44A83-E8C8-4517-BCA0-33E22767E6CE}"/>
              </a:ext>
            </a:extLst>
          </p:cNvPr>
          <p:cNvSpPr txBox="1"/>
          <p:nvPr/>
        </p:nvSpPr>
        <p:spPr>
          <a:xfrm>
            <a:off x="9598246" y="4139904"/>
            <a:ext cx="18358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dirty="0" smtClean="0">
              <a:solidFill>
                <a:schemeClr val="bg1"/>
              </a:solidFill>
            </a:endParaRPr>
          </a:p>
          <a:p>
            <a:r>
              <a:rPr lang="ru-RU" sz="2800" dirty="0" smtClean="0">
                <a:solidFill>
                  <a:schemeClr val="bg1"/>
                </a:solidFill>
              </a:rPr>
              <a:t>3 </a:t>
            </a:r>
            <a:r>
              <a:rPr lang="ru-RU" sz="2800" dirty="0">
                <a:solidFill>
                  <a:schemeClr val="bg1"/>
                </a:solidFill>
              </a:rPr>
              <a:t>МО «-»</a:t>
            </a:r>
          </a:p>
        </p:txBody>
      </p:sp>
    </p:spTree>
    <p:extLst>
      <p:ext uri="{BB962C8B-B14F-4D97-AF65-F5344CB8AC3E}">
        <p14:creationId xmlns:p14="http://schemas.microsoft.com/office/powerpoint/2010/main" val="50867918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>
            <a:extLst>
              <a:ext uri="{FF2B5EF4-FFF2-40B4-BE49-F238E27FC236}">
                <a16:creationId xmlns="" xmlns:a16="http://schemas.microsoft.com/office/drawing/2014/main" id="{375B242F-A8F9-437D-A0C1-940321A45DBF}"/>
              </a:ext>
            </a:extLst>
          </p:cNvPr>
          <p:cNvSpPr/>
          <p:nvPr/>
        </p:nvSpPr>
        <p:spPr>
          <a:xfrm>
            <a:off x="0" y="0"/>
            <a:ext cx="6016669" cy="6858000"/>
          </a:xfrm>
          <a:prstGeom prst="rect">
            <a:avLst/>
          </a:prstGeom>
          <a:gradFill flip="none" rotWithShape="1">
            <a:gsLst>
              <a:gs pos="100000">
                <a:schemeClr val="accent1">
                  <a:lumMod val="75000"/>
                </a:schemeClr>
              </a:gs>
              <a:gs pos="0">
                <a:schemeClr val="accent1">
                  <a:lumMod val="5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1E089F8C-043E-4A48-81D9-A27EF33A0797}"/>
              </a:ext>
            </a:extLst>
          </p:cNvPr>
          <p:cNvSpPr txBox="1"/>
          <p:nvPr/>
        </p:nvSpPr>
        <p:spPr>
          <a:xfrm>
            <a:off x="632235" y="476113"/>
            <a:ext cx="4752198" cy="1118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ru-RU" sz="2800" b="1" dirty="0" smtClean="0">
                <a:solidFill>
                  <a:srgbClr val="92D05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ДЕЯТЕЛЬНОСТЬ ВРАЧЕБНЫХ КОМИССИЙ</a:t>
            </a:r>
            <a:endParaRPr lang="en-US" sz="2800" dirty="0">
              <a:solidFill>
                <a:srgbClr val="92D050"/>
              </a:solidFill>
              <a:latin typeface="Open Sans 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ACF44A83-E8C8-4517-BCA0-33E22767E6CE}"/>
              </a:ext>
            </a:extLst>
          </p:cNvPr>
          <p:cNvSpPr txBox="1"/>
          <p:nvPr/>
        </p:nvSpPr>
        <p:spPr>
          <a:xfrm>
            <a:off x="722479" y="5165486"/>
            <a:ext cx="49392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</a:rPr>
              <a:t>В 8 медицинских организациях имелись нарушения по составу подкомиссий ВК</a:t>
            </a:r>
          </a:p>
        </p:txBody>
      </p:sp>
      <p:pic>
        <p:nvPicPr>
          <p:cNvPr id="20" name="Изображение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7331" y="305518"/>
            <a:ext cx="541498" cy="571024"/>
          </a:xfrm>
          <a:prstGeom prst="rect">
            <a:avLst/>
          </a:prstGeom>
        </p:spPr>
      </p:pic>
      <p:grpSp>
        <p:nvGrpSpPr>
          <p:cNvPr id="7" name="Группа 6"/>
          <p:cNvGrpSpPr/>
          <p:nvPr/>
        </p:nvGrpSpPr>
        <p:grpSpPr>
          <a:xfrm>
            <a:off x="436411" y="2440598"/>
            <a:ext cx="2285855" cy="2277344"/>
            <a:chOff x="436411" y="2440598"/>
            <a:chExt cx="2285855" cy="2277344"/>
          </a:xfrm>
        </p:grpSpPr>
        <p:sp>
          <p:nvSpPr>
            <p:cNvPr id="6" name="Скругленный прямоугольник 5"/>
            <p:cNvSpPr/>
            <p:nvPr/>
          </p:nvSpPr>
          <p:spPr>
            <a:xfrm>
              <a:off x="436411" y="2440598"/>
              <a:ext cx="2285855" cy="2277344"/>
            </a:xfrm>
            <a:prstGeom prst="round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ACF44A83-E8C8-4517-BCA0-33E22767E6CE}"/>
                </a:ext>
              </a:extLst>
            </p:cNvPr>
            <p:cNvSpPr txBox="1"/>
            <p:nvPr/>
          </p:nvSpPr>
          <p:spPr>
            <a:xfrm>
              <a:off x="510603" y="2634583"/>
              <a:ext cx="2137469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Подкомиссия ВК по медосмотрам и </a:t>
              </a:r>
              <a:r>
                <a:rPr lang="ru-RU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ЭПП </a:t>
              </a:r>
              <a:r>
                <a:rPr lang="ru-RU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(302н и 502н) </a:t>
              </a:r>
            </a:p>
            <a:p>
              <a:pPr algn="ctr"/>
              <a:endPara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  <a:p>
              <a:pPr algn="ctr"/>
              <a:r>
                <a:rPr lang="ru-RU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24 </a:t>
              </a:r>
              <a:r>
                <a:rPr lang="ru-RU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МО «+»</a:t>
              </a:r>
            </a:p>
            <a:p>
              <a:pPr algn="ctr"/>
              <a:r>
                <a:rPr lang="ru-RU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3 МО «-»</a:t>
              </a:r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3098578" y="2440598"/>
            <a:ext cx="2285855" cy="2277344"/>
            <a:chOff x="3263014" y="2440598"/>
            <a:chExt cx="2285855" cy="2277344"/>
          </a:xfrm>
        </p:grpSpPr>
        <p:sp>
          <p:nvSpPr>
            <p:cNvPr id="13" name="Скругленный прямоугольник 12"/>
            <p:cNvSpPr/>
            <p:nvPr/>
          </p:nvSpPr>
          <p:spPr>
            <a:xfrm>
              <a:off x="3263014" y="2440598"/>
              <a:ext cx="2285855" cy="2277344"/>
            </a:xfrm>
            <a:prstGeom prst="round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ACF44A83-E8C8-4517-BCA0-33E22767E6CE}"/>
                </a:ext>
              </a:extLst>
            </p:cNvPr>
            <p:cNvSpPr txBox="1"/>
            <p:nvPr/>
          </p:nvSpPr>
          <p:spPr>
            <a:xfrm>
              <a:off x="3337208" y="2840606"/>
              <a:ext cx="2137469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/>
                <a:t>Подкомиссия ВК по </a:t>
              </a:r>
              <a:r>
                <a:rPr lang="ru-RU" b="1" dirty="0" smtClean="0"/>
                <a:t>ЭПП </a:t>
              </a:r>
              <a:r>
                <a:rPr lang="ru-RU" dirty="0" smtClean="0"/>
                <a:t> </a:t>
              </a:r>
              <a:r>
                <a:rPr lang="ru-RU" dirty="0"/>
                <a:t>(282н и 502н)</a:t>
              </a:r>
            </a:p>
            <a:p>
              <a:pPr algn="ctr"/>
              <a:endParaRPr lang="ru-RU" dirty="0" smtClean="0"/>
            </a:p>
            <a:p>
              <a:pPr algn="ctr"/>
              <a:r>
                <a:rPr lang="ru-RU" dirty="0" smtClean="0"/>
                <a:t>15 </a:t>
              </a:r>
              <a:r>
                <a:rPr lang="ru-RU" dirty="0"/>
                <a:t>МО «+»</a:t>
              </a:r>
            </a:p>
            <a:p>
              <a:pPr algn="ctr"/>
              <a:r>
                <a:rPr lang="ru-RU" dirty="0"/>
                <a:t>12 МО «-»</a:t>
              </a:r>
            </a:p>
          </p:txBody>
        </p:sp>
      </p:grpSp>
      <p:pic>
        <p:nvPicPr>
          <p:cNvPr id="15" name="Изображение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765" y="1"/>
            <a:ext cx="65302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1414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121" y="591030"/>
            <a:ext cx="8258039" cy="5984085"/>
          </a:xfrm>
          <a:prstGeom prst="rect">
            <a:avLst/>
          </a:prstGeom>
        </p:spPr>
      </p:pic>
      <p:sp>
        <p:nvSpPr>
          <p:cNvPr id="4" name="Rectangle 8">
            <a:extLst>
              <a:ext uri="{FF2B5EF4-FFF2-40B4-BE49-F238E27FC236}">
                <a16:creationId xmlns="" xmlns:a16="http://schemas.microsoft.com/office/drawing/2014/main" id="{375B242F-A8F9-437D-A0C1-940321A45DBF}"/>
              </a:ext>
            </a:extLst>
          </p:cNvPr>
          <p:cNvSpPr/>
          <p:nvPr/>
        </p:nvSpPr>
        <p:spPr>
          <a:xfrm>
            <a:off x="0" y="0"/>
            <a:ext cx="12192001" cy="6900094"/>
          </a:xfrm>
          <a:prstGeom prst="rect">
            <a:avLst/>
          </a:prstGeom>
          <a:gradFill flip="none" rotWithShape="1">
            <a:gsLst>
              <a:gs pos="100000">
                <a:schemeClr val="accent1">
                  <a:lumMod val="75000"/>
                  <a:alpha val="66000"/>
                </a:schemeClr>
              </a:gs>
              <a:gs pos="0">
                <a:schemeClr val="accent1">
                  <a:lumMod val="5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1E089F8C-043E-4A48-81D9-A27EF33A0797}"/>
              </a:ext>
            </a:extLst>
          </p:cNvPr>
          <p:cNvSpPr txBox="1"/>
          <p:nvPr/>
        </p:nvSpPr>
        <p:spPr>
          <a:xfrm>
            <a:off x="530525" y="399488"/>
            <a:ext cx="60581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92D050"/>
                </a:solidFill>
                <a:latin typeface="Open Sans Extrabold" charset="0"/>
                <a:ea typeface="Open Sans Extrabold" charset="0"/>
                <a:cs typeface="Open Sans Extrabold" charset="0"/>
              </a:rPr>
              <a:t>ПЕРВИЧНАЯ МЕДИЦИНСКАЯ ДОКУМЕНТАЦИЯ</a:t>
            </a:r>
            <a:endParaRPr lang="ru-RU" sz="2800" b="1" dirty="0">
              <a:solidFill>
                <a:srgbClr val="92D050"/>
              </a:solidFill>
              <a:latin typeface="Open Sans Extrabold" charset="0"/>
              <a:ea typeface="Open Sans Extrabold" charset="0"/>
              <a:cs typeface="Open Sans Extrabold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ACF44A83-E8C8-4517-BCA0-33E22767E6CE}"/>
              </a:ext>
            </a:extLst>
          </p:cNvPr>
          <p:cNvSpPr txBox="1"/>
          <p:nvPr/>
        </p:nvSpPr>
        <p:spPr>
          <a:xfrm>
            <a:off x="1944121" y="2347710"/>
            <a:ext cx="928914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b="1" dirty="0">
                <a:solidFill>
                  <a:schemeClr val="bg1"/>
                </a:solidFill>
              </a:rPr>
              <a:t>Во всех 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  <a:r>
              <a:rPr lang="ru-RU" sz="2800" b="1" dirty="0">
                <a:solidFill>
                  <a:schemeClr val="bg1"/>
                </a:solidFill>
              </a:rPr>
              <a:t>МО выявлены </a:t>
            </a:r>
            <a:r>
              <a:rPr lang="ru-RU" sz="2800" b="1" dirty="0">
                <a:solidFill>
                  <a:schemeClr val="accent4"/>
                </a:solidFill>
              </a:rPr>
              <a:t>нарушения в ведении первичной медицинской документации</a:t>
            </a:r>
            <a:r>
              <a:rPr lang="ru-RU" sz="2800" dirty="0">
                <a:solidFill>
                  <a:schemeClr val="accent4"/>
                </a:solidFill>
              </a:rPr>
              <a:t> </a:t>
            </a:r>
            <a:r>
              <a:rPr lang="ru-RU" sz="2800" dirty="0">
                <a:solidFill>
                  <a:schemeClr val="bg1"/>
                </a:solidFill>
              </a:rPr>
              <a:t>- медицинской карты пациента, получающего медицинскую помощь в амбулаторных условиях </a:t>
            </a:r>
            <a:endParaRPr lang="ru-RU" sz="2800" dirty="0" smtClean="0">
              <a:solidFill>
                <a:schemeClr val="bg1"/>
              </a:solidFill>
            </a:endParaRPr>
          </a:p>
          <a:p>
            <a:r>
              <a:rPr lang="ru-RU" sz="2800" dirty="0" smtClean="0">
                <a:solidFill>
                  <a:schemeClr val="bg1"/>
                </a:solidFill>
              </a:rPr>
              <a:t>(</a:t>
            </a:r>
            <a:r>
              <a:rPr lang="ru-RU" sz="2800" dirty="0">
                <a:solidFill>
                  <a:schemeClr val="bg1"/>
                </a:solidFill>
              </a:rPr>
              <a:t>форма 025/у, приказа  Минздрава России  N </a:t>
            </a:r>
            <a:r>
              <a:rPr lang="ru-RU" sz="2800" dirty="0" smtClean="0">
                <a:solidFill>
                  <a:schemeClr val="bg1"/>
                </a:solidFill>
              </a:rPr>
              <a:t>834н)</a:t>
            </a:r>
            <a:endParaRPr lang="ru-RU" sz="2800" dirty="0">
              <a:solidFill>
                <a:schemeClr val="bg1"/>
              </a:solidFill>
            </a:endParaRPr>
          </a:p>
        </p:txBody>
      </p:sp>
      <p:pic>
        <p:nvPicPr>
          <p:cNvPr id="20" name="Изображение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7331" y="305518"/>
            <a:ext cx="541498" cy="571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3116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>
            <a:extLst>
              <a:ext uri="{FF2B5EF4-FFF2-40B4-BE49-F238E27FC236}">
                <a16:creationId xmlns="" xmlns:a16="http://schemas.microsoft.com/office/drawing/2014/main" id="{375B242F-A8F9-437D-A0C1-940321A45DBF}"/>
              </a:ext>
            </a:extLst>
          </p:cNvPr>
          <p:cNvSpPr/>
          <p:nvPr/>
        </p:nvSpPr>
        <p:spPr>
          <a:xfrm>
            <a:off x="0" y="0"/>
            <a:ext cx="8059667" cy="6858000"/>
          </a:xfrm>
          <a:prstGeom prst="rect">
            <a:avLst/>
          </a:prstGeom>
          <a:gradFill flip="none" rotWithShape="1">
            <a:gsLst>
              <a:gs pos="100000">
                <a:schemeClr val="accent1">
                  <a:lumMod val="75000"/>
                </a:schemeClr>
              </a:gs>
              <a:gs pos="0">
                <a:schemeClr val="accent1">
                  <a:lumMod val="5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1E089F8C-043E-4A48-81D9-A27EF33A0797}"/>
              </a:ext>
            </a:extLst>
          </p:cNvPr>
          <p:cNvSpPr txBox="1"/>
          <p:nvPr/>
        </p:nvSpPr>
        <p:spPr>
          <a:xfrm>
            <a:off x="406087" y="466196"/>
            <a:ext cx="55239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92D050"/>
                </a:solidFill>
                <a:latin typeface="Open Sans Extrabold" charset="0"/>
                <a:ea typeface="Open Sans Extrabold" charset="0"/>
                <a:cs typeface="Open Sans Extrabold" charset="0"/>
              </a:rPr>
              <a:t>ПЕРВИЧНАЯ МЕДИЦИНСКАЯ ДОКУМЕНТАЦИЯ</a:t>
            </a:r>
            <a:endParaRPr lang="ru-RU" sz="2800" b="1" dirty="0">
              <a:solidFill>
                <a:srgbClr val="92D050"/>
              </a:solidFill>
              <a:latin typeface="Open Sans Extrabold" charset="0"/>
              <a:ea typeface="Open Sans Extrabold" charset="0"/>
              <a:cs typeface="Open Sans Extrabold" charset="0"/>
            </a:endParaRPr>
          </a:p>
        </p:txBody>
      </p:sp>
      <p:pic>
        <p:nvPicPr>
          <p:cNvPr id="20" name="Изображение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7331" y="305518"/>
            <a:ext cx="541498" cy="571024"/>
          </a:xfrm>
          <a:prstGeom prst="rect">
            <a:avLst/>
          </a:prstGeom>
        </p:spPr>
      </p:pic>
      <p:grpSp>
        <p:nvGrpSpPr>
          <p:cNvPr id="7" name="Группа 6"/>
          <p:cNvGrpSpPr/>
          <p:nvPr/>
        </p:nvGrpSpPr>
        <p:grpSpPr>
          <a:xfrm>
            <a:off x="593772" y="2200939"/>
            <a:ext cx="3085093" cy="2796363"/>
            <a:chOff x="593773" y="2440598"/>
            <a:chExt cx="2394878" cy="2277344"/>
          </a:xfrm>
        </p:grpSpPr>
        <p:sp>
          <p:nvSpPr>
            <p:cNvPr id="6" name="Скругленный прямоугольник 5"/>
            <p:cNvSpPr/>
            <p:nvPr/>
          </p:nvSpPr>
          <p:spPr>
            <a:xfrm>
              <a:off x="648285" y="2440598"/>
              <a:ext cx="2285855" cy="2277344"/>
            </a:xfrm>
            <a:prstGeom prst="round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ACF44A83-E8C8-4517-BCA0-33E22767E6CE}"/>
                </a:ext>
              </a:extLst>
            </p:cNvPr>
            <p:cNvSpPr txBox="1"/>
            <p:nvPr/>
          </p:nvSpPr>
          <p:spPr>
            <a:xfrm>
              <a:off x="593773" y="2840606"/>
              <a:ext cx="2394878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 smtClean="0"/>
                <a:t>«</a:t>
              </a:r>
              <a:r>
                <a:rPr lang="ru-RU" sz="2400" b="1" dirty="0"/>
                <a:t>П</a:t>
              </a:r>
              <a:r>
                <a:rPr lang="ru-RU" sz="2400" b="1" dirty="0" smtClean="0"/>
                <a:t>рофессиональный </a:t>
              </a:r>
              <a:r>
                <a:rPr lang="ru-RU" sz="2400" b="1" dirty="0"/>
                <a:t>маршрут</a:t>
              </a:r>
              <a:r>
                <a:rPr lang="ru-RU" sz="2400" b="1" dirty="0" smtClean="0"/>
                <a:t>»</a:t>
              </a:r>
            </a:p>
            <a:p>
              <a:pPr algn="ctr"/>
              <a:endParaRPr lang="ru-RU" sz="2000" dirty="0"/>
            </a:p>
            <a:p>
              <a:pPr algn="ctr"/>
              <a:r>
                <a:rPr lang="ru-RU" sz="2000" dirty="0"/>
                <a:t>3 МО «+»</a:t>
              </a:r>
            </a:p>
            <a:p>
              <a:pPr algn="ctr"/>
              <a:r>
                <a:rPr lang="ru-RU" sz="2000" dirty="0"/>
                <a:t>24 МО «-»</a:t>
              </a:r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4272461" y="2199725"/>
            <a:ext cx="3138432" cy="2999596"/>
            <a:chOff x="4329252" y="2517542"/>
            <a:chExt cx="2285855" cy="2424794"/>
          </a:xfrm>
        </p:grpSpPr>
        <p:sp>
          <p:nvSpPr>
            <p:cNvPr id="13" name="Скругленный прямоугольник 12"/>
            <p:cNvSpPr/>
            <p:nvPr/>
          </p:nvSpPr>
          <p:spPr>
            <a:xfrm>
              <a:off x="4329252" y="2517542"/>
              <a:ext cx="2285855" cy="2277344"/>
            </a:xfrm>
            <a:prstGeom prst="round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ACF44A83-E8C8-4517-BCA0-33E22767E6CE}"/>
                </a:ext>
              </a:extLst>
            </p:cNvPr>
            <p:cNvSpPr txBox="1"/>
            <p:nvPr/>
          </p:nvSpPr>
          <p:spPr>
            <a:xfrm>
              <a:off x="4491079" y="2686718"/>
              <a:ext cx="2037311" cy="22556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/>
                <a:t>Н</a:t>
              </a:r>
              <a:r>
                <a:rPr lang="ru-RU" sz="2400" b="1" dirty="0" smtClean="0"/>
                <a:t>аправление </a:t>
              </a:r>
              <a:r>
                <a:rPr lang="ru-RU" sz="2400" b="1" dirty="0"/>
                <a:t>на медицинский осмотр</a:t>
              </a:r>
              <a:r>
                <a:rPr lang="ru-RU" sz="2400" dirty="0"/>
                <a:t> </a:t>
              </a:r>
              <a:endParaRPr lang="ru-RU" sz="2400" dirty="0" smtClean="0"/>
            </a:p>
            <a:p>
              <a:pPr algn="ctr"/>
              <a:endParaRPr lang="ru-RU" sz="2000" dirty="0"/>
            </a:p>
            <a:p>
              <a:pPr algn="ctr"/>
              <a:r>
                <a:rPr lang="ru-RU" sz="2000" dirty="0"/>
                <a:t>21 МО «+»</a:t>
              </a:r>
            </a:p>
            <a:p>
              <a:pPr algn="ctr"/>
              <a:r>
                <a:rPr lang="ru-RU" sz="2000" dirty="0"/>
                <a:t>6 МО «-»</a:t>
              </a:r>
            </a:p>
          </p:txBody>
        </p:sp>
      </p:grp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4268" y="1517127"/>
            <a:ext cx="3095787" cy="4097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7372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>
            <a:extLst>
              <a:ext uri="{FF2B5EF4-FFF2-40B4-BE49-F238E27FC236}">
                <a16:creationId xmlns="" xmlns:a16="http://schemas.microsoft.com/office/drawing/2014/main" id="{375B242F-A8F9-437D-A0C1-940321A45DBF}"/>
              </a:ext>
            </a:extLst>
          </p:cNvPr>
          <p:cNvSpPr/>
          <p:nvPr/>
        </p:nvSpPr>
        <p:spPr>
          <a:xfrm>
            <a:off x="5436651" y="0"/>
            <a:ext cx="6754152" cy="6858000"/>
          </a:xfrm>
          <a:prstGeom prst="rect">
            <a:avLst/>
          </a:prstGeom>
          <a:gradFill flip="none" rotWithShape="1">
            <a:gsLst>
              <a:gs pos="100000">
                <a:schemeClr val="accent1">
                  <a:lumMod val="75000"/>
                </a:schemeClr>
              </a:gs>
              <a:gs pos="0">
                <a:schemeClr val="accent1">
                  <a:lumMod val="5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1E089F8C-043E-4A48-81D9-A27EF33A0797}"/>
              </a:ext>
            </a:extLst>
          </p:cNvPr>
          <p:cNvSpPr txBox="1"/>
          <p:nvPr/>
        </p:nvSpPr>
        <p:spPr>
          <a:xfrm>
            <a:off x="6370492" y="282108"/>
            <a:ext cx="488647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92D050"/>
                </a:solidFill>
                <a:latin typeface="Open Sans Extrabold" charset="0"/>
                <a:ea typeface="Open Sans Extrabold" charset="0"/>
                <a:cs typeface="Open Sans Extrabold" charset="0"/>
              </a:rPr>
              <a:t>ПЕРВИЧНАЯ МЕДИЦИНСКАЯ ДОКУМЕНТАЦИЯ</a:t>
            </a:r>
            <a:endParaRPr lang="ru-RU" sz="2800" b="1" dirty="0">
              <a:solidFill>
                <a:srgbClr val="92D050"/>
              </a:solidFill>
              <a:latin typeface="Open Sans Extrabold" charset="0"/>
              <a:ea typeface="Open Sans Extrabold" charset="0"/>
              <a:cs typeface="Open Sans Extrabold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ACF44A83-E8C8-4517-BCA0-33E22767E6CE}"/>
              </a:ext>
            </a:extLst>
          </p:cNvPr>
          <p:cNvSpPr txBox="1"/>
          <p:nvPr/>
        </p:nvSpPr>
        <p:spPr>
          <a:xfrm>
            <a:off x="6897810" y="1892192"/>
            <a:ext cx="44695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Во всех  МО </a:t>
            </a:r>
            <a:r>
              <a:rPr lang="ru-RU" sz="2400" b="1" dirty="0" smtClean="0">
                <a:solidFill>
                  <a:schemeClr val="bg1"/>
                </a:solidFill>
              </a:rPr>
              <a:t>выявлено</a:t>
            </a:r>
            <a:r>
              <a:rPr lang="en-US" sz="2400" b="1" dirty="0" smtClean="0">
                <a:solidFill>
                  <a:schemeClr val="bg1"/>
                </a:solidFill>
              </a:rPr>
              <a:t>: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20" name="Изображение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7331" y="305518"/>
            <a:ext cx="541498" cy="571024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5437848" cy="6858000"/>
          </a:xfrm>
          <a:prstGeom prst="rect">
            <a:avLst/>
          </a:prstGeom>
        </p:spPr>
      </p:pic>
      <p:grpSp>
        <p:nvGrpSpPr>
          <p:cNvPr id="14" name="Группа 13"/>
          <p:cNvGrpSpPr/>
          <p:nvPr/>
        </p:nvGrpSpPr>
        <p:grpSpPr>
          <a:xfrm>
            <a:off x="5724536" y="2353857"/>
            <a:ext cx="5993595" cy="1255191"/>
            <a:chOff x="6588540" y="2612270"/>
            <a:chExt cx="5237587" cy="1359514"/>
          </a:xfrm>
        </p:grpSpPr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ACF44A83-E8C8-4517-BCA0-33E22767E6CE}"/>
                </a:ext>
              </a:extLst>
            </p:cNvPr>
            <p:cNvSpPr txBox="1"/>
            <p:nvPr/>
          </p:nvSpPr>
          <p:spPr>
            <a:xfrm>
              <a:off x="6588540" y="3185171"/>
              <a:ext cx="123380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dirty="0" smtClean="0">
                  <a:solidFill>
                    <a:schemeClr val="bg1"/>
                  </a:solidFill>
                </a:rPr>
                <a:t>СТАНДАРТ</a:t>
              </a:r>
              <a:endParaRPr lang="ru-RU" sz="1600" dirty="0">
                <a:solidFill>
                  <a:schemeClr val="bg1"/>
                </a:solidFill>
              </a:endParaRPr>
            </a:p>
          </p:txBody>
        </p:sp>
        <p:pic>
          <p:nvPicPr>
            <p:cNvPr id="9" name="Изображение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8540" y="2612270"/>
              <a:ext cx="1107885" cy="1359514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="" xmlns:a16="http://schemas.microsoft.com/office/drawing/2014/main" id="{ACF44A83-E8C8-4517-BCA0-33E22767E6CE}"/>
                </a:ext>
              </a:extLst>
            </p:cNvPr>
            <p:cNvSpPr txBox="1"/>
            <p:nvPr/>
          </p:nvSpPr>
          <p:spPr>
            <a:xfrm>
              <a:off x="8271730" y="3118236"/>
              <a:ext cx="35543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b="1" dirty="0" smtClean="0">
                  <a:solidFill>
                    <a:schemeClr val="bg1"/>
                  </a:solidFill>
                </a:rPr>
                <a:t>Не соответствие стандартам</a:t>
              </a:r>
              <a:endParaRPr lang="ru-RU" sz="2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5724536" y="3787695"/>
            <a:ext cx="6076966" cy="1217548"/>
            <a:chOff x="6680694" y="4058297"/>
            <a:chExt cx="5146142" cy="1217548"/>
          </a:xfrm>
        </p:grpSpPr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ACF44A83-E8C8-4517-BCA0-33E22767E6CE}"/>
                </a:ext>
              </a:extLst>
            </p:cNvPr>
            <p:cNvSpPr txBox="1"/>
            <p:nvPr/>
          </p:nvSpPr>
          <p:spPr>
            <a:xfrm>
              <a:off x="6786092" y="4364110"/>
              <a:ext cx="89686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200" b="1" dirty="0">
                  <a:solidFill>
                    <a:schemeClr val="bg1"/>
                  </a:solidFill>
                </a:rPr>
                <a:t>№302н </a:t>
              </a:r>
            </a:p>
          </p:txBody>
        </p:sp>
        <p:pic>
          <p:nvPicPr>
            <p:cNvPr id="13" name="Изображение 1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80694" y="4058297"/>
              <a:ext cx="1046723" cy="1217548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="" xmlns:a16="http://schemas.microsoft.com/office/drawing/2014/main" id="{ACF44A83-E8C8-4517-BCA0-33E22767E6CE}"/>
                </a:ext>
              </a:extLst>
            </p:cNvPr>
            <p:cNvSpPr txBox="1"/>
            <p:nvPr/>
          </p:nvSpPr>
          <p:spPr>
            <a:xfrm>
              <a:off x="8269410" y="4071722"/>
              <a:ext cx="355742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b="1" dirty="0" smtClean="0">
                  <a:solidFill>
                    <a:schemeClr val="bg1"/>
                  </a:solidFill>
                </a:rPr>
                <a:t>Формулировка заключений не по №</a:t>
              </a:r>
              <a:r>
                <a:rPr lang="ru-RU" sz="2000" b="1" dirty="0">
                  <a:solidFill>
                    <a:schemeClr val="bg1"/>
                  </a:solidFill>
                </a:rPr>
                <a:t>302н </a:t>
              </a:r>
              <a:endParaRPr lang="ru-RU" sz="2000" b="1" dirty="0" smtClean="0">
                <a:solidFill>
                  <a:schemeClr val="bg1"/>
                </a:solidFill>
              </a:endParaRPr>
            </a:p>
            <a:p>
              <a:endParaRPr lang="ru-RU" sz="2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9" name="Группа 18"/>
          <p:cNvGrpSpPr/>
          <p:nvPr/>
        </p:nvGrpSpPr>
        <p:grpSpPr>
          <a:xfrm>
            <a:off x="5528506" y="5143749"/>
            <a:ext cx="5838825" cy="1690387"/>
            <a:chOff x="6524125" y="5143750"/>
            <a:chExt cx="5118252" cy="1690387"/>
          </a:xfrm>
        </p:grpSpPr>
        <p:pic>
          <p:nvPicPr>
            <p:cNvPr id="10" name="Изображение 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24125" y="5143750"/>
              <a:ext cx="1575465" cy="1690387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="" xmlns:a16="http://schemas.microsoft.com/office/drawing/2014/main" id="{ACF44A83-E8C8-4517-BCA0-33E22767E6CE}"/>
                </a:ext>
              </a:extLst>
            </p:cNvPr>
            <p:cNvSpPr txBox="1"/>
            <p:nvPr/>
          </p:nvSpPr>
          <p:spPr>
            <a:xfrm>
              <a:off x="8269410" y="5381397"/>
              <a:ext cx="337296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b="1" dirty="0">
                  <a:solidFill>
                    <a:schemeClr val="bg1"/>
                  </a:solidFill>
                </a:rPr>
                <a:t>О</a:t>
              </a:r>
              <a:r>
                <a:rPr lang="ru-RU" sz="2000" b="1" dirty="0" smtClean="0">
                  <a:solidFill>
                    <a:schemeClr val="bg1"/>
                  </a:solidFill>
                </a:rPr>
                <a:t>тсутствие </a:t>
              </a:r>
              <a:r>
                <a:rPr lang="ru-RU" sz="2000" b="1" dirty="0" err="1" smtClean="0">
                  <a:solidFill>
                    <a:schemeClr val="bg1"/>
                  </a:solidFill>
                </a:rPr>
                <a:t>профнастороженности</a:t>
              </a:r>
              <a:r>
                <a:rPr lang="ru-RU" sz="2000" b="1" dirty="0" smtClean="0">
                  <a:solidFill>
                    <a:schemeClr val="bg1"/>
                  </a:solidFill>
                </a:rPr>
                <a:t> врачей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173184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>
            <a:extLst>
              <a:ext uri="{FF2B5EF4-FFF2-40B4-BE49-F238E27FC236}">
                <a16:creationId xmlns="" xmlns:a16="http://schemas.microsoft.com/office/drawing/2014/main" id="{375B242F-A8F9-437D-A0C1-940321A45DBF}"/>
              </a:ext>
            </a:extLst>
          </p:cNvPr>
          <p:cNvSpPr/>
          <p:nvPr/>
        </p:nvSpPr>
        <p:spPr>
          <a:xfrm>
            <a:off x="-2" y="0"/>
            <a:ext cx="7517501" cy="6858000"/>
          </a:xfrm>
          <a:prstGeom prst="rect">
            <a:avLst/>
          </a:prstGeom>
          <a:gradFill flip="none" rotWithShape="1">
            <a:gsLst>
              <a:gs pos="100000">
                <a:schemeClr val="accent1">
                  <a:lumMod val="75000"/>
                </a:schemeClr>
              </a:gs>
              <a:gs pos="0">
                <a:schemeClr val="accent1">
                  <a:lumMod val="5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1E089F8C-043E-4A48-81D9-A27EF33A0797}"/>
              </a:ext>
            </a:extLst>
          </p:cNvPr>
          <p:cNvSpPr txBox="1"/>
          <p:nvPr/>
        </p:nvSpPr>
        <p:spPr>
          <a:xfrm>
            <a:off x="302722" y="464788"/>
            <a:ext cx="57139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92D050"/>
                </a:solidFill>
                <a:latin typeface="Open Sans Extrabold" charset="0"/>
                <a:ea typeface="Open Sans Extrabold" charset="0"/>
                <a:cs typeface="Open Sans Extrabold" charset="0"/>
              </a:rPr>
              <a:t>ПЕРВИЧНАЯ МЕДИЦИНСКАЯ ДОКУМЕНТАЦИЯ</a:t>
            </a:r>
            <a:endParaRPr lang="ru-RU" sz="2800" b="1" dirty="0">
              <a:solidFill>
                <a:srgbClr val="92D050"/>
              </a:solidFill>
              <a:latin typeface="Open Sans Extrabold" charset="0"/>
              <a:ea typeface="Open Sans Extrabold" charset="0"/>
              <a:cs typeface="Open Sans Extrabold" charset="0"/>
            </a:endParaRPr>
          </a:p>
        </p:txBody>
      </p:sp>
      <p:pic>
        <p:nvPicPr>
          <p:cNvPr id="20" name="Изображение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7331" y="305518"/>
            <a:ext cx="541498" cy="571024"/>
          </a:xfrm>
          <a:prstGeom prst="rect">
            <a:avLst/>
          </a:prstGeom>
        </p:spPr>
      </p:pic>
      <p:grpSp>
        <p:nvGrpSpPr>
          <p:cNvPr id="7" name="Группа 6"/>
          <p:cNvGrpSpPr/>
          <p:nvPr/>
        </p:nvGrpSpPr>
        <p:grpSpPr>
          <a:xfrm>
            <a:off x="597216" y="3724151"/>
            <a:ext cx="2387992" cy="992840"/>
            <a:chOff x="597216" y="2440598"/>
            <a:chExt cx="2387992" cy="2277344"/>
          </a:xfrm>
        </p:grpSpPr>
        <p:sp>
          <p:nvSpPr>
            <p:cNvPr id="6" name="Скругленный прямоугольник 5"/>
            <p:cNvSpPr/>
            <p:nvPr/>
          </p:nvSpPr>
          <p:spPr>
            <a:xfrm>
              <a:off x="648285" y="2440598"/>
              <a:ext cx="2285855" cy="2277344"/>
            </a:xfrm>
            <a:prstGeom prst="round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ACF44A83-E8C8-4517-BCA0-33E22767E6CE}"/>
                </a:ext>
              </a:extLst>
            </p:cNvPr>
            <p:cNvSpPr txBox="1"/>
            <p:nvPr/>
          </p:nvSpPr>
          <p:spPr>
            <a:xfrm>
              <a:off x="597216" y="3117606"/>
              <a:ext cx="2387992" cy="461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/>
                <a:t>14 МО «+»</a:t>
              </a:r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4057395" y="3724151"/>
            <a:ext cx="2285855" cy="992840"/>
            <a:chOff x="3983205" y="2440596"/>
            <a:chExt cx="2285855" cy="2277344"/>
          </a:xfrm>
        </p:grpSpPr>
        <p:sp>
          <p:nvSpPr>
            <p:cNvPr id="13" name="Скругленный прямоугольник 12"/>
            <p:cNvSpPr/>
            <p:nvPr/>
          </p:nvSpPr>
          <p:spPr>
            <a:xfrm>
              <a:off x="3983205" y="2440596"/>
              <a:ext cx="2285855" cy="2277344"/>
            </a:xfrm>
            <a:prstGeom prst="round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ACF44A83-E8C8-4517-BCA0-33E22767E6CE}"/>
                </a:ext>
              </a:extLst>
            </p:cNvPr>
            <p:cNvSpPr txBox="1"/>
            <p:nvPr/>
          </p:nvSpPr>
          <p:spPr>
            <a:xfrm>
              <a:off x="4057397" y="3028596"/>
              <a:ext cx="2137469" cy="10589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/>
                <a:t>13 МО «-»</a:t>
              </a:r>
            </a:p>
          </p:txBody>
        </p:sp>
      </p:grp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4336" y="862323"/>
            <a:ext cx="3238481" cy="445414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1E089F8C-043E-4A48-81D9-A27EF33A0797}"/>
              </a:ext>
            </a:extLst>
          </p:cNvPr>
          <p:cNvSpPr txBox="1"/>
          <p:nvPr/>
        </p:nvSpPr>
        <p:spPr>
          <a:xfrm>
            <a:off x="1100517" y="1915315"/>
            <a:ext cx="49161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</a:rPr>
              <a:t>Заключения ВК по итогам медосмотров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7517498" y="0"/>
            <a:ext cx="4674501" cy="6858000"/>
          </a:xfrm>
          <a:prstGeom prst="rect">
            <a:avLst/>
          </a:prstGeom>
          <a:solidFill>
            <a:schemeClr val="accent1">
              <a:lumMod val="60000"/>
              <a:lumOff val="40000"/>
              <a:alpha val="4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29795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35821" cy="6858000"/>
          </a:xfrm>
          <a:prstGeom prst="rect">
            <a:avLst/>
          </a:prstGeom>
        </p:spPr>
      </p:pic>
      <p:sp>
        <p:nvSpPr>
          <p:cNvPr id="4" name="Rectangle 8">
            <a:extLst>
              <a:ext uri="{FF2B5EF4-FFF2-40B4-BE49-F238E27FC236}">
                <a16:creationId xmlns="" xmlns:a16="http://schemas.microsoft.com/office/drawing/2014/main" id="{375B242F-A8F9-437D-A0C1-940321A45DBF}"/>
              </a:ext>
            </a:extLst>
          </p:cNvPr>
          <p:cNvSpPr/>
          <p:nvPr/>
        </p:nvSpPr>
        <p:spPr>
          <a:xfrm>
            <a:off x="6175331" y="0"/>
            <a:ext cx="6016669" cy="6858000"/>
          </a:xfrm>
          <a:prstGeom prst="rect">
            <a:avLst/>
          </a:prstGeom>
          <a:gradFill flip="none" rotWithShape="1">
            <a:gsLst>
              <a:gs pos="100000">
                <a:schemeClr val="accent1">
                  <a:lumMod val="75000"/>
                </a:schemeClr>
              </a:gs>
              <a:gs pos="0">
                <a:schemeClr val="accent1">
                  <a:lumMod val="5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1E089F8C-043E-4A48-81D9-A27EF33A0797}"/>
              </a:ext>
            </a:extLst>
          </p:cNvPr>
          <p:cNvSpPr txBox="1"/>
          <p:nvPr/>
        </p:nvSpPr>
        <p:spPr>
          <a:xfrm>
            <a:off x="6772547" y="316839"/>
            <a:ext cx="50110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rgbClr val="92D050"/>
                </a:solidFill>
                <a:latin typeface="Open Sans Extrabold" charset="0"/>
                <a:ea typeface="Open Sans Extrabold" charset="0"/>
                <a:cs typeface="Open Sans Extrabold" charset="0"/>
              </a:rPr>
              <a:t>Объём исследований</a:t>
            </a:r>
          </a:p>
        </p:txBody>
      </p:sp>
      <p:pic>
        <p:nvPicPr>
          <p:cNvPr id="20" name="Изображение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7331" y="305518"/>
            <a:ext cx="541498" cy="571024"/>
          </a:xfrm>
          <a:prstGeom prst="rect">
            <a:avLst/>
          </a:prstGeom>
        </p:spPr>
      </p:pic>
      <p:grpSp>
        <p:nvGrpSpPr>
          <p:cNvPr id="7" name="Группа 6"/>
          <p:cNvGrpSpPr/>
          <p:nvPr/>
        </p:nvGrpSpPr>
        <p:grpSpPr>
          <a:xfrm>
            <a:off x="6823616" y="4156252"/>
            <a:ext cx="2387992" cy="992840"/>
            <a:chOff x="597216" y="2440598"/>
            <a:chExt cx="2387992" cy="2277344"/>
          </a:xfrm>
        </p:grpSpPr>
        <p:sp>
          <p:nvSpPr>
            <p:cNvPr id="6" name="Скругленный прямоугольник 5"/>
            <p:cNvSpPr/>
            <p:nvPr/>
          </p:nvSpPr>
          <p:spPr>
            <a:xfrm>
              <a:off x="648285" y="2440598"/>
              <a:ext cx="2285855" cy="2277344"/>
            </a:xfrm>
            <a:prstGeom prst="round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ACF44A83-E8C8-4517-BCA0-33E22767E6CE}"/>
                </a:ext>
              </a:extLst>
            </p:cNvPr>
            <p:cNvSpPr txBox="1"/>
            <p:nvPr/>
          </p:nvSpPr>
          <p:spPr>
            <a:xfrm>
              <a:off x="597216" y="3117606"/>
              <a:ext cx="2387992" cy="10589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 smtClean="0"/>
                <a:t>22 </a:t>
              </a:r>
              <a:r>
                <a:rPr lang="ru-RU" sz="2400" b="1" dirty="0"/>
                <a:t>МО «+»</a:t>
              </a:r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9520837" y="4156252"/>
            <a:ext cx="2285855" cy="992840"/>
            <a:chOff x="3263014" y="2440598"/>
            <a:chExt cx="2285855" cy="2277344"/>
          </a:xfrm>
        </p:grpSpPr>
        <p:sp>
          <p:nvSpPr>
            <p:cNvPr id="13" name="Скругленный прямоугольник 12"/>
            <p:cNvSpPr/>
            <p:nvPr/>
          </p:nvSpPr>
          <p:spPr>
            <a:xfrm>
              <a:off x="3263014" y="2440598"/>
              <a:ext cx="2285855" cy="2277344"/>
            </a:xfrm>
            <a:prstGeom prst="round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ACF44A83-E8C8-4517-BCA0-33E22767E6CE}"/>
                </a:ext>
              </a:extLst>
            </p:cNvPr>
            <p:cNvSpPr txBox="1"/>
            <p:nvPr/>
          </p:nvSpPr>
          <p:spPr>
            <a:xfrm>
              <a:off x="3314082" y="3049793"/>
              <a:ext cx="2137469" cy="10589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 smtClean="0"/>
                <a:t>5 </a:t>
              </a:r>
              <a:r>
                <a:rPr lang="ru-RU" sz="2400" b="1" dirty="0"/>
                <a:t>МО «-»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1E089F8C-043E-4A48-81D9-A27EF33A0797}"/>
              </a:ext>
            </a:extLst>
          </p:cNvPr>
          <p:cNvSpPr txBox="1"/>
          <p:nvPr/>
        </p:nvSpPr>
        <p:spPr>
          <a:xfrm>
            <a:off x="6782669" y="2036076"/>
            <a:ext cx="50341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</a:rPr>
              <a:t>Объем проводимых исследований по 302н:</a:t>
            </a:r>
          </a:p>
        </p:txBody>
      </p:sp>
    </p:spTree>
    <p:extLst>
      <p:ext uri="{BB962C8B-B14F-4D97-AF65-F5344CB8AC3E}">
        <p14:creationId xmlns:p14="http://schemas.microsoft.com/office/powerpoint/2010/main" val="10683486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696" y="0"/>
            <a:ext cx="7008696" cy="6858000"/>
          </a:xfrm>
          <a:prstGeom prst="rect">
            <a:avLst/>
          </a:prstGeom>
        </p:spPr>
      </p:pic>
      <p:sp>
        <p:nvSpPr>
          <p:cNvPr id="4" name="Rectangle 8">
            <a:extLst>
              <a:ext uri="{FF2B5EF4-FFF2-40B4-BE49-F238E27FC236}">
                <a16:creationId xmlns="" xmlns:a16="http://schemas.microsoft.com/office/drawing/2014/main" id="{375B242F-A8F9-437D-A0C1-940321A45DBF}"/>
              </a:ext>
            </a:extLst>
          </p:cNvPr>
          <p:cNvSpPr/>
          <p:nvPr/>
        </p:nvSpPr>
        <p:spPr>
          <a:xfrm>
            <a:off x="0" y="0"/>
            <a:ext cx="6303696" cy="6858000"/>
          </a:xfrm>
          <a:prstGeom prst="rect">
            <a:avLst/>
          </a:prstGeom>
          <a:gradFill flip="none" rotWithShape="1">
            <a:gsLst>
              <a:gs pos="100000">
                <a:schemeClr val="accent1">
                  <a:lumMod val="75000"/>
                </a:schemeClr>
              </a:gs>
              <a:gs pos="0">
                <a:schemeClr val="accent1">
                  <a:lumMod val="5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1E089F8C-043E-4A48-81D9-A27EF33A0797}"/>
              </a:ext>
            </a:extLst>
          </p:cNvPr>
          <p:cNvSpPr txBox="1"/>
          <p:nvPr/>
        </p:nvSpPr>
        <p:spPr>
          <a:xfrm>
            <a:off x="263920" y="491661"/>
            <a:ext cx="56230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92D050"/>
                </a:solidFill>
                <a:latin typeface="Open Sans Extrabold" charset="0"/>
                <a:ea typeface="Open Sans Extrabold" charset="0"/>
                <a:cs typeface="Open Sans Extrabold" charset="0"/>
              </a:rPr>
              <a:t>ПЕРВИЧНАЯ МЕДИЦИНСКАЯ ДОКУМЕНТАЦИЯ</a:t>
            </a:r>
            <a:endParaRPr lang="ru-RU" sz="2800" b="1" dirty="0">
              <a:solidFill>
                <a:srgbClr val="92D050"/>
              </a:solidFill>
              <a:latin typeface="Open Sans Extrabold" charset="0"/>
              <a:ea typeface="Open Sans Extrabold" charset="0"/>
              <a:cs typeface="Open Sans Extrabold" charset="0"/>
            </a:endParaRPr>
          </a:p>
        </p:txBody>
      </p:sp>
      <p:pic>
        <p:nvPicPr>
          <p:cNvPr id="20" name="Изображение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7331" y="305518"/>
            <a:ext cx="541498" cy="571024"/>
          </a:xfrm>
          <a:prstGeom prst="rect">
            <a:avLst/>
          </a:prstGeom>
        </p:spPr>
      </p:pic>
      <p:grpSp>
        <p:nvGrpSpPr>
          <p:cNvPr id="7" name="Группа 6"/>
          <p:cNvGrpSpPr/>
          <p:nvPr/>
        </p:nvGrpSpPr>
        <p:grpSpPr>
          <a:xfrm>
            <a:off x="430984" y="4004827"/>
            <a:ext cx="2387992" cy="992840"/>
            <a:chOff x="597216" y="2440598"/>
            <a:chExt cx="2387992" cy="2277344"/>
          </a:xfrm>
        </p:grpSpPr>
        <p:sp>
          <p:nvSpPr>
            <p:cNvPr id="6" name="Скругленный прямоугольник 5"/>
            <p:cNvSpPr/>
            <p:nvPr/>
          </p:nvSpPr>
          <p:spPr>
            <a:xfrm>
              <a:off x="648285" y="2440598"/>
              <a:ext cx="2285855" cy="2277344"/>
            </a:xfrm>
            <a:prstGeom prst="round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ACF44A83-E8C8-4517-BCA0-33E22767E6CE}"/>
                </a:ext>
              </a:extLst>
            </p:cNvPr>
            <p:cNvSpPr txBox="1"/>
            <p:nvPr/>
          </p:nvSpPr>
          <p:spPr>
            <a:xfrm>
              <a:off x="597216" y="3117606"/>
              <a:ext cx="2387992" cy="10589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 smtClean="0"/>
                <a:t>1 </a:t>
              </a:r>
              <a:r>
                <a:rPr lang="ru-RU" sz="2400" b="1" dirty="0"/>
                <a:t>МО «+»</a:t>
              </a:r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3314082" y="4034390"/>
            <a:ext cx="2285855" cy="963277"/>
            <a:chOff x="3263014" y="2440598"/>
            <a:chExt cx="2285855" cy="2277344"/>
          </a:xfrm>
        </p:grpSpPr>
        <p:sp>
          <p:nvSpPr>
            <p:cNvPr id="13" name="Скругленный прямоугольник 12"/>
            <p:cNvSpPr/>
            <p:nvPr/>
          </p:nvSpPr>
          <p:spPr>
            <a:xfrm>
              <a:off x="3263014" y="2440598"/>
              <a:ext cx="2285855" cy="2277344"/>
            </a:xfrm>
            <a:prstGeom prst="round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ACF44A83-E8C8-4517-BCA0-33E22767E6CE}"/>
                </a:ext>
              </a:extLst>
            </p:cNvPr>
            <p:cNvSpPr txBox="1"/>
            <p:nvPr/>
          </p:nvSpPr>
          <p:spPr>
            <a:xfrm>
              <a:off x="3314082" y="3049793"/>
              <a:ext cx="2137469" cy="10589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/>
                <a:t>26</a:t>
              </a:r>
              <a:r>
                <a:rPr lang="ru-RU" sz="2400" b="1" dirty="0" smtClean="0"/>
                <a:t> </a:t>
              </a:r>
              <a:r>
                <a:rPr lang="ru-RU" sz="2400" b="1" dirty="0"/>
                <a:t>МО «-»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1E089F8C-043E-4A48-81D9-A27EF33A0797}"/>
              </a:ext>
            </a:extLst>
          </p:cNvPr>
          <p:cNvSpPr txBox="1"/>
          <p:nvPr/>
        </p:nvSpPr>
        <p:spPr>
          <a:xfrm>
            <a:off x="672085" y="1757664"/>
            <a:ext cx="475219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</a:rPr>
              <a:t>Наличие </a:t>
            </a:r>
            <a:r>
              <a:rPr lang="ru-RU" sz="2800" b="1" dirty="0" smtClean="0">
                <a:solidFill>
                  <a:schemeClr val="bg1"/>
                </a:solidFill>
              </a:rPr>
              <a:t>заключений обязательного психиатрического освидетельствования</a:t>
            </a:r>
            <a:r>
              <a:rPr lang="en-US" sz="2800" b="1" dirty="0" smtClean="0">
                <a:solidFill>
                  <a:schemeClr val="bg1"/>
                </a:solidFill>
              </a:rPr>
              <a:t>: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512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4" name="Rectangle 8">
            <a:extLst>
              <a:ext uri="{FF2B5EF4-FFF2-40B4-BE49-F238E27FC236}">
                <a16:creationId xmlns="" xmlns:a16="http://schemas.microsoft.com/office/drawing/2014/main" id="{375B242F-A8F9-437D-A0C1-940321A45DB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  <a:alpha val="30000"/>
                </a:schemeClr>
              </a:gs>
              <a:gs pos="99000">
                <a:schemeClr val="accent1">
                  <a:lumMod val="5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1E089F8C-043E-4A48-81D9-A27EF33A0797}"/>
              </a:ext>
            </a:extLst>
          </p:cNvPr>
          <p:cNvSpPr txBox="1"/>
          <p:nvPr/>
        </p:nvSpPr>
        <p:spPr>
          <a:xfrm>
            <a:off x="553210" y="288383"/>
            <a:ext cx="3223292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ru-RU" sz="2800" b="1" dirty="0" smtClean="0">
                <a:solidFill>
                  <a:srgbClr val="92D05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АКТУАЛЬНОСТЬ</a:t>
            </a:r>
            <a:endParaRPr lang="en-US" sz="2800" dirty="0">
              <a:solidFill>
                <a:srgbClr val="92D050"/>
              </a:solidFill>
              <a:latin typeface="Open Sans 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ACF44A83-E8C8-4517-BCA0-33E22767E6CE}"/>
              </a:ext>
            </a:extLst>
          </p:cNvPr>
          <p:cNvSpPr txBox="1"/>
          <p:nvPr/>
        </p:nvSpPr>
        <p:spPr>
          <a:xfrm>
            <a:off x="1724404" y="2675509"/>
            <a:ext cx="874319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</a:rPr>
              <a:t>Приоритетная задача социальной политики ХМАО – Югры – охрана здоровья работающего населения и продление трудового долголетия</a:t>
            </a:r>
          </a:p>
        </p:txBody>
      </p:sp>
      <p:pic>
        <p:nvPicPr>
          <p:cNvPr id="20" name="Изображение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5442" y="305518"/>
            <a:ext cx="541498" cy="571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7997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>
            <a:extLst>
              <a:ext uri="{FF2B5EF4-FFF2-40B4-BE49-F238E27FC236}">
                <a16:creationId xmlns="" xmlns:a16="http://schemas.microsoft.com/office/drawing/2014/main" id="{375B242F-A8F9-437D-A0C1-940321A45DBF}"/>
              </a:ext>
            </a:extLst>
          </p:cNvPr>
          <p:cNvSpPr/>
          <p:nvPr/>
        </p:nvSpPr>
        <p:spPr>
          <a:xfrm>
            <a:off x="0" y="3349822"/>
            <a:ext cx="12192000" cy="1774297"/>
          </a:xfrm>
          <a:prstGeom prst="rect">
            <a:avLst/>
          </a:prstGeom>
          <a:gradFill flip="none" rotWithShape="1">
            <a:gsLst>
              <a:gs pos="100000">
                <a:schemeClr val="accent1">
                  <a:lumMod val="75000"/>
                </a:schemeClr>
              </a:gs>
              <a:gs pos="0">
                <a:schemeClr val="accent1">
                  <a:lumMod val="5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Изображение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7331" y="305518"/>
            <a:ext cx="541498" cy="57102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1E089F8C-043E-4A48-81D9-A27EF33A0797}"/>
              </a:ext>
            </a:extLst>
          </p:cNvPr>
          <p:cNvSpPr txBox="1"/>
          <p:nvPr/>
        </p:nvSpPr>
        <p:spPr>
          <a:xfrm>
            <a:off x="3114672" y="811791"/>
            <a:ext cx="60012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</a:rPr>
              <a:t>ОТСУТСТВИЕ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</a:rPr>
              <a:t>ПРОФЗАБОЛЕВАНИЙ</a:t>
            </a:r>
            <a:endParaRPr lang="ru-RU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2109292" y="1832237"/>
            <a:ext cx="3218213" cy="3240197"/>
            <a:chOff x="2110402" y="1115559"/>
            <a:chExt cx="3218213" cy="3240197"/>
          </a:xfrm>
        </p:grpSpPr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ACF44A83-E8C8-4517-BCA0-33E22767E6CE}"/>
                </a:ext>
              </a:extLst>
            </p:cNvPr>
            <p:cNvSpPr txBox="1"/>
            <p:nvPr/>
          </p:nvSpPr>
          <p:spPr>
            <a:xfrm>
              <a:off x="2110402" y="3955646"/>
              <a:ext cx="321821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b="1" dirty="0" smtClean="0">
                  <a:solidFill>
                    <a:schemeClr val="bg1"/>
                  </a:solidFill>
                </a:rPr>
                <a:t>НЕКАЧЕСТВЕННЫЕ ПМО</a:t>
              </a:r>
              <a:endParaRPr lang="ru-RU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10" name="Овал 9"/>
            <p:cNvSpPr/>
            <p:nvPr/>
          </p:nvSpPr>
          <p:spPr>
            <a:xfrm>
              <a:off x="2360716" y="1115559"/>
              <a:ext cx="2612016" cy="2612016"/>
            </a:xfrm>
            <a:prstGeom prst="ellipse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" name="Изображение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55632" y="1724815"/>
              <a:ext cx="1632556" cy="1712327"/>
            </a:xfrm>
            <a:prstGeom prst="rect">
              <a:avLst/>
            </a:prstGeom>
          </p:spPr>
        </p:pic>
        <p:pic>
          <p:nvPicPr>
            <p:cNvPr id="6" name="Изображение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6536" y="1365566"/>
              <a:ext cx="1324388" cy="1052785"/>
            </a:xfrm>
            <a:prstGeom prst="rect">
              <a:avLst/>
            </a:prstGeom>
          </p:spPr>
        </p:pic>
      </p:grpSp>
      <p:grpSp>
        <p:nvGrpSpPr>
          <p:cNvPr id="13" name="Группа 12"/>
          <p:cNvGrpSpPr/>
          <p:nvPr/>
        </p:nvGrpSpPr>
        <p:grpSpPr>
          <a:xfrm>
            <a:off x="6492224" y="1727747"/>
            <a:ext cx="3214484" cy="3475442"/>
            <a:chOff x="6492224" y="1217513"/>
            <a:chExt cx="3214484" cy="3475442"/>
          </a:xfrm>
        </p:grpSpPr>
        <p:sp>
          <p:nvSpPr>
            <p:cNvPr id="21" name="TextBox 20">
              <a:extLst>
                <a:ext uri="{FF2B5EF4-FFF2-40B4-BE49-F238E27FC236}">
                  <a16:creationId xmlns="" xmlns:a16="http://schemas.microsoft.com/office/drawing/2014/main" id="{ACF44A83-E8C8-4517-BCA0-33E22767E6CE}"/>
                </a:ext>
              </a:extLst>
            </p:cNvPr>
            <p:cNvSpPr txBox="1"/>
            <p:nvPr/>
          </p:nvSpPr>
          <p:spPr>
            <a:xfrm>
              <a:off x="6492224" y="3985069"/>
              <a:ext cx="321448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b="1" dirty="0" smtClean="0">
                  <a:solidFill>
                    <a:schemeClr val="bg1"/>
                  </a:solidFill>
                </a:rPr>
                <a:t>НИЗКАЯ ПРОФНАСТОРОЖЕННОСТЬ</a:t>
              </a:r>
              <a:endParaRPr lang="ru-RU" sz="2000" dirty="0">
                <a:solidFill>
                  <a:schemeClr val="bg1"/>
                </a:solidFill>
              </a:endParaRPr>
            </a:p>
          </p:txBody>
        </p:sp>
        <p:pic>
          <p:nvPicPr>
            <p:cNvPr id="11" name="Изображение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28788" y="1217513"/>
              <a:ext cx="2741355" cy="27165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8215486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8">
            <a:extLst>
              <a:ext uri="{FF2B5EF4-FFF2-40B4-BE49-F238E27FC236}">
                <a16:creationId xmlns="" xmlns:a16="http://schemas.microsoft.com/office/drawing/2014/main" id="{375B242F-A8F9-437D-A0C1-940321A45DBF}"/>
              </a:ext>
            </a:extLst>
          </p:cNvPr>
          <p:cNvSpPr/>
          <p:nvPr/>
        </p:nvSpPr>
        <p:spPr>
          <a:xfrm>
            <a:off x="21114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accent1">
                  <a:lumMod val="75000"/>
                  <a:alpha val="21000"/>
                </a:schemeClr>
              </a:gs>
              <a:gs pos="0">
                <a:schemeClr val="accent1">
                  <a:lumMod val="5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" name="Изображение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7331" y="305518"/>
            <a:ext cx="541498" cy="57102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1E089F8C-043E-4A48-81D9-A27EF33A0797}"/>
              </a:ext>
            </a:extLst>
          </p:cNvPr>
          <p:cNvSpPr txBox="1"/>
          <p:nvPr/>
        </p:nvSpPr>
        <p:spPr>
          <a:xfrm>
            <a:off x="3116489" y="1299499"/>
            <a:ext cx="60012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C000"/>
                </a:solidFill>
              </a:rPr>
              <a:t>ОТСУТСТВИЕ</a:t>
            </a:r>
            <a:r>
              <a:rPr lang="ru-RU" b="1" dirty="0" smtClean="0">
                <a:solidFill>
                  <a:srgbClr val="FFC000"/>
                </a:solidFill>
              </a:rPr>
              <a:t>  </a:t>
            </a:r>
            <a:r>
              <a:rPr lang="ru-RU" sz="2800" b="1" dirty="0" smtClean="0">
                <a:solidFill>
                  <a:srgbClr val="FFC000"/>
                </a:solidFill>
              </a:rPr>
              <a:t>ПРОФЗАБОЛЕВАНИЙ</a:t>
            </a:r>
            <a:endParaRPr lang="ru-RU" sz="2800" dirty="0">
              <a:solidFill>
                <a:srgbClr val="FFC000"/>
              </a:solidFill>
            </a:endParaRPr>
          </a:p>
        </p:txBody>
      </p:sp>
      <p:grpSp>
        <p:nvGrpSpPr>
          <p:cNvPr id="14" name="Группа 13"/>
          <p:cNvGrpSpPr/>
          <p:nvPr/>
        </p:nvGrpSpPr>
        <p:grpSpPr>
          <a:xfrm>
            <a:off x="795612" y="2225713"/>
            <a:ext cx="2762624" cy="2762624"/>
            <a:chOff x="876532" y="2047688"/>
            <a:chExt cx="2762624" cy="2762624"/>
          </a:xfrm>
        </p:grpSpPr>
        <p:sp>
          <p:nvSpPr>
            <p:cNvPr id="10" name="Овал 9"/>
            <p:cNvSpPr/>
            <p:nvPr/>
          </p:nvSpPr>
          <p:spPr>
            <a:xfrm>
              <a:off x="876532" y="2047688"/>
              <a:ext cx="2762624" cy="2762624"/>
            </a:xfrm>
            <a:prstGeom prst="ellipse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036694" y="2967335"/>
              <a:ext cx="244229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/>
                <a:t>ЦПП – АНАЛИЗ ПОЛУЧЕННЫХ ДАННЫХ</a:t>
              </a:r>
              <a:endParaRPr lang="ru-RU" b="1" dirty="0"/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3799318" y="2225713"/>
            <a:ext cx="3699108" cy="2762624"/>
            <a:chOff x="3799318" y="2047688"/>
            <a:chExt cx="3699108" cy="2762624"/>
          </a:xfrm>
        </p:grpSpPr>
        <p:sp>
          <p:nvSpPr>
            <p:cNvPr id="16" name="Овал 15"/>
            <p:cNvSpPr/>
            <p:nvPr/>
          </p:nvSpPr>
          <p:spPr>
            <a:xfrm>
              <a:off x="4735802" y="2047688"/>
              <a:ext cx="2762624" cy="2762624"/>
            </a:xfrm>
            <a:prstGeom prst="ellipse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895964" y="3105833"/>
              <a:ext cx="24422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/>
                <a:t>РЕКОМЕНДАЦИИ</a:t>
              </a:r>
            </a:p>
            <a:p>
              <a:pPr algn="ctr"/>
              <a:r>
                <a:rPr lang="ru-RU" b="1" dirty="0" smtClean="0"/>
                <a:t>ДЛЯ МО</a:t>
              </a:r>
              <a:endParaRPr lang="ru-RU" b="1" dirty="0"/>
            </a:p>
          </p:txBody>
        </p:sp>
        <p:sp>
          <p:nvSpPr>
            <p:cNvPr id="9" name="Стрелка вправо 8"/>
            <p:cNvSpPr/>
            <p:nvPr/>
          </p:nvSpPr>
          <p:spPr>
            <a:xfrm>
              <a:off x="3799318" y="3188285"/>
              <a:ext cx="855784" cy="481426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4" name="Группа 23"/>
          <p:cNvGrpSpPr/>
          <p:nvPr/>
        </p:nvGrpSpPr>
        <p:grpSpPr>
          <a:xfrm>
            <a:off x="7628492" y="2351087"/>
            <a:ext cx="3738839" cy="2762624"/>
            <a:chOff x="7618857" y="2288399"/>
            <a:chExt cx="3738839" cy="2762624"/>
          </a:xfrm>
        </p:grpSpPr>
        <p:sp>
          <p:nvSpPr>
            <p:cNvPr id="18" name="Овал 17"/>
            <p:cNvSpPr/>
            <p:nvPr/>
          </p:nvSpPr>
          <p:spPr>
            <a:xfrm>
              <a:off x="8595072" y="2288399"/>
              <a:ext cx="2762624" cy="2762624"/>
            </a:xfrm>
            <a:prstGeom prst="ellipse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8675153" y="2828835"/>
              <a:ext cx="2602462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ru-RU" dirty="0" smtClean="0"/>
            </a:p>
            <a:p>
              <a:pPr algn="ctr"/>
              <a:r>
                <a:rPr lang="ru-RU" b="1" dirty="0" smtClean="0"/>
                <a:t>ЦЕЛЬ – ПОВЫШЕНИЕ</a:t>
              </a:r>
            </a:p>
            <a:p>
              <a:pPr algn="ctr"/>
              <a:r>
                <a:rPr lang="ru-RU" b="1" dirty="0" smtClean="0"/>
                <a:t>КАЧЕСТВА </a:t>
              </a:r>
            </a:p>
            <a:p>
              <a:pPr algn="ctr"/>
              <a:r>
                <a:rPr lang="ru-RU" b="1" dirty="0" smtClean="0"/>
                <a:t>ПРОФПАТОЛОГИЧЕСКОЙ ПОМОЩИ</a:t>
              </a:r>
            </a:p>
          </p:txBody>
        </p:sp>
        <p:sp>
          <p:nvSpPr>
            <p:cNvPr id="23" name="Стрелка вправо 22"/>
            <p:cNvSpPr/>
            <p:nvPr/>
          </p:nvSpPr>
          <p:spPr>
            <a:xfrm>
              <a:off x="7618857" y="3188285"/>
              <a:ext cx="855784" cy="481426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1E089F8C-043E-4A48-81D9-A27EF33A0797}"/>
              </a:ext>
            </a:extLst>
          </p:cNvPr>
          <p:cNvSpPr txBox="1"/>
          <p:nvPr/>
        </p:nvSpPr>
        <p:spPr>
          <a:xfrm>
            <a:off x="5885855" y="325241"/>
            <a:ext cx="51775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92D050"/>
                </a:solidFill>
                <a:latin typeface="Open Sans Extrabold" charset="0"/>
                <a:ea typeface="Open Sans Extrabold" charset="0"/>
                <a:cs typeface="Open Sans Extrabold" charset="0"/>
              </a:rPr>
              <a:t>РЕЗУЛЬТАТЫ АНАЛИЗА</a:t>
            </a:r>
            <a:endParaRPr lang="ru-RU" sz="2800" dirty="0">
              <a:solidFill>
                <a:srgbClr val="92D050"/>
              </a:solidFill>
              <a:latin typeface="Open Sans Extrabold" charset="0"/>
              <a:ea typeface="Open Sans Extrabold" charset="0"/>
              <a:cs typeface="Open Sans Extra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293725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5060" y="935757"/>
            <a:ext cx="7498543" cy="5433726"/>
          </a:xfrm>
          <a:prstGeom prst="rect">
            <a:avLst/>
          </a:prstGeom>
        </p:spPr>
      </p:pic>
      <p:sp>
        <p:nvSpPr>
          <p:cNvPr id="4" name="Rectangle 8">
            <a:extLst>
              <a:ext uri="{FF2B5EF4-FFF2-40B4-BE49-F238E27FC236}">
                <a16:creationId xmlns="" xmlns:a16="http://schemas.microsoft.com/office/drawing/2014/main" id="{375B242F-A8F9-437D-A0C1-940321A45DB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accent1">
                  <a:lumMod val="75000"/>
                  <a:alpha val="58000"/>
                </a:schemeClr>
              </a:gs>
              <a:gs pos="0">
                <a:schemeClr val="accent1">
                  <a:lumMod val="5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1E089F8C-043E-4A48-81D9-A27EF33A0797}"/>
              </a:ext>
            </a:extLst>
          </p:cNvPr>
          <p:cNvSpPr txBox="1"/>
          <p:nvPr/>
        </p:nvSpPr>
        <p:spPr>
          <a:xfrm>
            <a:off x="845716" y="412537"/>
            <a:ext cx="40515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C000"/>
                </a:solidFill>
                <a:latin typeface="Open Sans Extrabold" charset="0"/>
                <a:ea typeface="Open Sans Extrabold" charset="0"/>
                <a:cs typeface="Open Sans Extrabold" charset="0"/>
              </a:rPr>
              <a:t>РЕКОМЕНДОВАНО</a:t>
            </a:r>
            <a:endParaRPr lang="ru-RU" sz="2800" b="1" dirty="0">
              <a:solidFill>
                <a:srgbClr val="FFC000"/>
              </a:solidFill>
              <a:latin typeface="Open Sans Extrabold" charset="0"/>
              <a:ea typeface="Open Sans Extrabold" charset="0"/>
              <a:cs typeface="Open Sans Extrabold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ACF44A83-E8C8-4517-BCA0-33E22767E6CE}"/>
              </a:ext>
            </a:extLst>
          </p:cNvPr>
          <p:cNvSpPr txBox="1"/>
          <p:nvPr/>
        </p:nvSpPr>
        <p:spPr>
          <a:xfrm>
            <a:off x="1068635" y="2600696"/>
            <a:ext cx="925739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buAutoNum type="arabicPeriod"/>
            </a:pPr>
            <a:r>
              <a:rPr lang="ru-RU" sz="3200" b="1" dirty="0" smtClean="0">
                <a:solidFill>
                  <a:schemeClr val="bg1"/>
                </a:solidFill>
              </a:rPr>
              <a:t>Медицинскую </a:t>
            </a:r>
            <a:r>
              <a:rPr lang="ru-RU" sz="3200" b="1" dirty="0">
                <a:solidFill>
                  <a:schemeClr val="bg1"/>
                </a:solidFill>
              </a:rPr>
              <a:t>карту пациента </a:t>
            </a:r>
            <a:r>
              <a:rPr lang="ru-RU" sz="3200" b="1" dirty="0" smtClean="0">
                <a:solidFill>
                  <a:schemeClr val="bg1"/>
                </a:solidFill>
              </a:rPr>
              <a:t>(форма 025/у</a:t>
            </a:r>
            <a:r>
              <a:rPr lang="ru-RU" sz="3200" b="1" dirty="0">
                <a:solidFill>
                  <a:schemeClr val="bg1"/>
                </a:solidFill>
              </a:rPr>
              <a:t>), </a:t>
            </a:r>
            <a:endParaRPr lang="ru-RU" sz="3200" b="1" dirty="0" smtClean="0">
              <a:solidFill>
                <a:schemeClr val="bg1"/>
              </a:solidFill>
            </a:endParaRPr>
          </a:p>
          <a:p>
            <a:pPr algn="just"/>
            <a:r>
              <a:rPr lang="ru-RU" sz="3200" b="1" dirty="0" smtClean="0">
                <a:solidFill>
                  <a:schemeClr val="bg1"/>
                </a:solidFill>
              </a:rPr>
              <a:t>     оформлять </a:t>
            </a:r>
            <a:r>
              <a:rPr lang="ru-RU" sz="3200" b="1" dirty="0">
                <a:solidFill>
                  <a:schemeClr val="bg1"/>
                </a:solidFill>
              </a:rPr>
              <a:t>в соответствии с приказами </a:t>
            </a:r>
            <a:r>
              <a:rPr lang="ru-RU" sz="3200" b="1" dirty="0" smtClean="0">
                <a:solidFill>
                  <a:schemeClr val="bg1"/>
                </a:solidFill>
              </a:rPr>
              <a:t>834н</a:t>
            </a:r>
          </a:p>
          <a:p>
            <a:pPr algn="just"/>
            <a:r>
              <a:rPr lang="ru-RU" sz="3200" b="1" dirty="0" smtClean="0">
                <a:solidFill>
                  <a:schemeClr val="bg1"/>
                </a:solidFill>
              </a:rPr>
              <a:t>     и 302н.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20" name="Изображение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7331" y="305518"/>
            <a:ext cx="541498" cy="571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15997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>
            <a:extLst>
              <a:ext uri="{FF2B5EF4-FFF2-40B4-BE49-F238E27FC236}">
                <a16:creationId xmlns="" xmlns:a16="http://schemas.microsoft.com/office/drawing/2014/main" id="{375B242F-A8F9-437D-A0C1-940321A45DBF}"/>
              </a:ext>
            </a:extLst>
          </p:cNvPr>
          <p:cNvSpPr/>
          <p:nvPr/>
        </p:nvSpPr>
        <p:spPr>
          <a:xfrm>
            <a:off x="0" y="3349822"/>
            <a:ext cx="12192000" cy="2789682"/>
          </a:xfrm>
          <a:prstGeom prst="rect">
            <a:avLst/>
          </a:prstGeom>
          <a:gradFill flip="none" rotWithShape="1">
            <a:gsLst>
              <a:gs pos="100000">
                <a:schemeClr val="accent1">
                  <a:lumMod val="75000"/>
                </a:schemeClr>
              </a:gs>
              <a:gs pos="0">
                <a:schemeClr val="accent1">
                  <a:lumMod val="5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Изображение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7331" y="305518"/>
            <a:ext cx="541498" cy="57102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1E089F8C-043E-4A48-81D9-A27EF33A0797}"/>
              </a:ext>
            </a:extLst>
          </p:cNvPr>
          <p:cNvSpPr txBox="1"/>
          <p:nvPr/>
        </p:nvSpPr>
        <p:spPr>
          <a:xfrm>
            <a:off x="7277750" y="353322"/>
            <a:ext cx="37900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2BDD80"/>
                </a:solidFill>
                <a:latin typeface="Open Sans Extrabold" charset="0"/>
                <a:ea typeface="Open Sans Extrabold" charset="0"/>
                <a:cs typeface="Open Sans Extrabold" charset="0"/>
              </a:rPr>
              <a:t>РЕКОМЕНДОВАНО</a:t>
            </a:r>
            <a:endParaRPr lang="ru-RU" sz="2800" b="1" dirty="0">
              <a:solidFill>
                <a:srgbClr val="2BDD80"/>
              </a:solidFill>
              <a:latin typeface="Open Sans Extrabold" charset="0"/>
              <a:ea typeface="Open Sans Extrabold" charset="0"/>
              <a:cs typeface="Open Sans Extrabold" charset="0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481662" y="1260812"/>
            <a:ext cx="5248419" cy="4054909"/>
            <a:chOff x="481662" y="1230146"/>
            <a:chExt cx="5248419" cy="4054909"/>
          </a:xfrm>
        </p:grpSpPr>
        <p:pic>
          <p:nvPicPr>
            <p:cNvPr id="3" name="Изображение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285" y="1230146"/>
              <a:ext cx="3443654" cy="2754923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="" xmlns:a16="http://schemas.microsoft.com/office/drawing/2014/main" id="{ACF44A83-E8C8-4517-BCA0-33E22767E6CE}"/>
                </a:ext>
              </a:extLst>
            </p:cNvPr>
            <p:cNvSpPr txBox="1"/>
            <p:nvPr/>
          </p:nvSpPr>
          <p:spPr>
            <a:xfrm>
              <a:off x="481662" y="3838505"/>
              <a:ext cx="5248419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200" dirty="0" smtClean="0">
                  <a:solidFill>
                    <a:schemeClr val="bg1"/>
                  </a:solidFill>
                </a:rPr>
                <a:t>2. Протоколы </a:t>
              </a:r>
              <a:r>
                <a:rPr lang="ru-RU" sz="2200" dirty="0">
                  <a:solidFill>
                    <a:schemeClr val="bg1"/>
                  </a:solidFill>
                </a:rPr>
                <a:t>осмотров врачей оформлять в соответствии со стандартами и </a:t>
              </a:r>
              <a:r>
                <a:rPr lang="ru-RU" sz="2200" dirty="0" smtClean="0">
                  <a:solidFill>
                    <a:schemeClr val="bg1"/>
                  </a:solidFill>
                </a:rPr>
                <a:t>приказами</a:t>
              </a:r>
            </a:p>
            <a:p>
              <a:pPr algn="ctr"/>
              <a:r>
                <a:rPr lang="ru-RU" sz="2200" dirty="0" smtClean="0">
                  <a:solidFill>
                    <a:schemeClr val="bg1"/>
                  </a:solidFill>
                </a:rPr>
                <a:t> Минздрава РФ</a:t>
              </a:r>
              <a:endParaRPr lang="ru-RU" sz="2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9" name="Группа 8"/>
          <p:cNvGrpSpPr/>
          <p:nvPr/>
        </p:nvGrpSpPr>
        <p:grpSpPr>
          <a:xfrm>
            <a:off x="5854536" y="1576314"/>
            <a:ext cx="5213268" cy="4378524"/>
            <a:chOff x="5353963" y="1576314"/>
            <a:chExt cx="5213268" cy="4378524"/>
          </a:xfrm>
        </p:grpSpPr>
        <p:sp>
          <p:nvSpPr>
            <p:cNvPr id="21" name="TextBox 20">
              <a:extLst>
                <a:ext uri="{FF2B5EF4-FFF2-40B4-BE49-F238E27FC236}">
                  <a16:creationId xmlns="" xmlns:a16="http://schemas.microsoft.com/office/drawing/2014/main" id="{ACF44A83-E8C8-4517-BCA0-33E22767E6CE}"/>
                </a:ext>
              </a:extLst>
            </p:cNvPr>
            <p:cNvSpPr txBox="1"/>
            <p:nvPr/>
          </p:nvSpPr>
          <p:spPr>
            <a:xfrm>
              <a:off x="5353963" y="3831180"/>
              <a:ext cx="5213268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200" dirty="0" smtClean="0">
                  <a:solidFill>
                    <a:schemeClr val="bg1"/>
                  </a:solidFill>
                </a:rPr>
                <a:t>3. Врачам, участвующим </a:t>
              </a:r>
              <a:r>
                <a:rPr lang="ru-RU" sz="2200" dirty="0">
                  <a:solidFill>
                    <a:schemeClr val="bg1"/>
                  </a:solidFill>
                </a:rPr>
                <a:t>в проведении медосмотров, </a:t>
              </a:r>
              <a:r>
                <a:rPr lang="ru-RU" sz="2200" dirty="0" smtClean="0">
                  <a:solidFill>
                    <a:schemeClr val="bg1"/>
                  </a:solidFill>
                </a:rPr>
                <a:t>пройти тематическое усовершенствование по специальности «</a:t>
              </a:r>
              <a:r>
                <a:rPr lang="ru-RU" sz="2200" dirty="0" err="1" smtClean="0">
                  <a:solidFill>
                    <a:schemeClr val="bg1"/>
                  </a:solidFill>
                </a:rPr>
                <a:t>профпатология</a:t>
              </a:r>
              <a:r>
                <a:rPr lang="ru-RU" sz="2200" dirty="0">
                  <a:solidFill>
                    <a:schemeClr val="bg1"/>
                  </a:solidFill>
                </a:rPr>
                <a:t>», </a:t>
              </a:r>
              <a:r>
                <a:rPr lang="ru-RU" sz="2200" dirty="0" err="1" smtClean="0">
                  <a:solidFill>
                    <a:schemeClr val="bg1"/>
                  </a:solidFill>
                </a:rPr>
                <a:t>передседателям</a:t>
              </a:r>
              <a:r>
                <a:rPr lang="ru-RU" sz="2200" dirty="0" smtClean="0">
                  <a:solidFill>
                    <a:schemeClr val="bg1"/>
                  </a:solidFill>
                </a:rPr>
                <a:t> ВК - переподготовку </a:t>
              </a:r>
              <a:r>
                <a:rPr lang="ru-RU" sz="2200" dirty="0">
                  <a:solidFill>
                    <a:schemeClr val="bg1"/>
                  </a:solidFill>
                </a:rPr>
                <a:t>по специальности «</a:t>
              </a:r>
              <a:r>
                <a:rPr lang="ru-RU" sz="2200" dirty="0" err="1">
                  <a:solidFill>
                    <a:schemeClr val="bg1"/>
                  </a:solidFill>
                </a:rPr>
                <a:t>профпатология</a:t>
              </a:r>
              <a:r>
                <a:rPr lang="ru-RU" sz="2200" dirty="0">
                  <a:solidFill>
                    <a:schemeClr val="bg1"/>
                  </a:solidFill>
                </a:rPr>
                <a:t>»</a:t>
              </a:r>
            </a:p>
          </p:txBody>
        </p:sp>
        <p:pic>
          <p:nvPicPr>
            <p:cNvPr id="5" name="Изображение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7304" y="1576314"/>
              <a:ext cx="3064323" cy="20625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6736842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>
            <a:extLst>
              <a:ext uri="{FF2B5EF4-FFF2-40B4-BE49-F238E27FC236}">
                <a16:creationId xmlns="" xmlns:a16="http://schemas.microsoft.com/office/drawing/2014/main" id="{375B242F-A8F9-437D-A0C1-940321A45DBF}"/>
              </a:ext>
            </a:extLst>
          </p:cNvPr>
          <p:cNvSpPr/>
          <p:nvPr/>
        </p:nvSpPr>
        <p:spPr>
          <a:xfrm>
            <a:off x="0" y="0"/>
            <a:ext cx="12279086" cy="6858000"/>
          </a:xfrm>
          <a:prstGeom prst="rect">
            <a:avLst/>
          </a:prstGeom>
          <a:gradFill flip="none" rotWithShape="1">
            <a:gsLst>
              <a:gs pos="100000">
                <a:schemeClr val="accent1">
                  <a:lumMod val="75000"/>
                </a:schemeClr>
              </a:gs>
              <a:gs pos="0">
                <a:schemeClr val="accent1">
                  <a:lumMod val="5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1E089F8C-043E-4A48-81D9-A27EF33A0797}"/>
              </a:ext>
            </a:extLst>
          </p:cNvPr>
          <p:cNvSpPr txBox="1"/>
          <p:nvPr/>
        </p:nvSpPr>
        <p:spPr>
          <a:xfrm>
            <a:off x="722479" y="480604"/>
            <a:ext cx="47521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C000"/>
                </a:solidFill>
                <a:latin typeface="Open Sans Extrabold" charset="0"/>
                <a:ea typeface="Open Sans Extrabold" charset="0"/>
                <a:cs typeface="Open Sans Extrabold" charset="0"/>
              </a:rPr>
              <a:t>РЕКОМЕНДОВАНО</a:t>
            </a:r>
            <a:endParaRPr lang="ru-RU" sz="2800" b="1" dirty="0">
              <a:solidFill>
                <a:srgbClr val="FFC000"/>
              </a:solidFill>
              <a:latin typeface="Open Sans Extrabold" charset="0"/>
              <a:ea typeface="Open Sans Extrabold" charset="0"/>
              <a:cs typeface="Open Sans Extrabold" charset="0"/>
            </a:endParaRPr>
          </a:p>
        </p:txBody>
      </p:sp>
      <p:pic>
        <p:nvPicPr>
          <p:cNvPr id="20" name="Изображение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7331" y="305518"/>
            <a:ext cx="541498" cy="57102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1E089F8C-043E-4A48-81D9-A27EF33A0797}"/>
              </a:ext>
            </a:extLst>
          </p:cNvPr>
          <p:cNvSpPr txBox="1"/>
          <p:nvPr/>
        </p:nvSpPr>
        <p:spPr>
          <a:xfrm>
            <a:off x="699354" y="2011018"/>
            <a:ext cx="41911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4. Выполнять </a:t>
            </a:r>
            <a:r>
              <a:rPr lang="ru-RU" sz="2400" b="1" dirty="0">
                <a:solidFill>
                  <a:schemeClr val="bg1"/>
                </a:solidFill>
              </a:rPr>
              <a:t>полный объем </a:t>
            </a:r>
            <a:r>
              <a:rPr lang="ru-RU" sz="2400" b="1" dirty="0" smtClean="0">
                <a:solidFill>
                  <a:schemeClr val="bg1"/>
                </a:solidFill>
              </a:rPr>
              <a:t>   исследований в </a:t>
            </a:r>
            <a:r>
              <a:rPr lang="ru-RU" sz="2400" b="1" dirty="0">
                <a:solidFill>
                  <a:schemeClr val="bg1"/>
                </a:solidFill>
              </a:rPr>
              <a:t>соответствии </a:t>
            </a:r>
            <a:r>
              <a:rPr lang="ru-RU" sz="2400" b="1" dirty="0" smtClean="0">
                <a:solidFill>
                  <a:schemeClr val="bg1"/>
                </a:solidFill>
              </a:rPr>
              <a:t>с </a:t>
            </a:r>
            <a:r>
              <a:rPr lang="ru-RU" sz="2400" b="1" dirty="0">
                <a:solidFill>
                  <a:schemeClr val="bg1"/>
                </a:solidFill>
              </a:rPr>
              <a:t>приказом 302н </a:t>
            </a:r>
          </a:p>
        </p:txBody>
      </p:sp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3299" y="4641959"/>
            <a:ext cx="2860129" cy="1857408"/>
          </a:xfrm>
          <a:prstGeom prst="rect">
            <a:avLst/>
          </a:prstGeom>
        </p:spPr>
      </p:pic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9566" y="229286"/>
            <a:ext cx="4518561" cy="4518561"/>
          </a:xfrm>
          <a:prstGeom prst="rect">
            <a:avLst/>
          </a:prstGeom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6183" y="1062318"/>
            <a:ext cx="2983092" cy="5437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0652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>
            <a:extLst>
              <a:ext uri="{FF2B5EF4-FFF2-40B4-BE49-F238E27FC236}">
                <a16:creationId xmlns="" xmlns:a16="http://schemas.microsoft.com/office/drawing/2014/main" id="{375B242F-A8F9-437D-A0C1-940321A45DBF}"/>
              </a:ext>
            </a:extLst>
          </p:cNvPr>
          <p:cNvSpPr/>
          <p:nvPr/>
        </p:nvSpPr>
        <p:spPr>
          <a:xfrm>
            <a:off x="0" y="3349822"/>
            <a:ext cx="12192000" cy="1774297"/>
          </a:xfrm>
          <a:prstGeom prst="rect">
            <a:avLst/>
          </a:prstGeom>
          <a:gradFill flip="none" rotWithShape="1">
            <a:gsLst>
              <a:gs pos="100000">
                <a:schemeClr val="accent1">
                  <a:lumMod val="75000"/>
                </a:schemeClr>
              </a:gs>
              <a:gs pos="0">
                <a:schemeClr val="accent1">
                  <a:lumMod val="5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Изображение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7331" y="305518"/>
            <a:ext cx="541498" cy="57102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1E089F8C-043E-4A48-81D9-A27EF33A0797}"/>
              </a:ext>
            </a:extLst>
          </p:cNvPr>
          <p:cNvSpPr txBox="1"/>
          <p:nvPr/>
        </p:nvSpPr>
        <p:spPr>
          <a:xfrm>
            <a:off x="320634" y="305518"/>
            <a:ext cx="4110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2BDD80"/>
                </a:solidFill>
                <a:latin typeface="Open Sans Extrabold" charset="0"/>
                <a:ea typeface="Open Sans Extrabold" charset="0"/>
                <a:cs typeface="Open Sans Extrabold" charset="0"/>
              </a:rPr>
              <a:t>РЕКОМЕНДОВАНО</a:t>
            </a:r>
            <a:endParaRPr lang="ru-RU" sz="2800" b="1" dirty="0">
              <a:solidFill>
                <a:srgbClr val="2BDD80"/>
              </a:solidFill>
              <a:latin typeface="Open Sans Extrabold" charset="0"/>
              <a:ea typeface="Open Sans Extrabold" charset="0"/>
              <a:cs typeface="Open Sans Extrabold" charset="0"/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5244984" y="1129186"/>
            <a:ext cx="6393096" cy="3800280"/>
            <a:chOff x="5244984" y="1129186"/>
            <a:chExt cx="6393096" cy="3800280"/>
          </a:xfrm>
        </p:grpSpPr>
        <p:sp>
          <p:nvSpPr>
            <p:cNvPr id="21" name="TextBox 20">
              <a:extLst>
                <a:ext uri="{FF2B5EF4-FFF2-40B4-BE49-F238E27FC236}">
                  <a16:creationId xmlns="" xmlns:a16="http://schemas.microsoft.com/office/drawing/2014/main" id="{ACF44A83-E8C8-4517-BCA0-33E22767E6CE}"/>
                </a:ext>
              </a:extLst>
            </p:cNvPr>
            <p:cNvSpPr txBox="1"/>
            <p:nvPr/>
          </p:nvSpPr>
          <p:spPr>
            <a:xfrm>
              <a:off x="5244984" y="3729137"/>
              <a:ext cx="639309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 smtClean="0">
                  <a:solidFill>
                    <a:schemeClr val="bg1"/>
                  </a:solidFill>
                </a:rPr>
                <a:t>6. Учитывать </a:t>
              </a:r>
              <a:r>
                <a:rPr lang="ru-RU" sz="2400" dirty="0">
                  <a:solidFill>
                    <a:schemeClr val="bg1"/>
                  </a:solidFill>
                </a:rPr>
                <a:t>общие и дополнительные медицинские противопоказания к работе в соответствии с приказом № 302н </a:t>
              </a:r>
            </a:p>
          </p:txBody>
        </p:sp>
        <p:pic>
          <p:nvPicPr>
            <p:cNvPr id="2" name="Изображение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46145" y="1129186"/>
              <a:ext cx="3107784" cy="3107784"/>
            </a:xfrm>
            <a:prstGeom prst="rect">
              <a:avLst/>
            </a:prstGeom>
          </p:spPr>
        </p:pic>
      </p:grpSp>
      <p:grpSp>
        <p:nvGrpSpPr>
          <p:cNvPr id="8" name="Группа 7"/>
          <p:cNvGrpSpPr/>
          <p:nvPr/>
        </p:nvGrpSpPr>
        <p:grpSpPr>
          <a:xfrm>
            <a:off x="1268107" y="1129186"/>
            <a:ext cx="3846079" cy="3800280"/>
            <a:chOff x="1268107" y="1129186"/>
            <a:chExt cx="3846079" cy="3800280"/>
          </a:xfrm>
        </p:grpSpPr>
        <p:sp>
          <p:nvSpPr>
            <p:cNvPr id="15" name="TextBox 14">
              <a:extLst>
                <a:ext uri="{FF2B5EF4-FFF2-40B4-BE49-F238E27FC236}">
                  <a16:creationId xmlns="" xmlns:a16="http://schemas.microsoft.com/office/drawing/2014/main" id="{ACF44A83-E8C8-4517-BCA0-33E22767E6CE}"/>
                </a:ext>
              </a:extLst>
            </p:cNvPr>
            <p:cNvSpPr txBox="1"/>
            <p:nvPr/>
          </p:nvSpPr>
          <p:spPr>
            <a:xfrm>
              <a:off x="1268107" y="3729137"/>
              <a:ext cx="384607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 smtClean="0">
                  <a:solidFill>
                    <a:schemeClr val="bg1"/>
                  </a:solidFill>
                </a:rPr>
                <a:t>5. Учитывать наличие заключения </a:t>
              </a:r>
              <a:r>
                <a:rPr lang="ru-RU" sz="2400" dirty="0">
                  <a:solidFill>
                    <a:schemeClr val="bg1"/>
                  </a:solidFill>
                </a:rPr>
                <a:t>ОПО согласно законодательству </a:t>
              </a:r>
            </a:p>
          </p:txBody>
        </p:sp>
        <p:pic>
          <p:nvPicPr>
            <p:cNvPr id="6" name="Изображение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7493" y="1129186"/>
              <a:ext cx="1847308" cy="24332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8467288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139"/>
            <a:ext cx="5870188" cy="6892391"/>
          </a:xfrm>
          <a:prstGeom prst="rect">
            <a:avLst/>
          </a:prstGeom>
        </p:spPr>
      </p:pic>
      <p:sp>
        <p:nvSpPr>
          <p:cNvPr id="4" name="Rectangle 8">
            <a:extLst>
              <a:ext uri="{FF2B5EF4-FFF2-40B4-BE49-F238E27FC236}">
                <a16:creationId xmlns="" xmlns:a16="http://schemas.microsoft.com/office/drawing/2014/main" id="{375B242F-A8F9-437D-A0C1-940321A45DBF}"/>
              </a:ext>
            </a:extLst>
          </p:cNvPr>
          <p:cNvSpPr/>
          <p:nvPr/>
        </p:nvSpPr>
        <p:spPr>
          <a:xfrm>
            <a:off x="5870188" y="0"/>
            <a:ext cx="6341458" cy="6890367"/>
          </a:xfrm>
          <a:prstGeom prst="rect">
            <a:avLst/>
          </a:prstGeom>
          <a:gradFill flip="none" rotWithShape="1">
            <a:gsLst>
              <a:gs pos="100000">
                <a:schemeClr val="accent1">
                  <a:lumMod val="75000"/>
                </a:schemeClr>
              </a:gs>
              <a:gs pos="0">
                <a:schemeClr val="accent1">
                  <a:lumMod val="5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1E089F8C-043E-4A48-81D9-A27EF33A0797}"/>
              </a:ext>
            </a:extLst>
          </p:cNvPr>
          <p:cNvSpPr txBox="1"/>
          <p:nvPr/>
        </p:nvSpPr>
        <p:spPr>
          <a:xfrm>
            <a:off x="6897810" y="360197"/>
            <a:ext cx="40515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92D050"/>
                </a:solidFill>
                <a:latin typeface="Open Sans Extrabold" charset="0"/>
                <a:ea typeface="Open Sans Extrabold" charset="0"/>
                <a:cs typeface="Open Sans Extrabold" charset="0"/>
              </a:rPr>
              <a:t>РЕКОМЕНДОВАНО</a:t>
            </a:r>
            <a:endParaRPr lang="ru-RU" sz="2800" b="1" dirty="0">
              <a:solidFill>
                <a:srgbClr val="92D050"/>
              </a:solidFill>
              <a:latin typeface="Open Sans Extrabold" charset="0"/>
              <a:ea typeface="Open Sans Extrabold" charset="0"/>
              <a:cs typeface="Open Sans Extrabold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ACF44A83-E8C8-4517-BCA0-33E22767E6CE}"/>
              </a:ext>
            </a:extLst>
          </p:cNvPr>
          <p:cNvSpPr txBox="1"/>
          <p:nvPr/>
        </p:nvSpPr>
        <p:spPr>
          <a:xfrm>
            <a:off x="6788810" y="1926095"/>
            <a:ext cx="512001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7. При </a:t>
            </a:r>
            <a:r>
              <a:rPr lang="ru-RU" sz="2800" b="1" dirty="0">
                <a:solidFill>
                  <a:schemeClr val="bg1"/>
                </a:solidFill>
              </a:rPr>
              <a:t>направлении пациента на </a:t>
            </a:r>
            <a:r>
              <a:rPr lang="ru-RU" sz="2800" b="1" dirty="0" smtClean="0">
                <a:solidFill>
                  <a:schemeClr val="bg1"/>
                </a:solidFill>
              </a:rPr>
              <a:t>ЭПП (по приказу 282н) </a:t>
            </a:r>
            <a:r>
              <a:rPr lang="ru-RU" sz="2800" b="1" dirty="0">
                <a:solidFill>
                  <a:schemeClr val="bg1"/>
                </a:solidFill>
              </a:rPr>
              <a:t>необходимо оформлять: </a:t>
            </a:r>
            <a:endParaRPr lang="ru-RU" sz="2800" b="1" dirty="0" smtClean="0">
              <a:solidFill>
                <a:schemeClr val="bg1"/>
              </a:solidFill>
            </a:endParaRPr>
          </a:p>
          <a:p>
            <a:endParaRPr lang="ru-RU" sz="2800" dirty="0">
              <a:solidFill>
                <a:schemeClr val="bg1"/>
              </a:solidFill>
            </a:endParaRPr>
          </a:p>
          <a:p>
            <a:pPr marL="342900" lvl="0" indent="-342900">
              <a:buFont typeface="Arial" charset="0"/>
              <a:buChar char="•"/>
            </a:pPr>
            <a:r>
              <a:rPr lang="ru-RU" sz="2800" dirty="0">
                <a:solidFill>
                  <a:schemeClr val="bg1"/>
                </a:solidFill>
              </a:rPr>
              <a:t>направление, выданное МО проводившей </a:t>
            </a:r>
            <a:r>
              <a:rPr lang="ru-RU" sz="2800" dirty="0" smtClean="0">
                <a:solidFill>
                  <a:schemeClr val="bg1"/>
                </a:solidFill>
              </a:rPr>
              <a:t>медосмотр</a:t>
            </a:r>
          </a:p>
          <a:p>
            <a:pPr lvl="0"/>
            <a:endParaRPr lang="ru-RU" sz="2800" dirty="0">
              <a:solidFill>
                <a:schemeClr val="bg1"/>
              </a:solidFill>
            </a:endParaRPr>
          </a:p>
          <a:p>
            <a:pPr marL="342900" lvl="0" indent="-342900">
              <a:buFont typeface="Arial" charset="0"/>
              <a:buChar char="•"/>
            </a:pPr>
            <a:r>
              <a:rPr lang="ru-RU" sz="2800" dirty="0">
                <a:solidFill>
                  <a:schemeClr val="bg1"/>
                </a:solidFill>
              </a:rPr>
              <a:t>медицинское заключение по результатам медосмотра</a:t>
            </a:r>
          </a:p>
        </p:txBody>
      </p:sp>
      <p:pic>
        <p:nvPicPr>
          <p:cNvPr id="20" name="Изображение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7331" y="305518"/>
            <a:ext cx="541498" cy="571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80210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>
            <a:extLst>
              <a:ext uri="{FF2B5EF4-FFF2-40B4-BE49-F238E27FC236}">
                <a16:creationId xmlns="" xmlns:a16="http://schemas.microsoft.com/office/drawing/2014/main" id="{375B242F-A8F9-437D-A0C1-940321A45DBF}"/>
              </a:ext>
            </a:extLst>
          </p:cNvPr>
          <p:cNvSpPr/>
          <p:nvPr/>
        </p:nvSpPr>
        <p:spPr>
          <a:xfrm>
            <a:off x="0" y="0"/>
            <a:ext cx="12192000" cy="7079521"/>
          </a:xfrm>
          <a:prstGeom prst="rect">
            <a:avLst/>
          </a:prstGeom>
          <a:gradFill flip="none" rotWithShape="1">
            <a:gsLst>
              <a:gs pos="100000">
                <a:schemeClr val="accent1">
                  <a:lumMod val="75000"/>
                </a:schemeClr>
              </a:gs>
              <a:gs pos="0">
                <a:schemeClr val="accent1">
                  <a:lumMod val="5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1E089F8C-043E-4A48-81D9-A27EF33A0797}"/>
              </a:ext>
            </a:extLst>
          </p:cNvPr>
          <p:cNvSpPr txBox="1"/>
          <p:nvPr/>
        </p:nvSpPr>
        <p:spPr>
          <a:xfrm>
            <a:off x="758105" y="480604"/>
            <a:ext cx="47521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92D050"/>
                </a:solidFill>
                <a:latin typeface="Open Sans Extrabold" charset="0"/>
                <a:ea typeface="Open Sans Extrabold" charset="0"/>
                <a:cs typeface="Open Sans Extrabold" charset="0"/>
              </a:rPr>
              <a:t>РЕКОМЕНДОВАНО</a:t>
            </a:r>
            <a:endParaRPr lang="ru-RU" sz="2800" b="1" dirty="0">
              <a:solidFill>
                <a:srgbClr val="92D050"/>
              </a:solidFill>
              <a:latin typeface="Open Sans Extrabold" charset="0"/>
              <a:ea typeface="Open Sans Extrabold" charset="0"/>
              <a:cs typeface="Open Sans Extrabold" charset="0"/>
            </a:endParaRPr>
          </a:p>
        </p:txBody>
      </p:sp>
      <p:pic>
        <p:nvPicPr>
          <p:cNvPr id="20" name="Изображение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7331" y="305518"/>
            <a:ext cx="541498" cy="57102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1E089F8C-043E-4A48-81D9-A27EF33A0797}"/>
              </a:ext>
            </a:extLst>
          </p:cNvPr>
          <p:cNvSpPr txBox="1"/>
          <p:nvPr/>
        </p:nvSpPr>
        <p:spPr>
          <a:xfrm>
            <a:off x="1233742" y="1573382"/>
            <a:ext cx="77188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8. Привести </a:t>
            </a:r>
            <a:r>
              <a:rPr lang="ru-RU" sz="2800" b="1" dirty="0">
                <a:solidFill>
                  <a:schemeClr val="bg1"/>
                </a:solidFill>
              </a:rPr>
              <a:t>в соответствие документы по ВК: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1E089F8C-043E-4A48-81D9-A27EF33A0797}"/>
              </a:ext>
            </a:extLst>
          </p:cNvPr>
          <p:cNvSpPr txBox="1"/>
          <p:nvPr/>
        </p:nvSpPr>
        <p:spPr>
          <a:xfrm>
            <a:off x="1233742" y="2722969"/>
            <a:ext cx="49628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ru-RU" sz="28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П</a:t>
            </a:r>
            <a:r>
              <a:rPr lang="ru-RU" sz="28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оложение </a:t>
            </a:r>
            <a:r>
              <a:rPr lang="ru-RU" sz="28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о </a:t>
            </a:r>
            <a:r>
              <a:rPr lang="ru-RU" sz="28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ВК</a:t>
            </a: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3041" y="3152000"/>
            <a:ext cx="2803661" cy="312966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1E089F8C-043E-4A48-81D9-A27EF33A0797}"/>
              </a:ext>
            </a:extLst>
          </p:cNvPr>
          <p:cNvSpPr txBox="1"/>
          <p:nvPr/>
        </p:nvSpPr>
        <p:spPr>
          <a:xfrm>
            <a:off x="1233743" y="3718337"/>
            <a:ext cx="49628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ru-RU" sz="28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Создать подкомиссии ВК по МО и ЭПП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1E089F8C-043E-4A48-81D9-A27EF33A0797}"/>
              </a:ext>
            </a:extLst>
          </p:cNvPr>
          <p:cNvSpPr txBox="1"/>
          <p:nvPr/>
        </p:nvSpPr>
        <p:spPr>
          <a:xfrm>
            <a:off x="1233742" y="4867924"/>
            <a:ext cx="49628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ru-RU" sz="28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Утвердить состав членов ВК</a:t>
            </a:r>
          </a:p>
        </p:txBody>
      </p:sp>
    </p:spTree>
    <p:extLst>
      <p:ext uri="{BB962C8B-B14F-4D97-AF65-F5344CB8AC3E}">
        <p14:creationId xmlns:p14="http://schemas.microsoft.com/office/powerpoint/2010/main" val="7324402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2" grpId="0"/>
      <p:bldP spid="1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11" y="305518"/>
            <a:ext cx="6552482" cy="6552482"/>
          </a:xfrm>
          <a:prstGeom prst="rect">
            <a:avLst/>
          </a:prstGeom>
        </p:spPr>
      </p:pic>
      <p:sp>
        <p:nvSpPr>
          <p:cNvPr id="4" name="Rectangle 8">
            <a:extLst>
              <a:ext uri="{FF2B5EF4-FFF2-40B4-BE49-F238E27FC236}">
                <a16:creationId xmlns="" xmlns:a16="http://schemas.microsoft.com/office/drawing/2014/main" id="{375B242F-A8F9-437D-A0C1-940321A45DBF}"/>
              </a:ext>
            </a:extLst>
          </p:cNvPr>
          <p:cNvSpPr/>
          <p:nvPr/>
        </p:nvSpPr>
        <p:spPr>
          <a:xfrm>
            <a:off x="6175331" y="0"/>
            <a:ext cx="6016669" cy="6858000"/>
          </a:xfrm>
          <a:prstGeom prst="rect">
            <a:avLst/>
          </a:prstGeom>
          <a:gradFill flip="none" rotWithShape="1">
            <a:gsLst>
              <a:gs pos="100000">
                <a:schemeClr val="accent1">
                  <a:lumMod val="75000"/>
                </a:schemeClr>
              </a:gs>
              <a:gs pos="0">
                <a:schemeClr val="accent1">
                  <a:lumMod val="5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1E089F8C-043E-4A48-81D9-A27EF33A0797}"/>
              </a:ext>
            </a:extLst>
          </p:cNvPr>
          <p:cNvSpPr txBox="1"/>
          <p:nvPr/>
        </p:nvSpPr>
        <p:spPr>
          <a:xfrm>
            <a:off x="6897810" y="360197"/>
            <a:ext cx="40515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92D050"/>
                </a:solidFill>
                <a:latin typeface="Open Sans Extrabold" charset="0"/>
                <a:ea typeface="Open Sans Extrabold" charset="0"/>
                <a:cs typeface="Open Sans Extrabold" charset="0"/>
              </a:rPr>
              <a:t>РЕКОМЕНДОВАНО</a:t>
            </a:r>
            <a:endParaRPr lang="ru-RU" sz="2800" dirty="0">
              <a:solidFill>
                <a:srgbClr val="92D050"/>
              </a:solidFill>
              <a:latin typeface="Open Sans Extrabold" charset="0"/>
              <a:ea typeface="Open Sans Extrabold" charset="0"/>
              <a:cs typeface="Open Sans Extrabold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ACF44A83-E8C8-4517-BCA0-33E22767E6CE}"/>
              </a:ext>
            </a:extLst>
          </p:cNvPr>
          <p:cNvSpPr txBox="1"/>
          <p:nvPr/>
        </p:nvSpPr>
        <p:spPr>
          <a:xfrm>
            <a:off x="6536572" y="2151726"/>
            <a:ext cx="483076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9. </a:t>
            </a:r>
            <a:r>
              <a:rPr lang="ru-RU" sz="2800" b="1" dirty="0">
                <a:solidFill>
                  <a:schemeClr val="bg1"/>
                </a:solidFill>
              </a:rPr>
              <a:t>Председателем ВК </a:t>
            </a:r>
            <a:r>
              <a:rPr lang="ru-RU" sz="2800" b="1" dirty="0" smtClean="0">
                <a:solidFill>
                  <a:schemeClr val="bg1"/>
                </a:solidFill>
              </a:rPr>
              <a:t>по   ЭПП    назначать </a:t>
            </a:r>
            <a:r>
              <a:rPr lang="ru-RU" sz="2800" b="1" dirty="0">
                <a:solidFill>
                  <a:schemeClr val="accent4"/>
                </a:solidFill>
              </a:rPr>
              <a:t>руководителя</a:t>
            </a:r>
            <a:r>
              <a:rPr lang="ru-RU" sz="28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2800" b="1" dirty="0">
                <a:solidFill>
                  <a:schemeClr val="bg1"/>
                </a:solidFill>
              </a:rPr>
              <a:t>МО</a:t>
            </a:r>
            <a:r>
              <a:rPr lang="ru-RU" sz="28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2800" b="1" dirty="0">
                <a:solidFill>
                  <a:schemeClr val="bg1"/>
                </a:solidFill>
              </a:rPr>
              <a:t>(заместителя), имеющего сертификат по специальности «</a:t>
            </a:r>
            <a:r>
              <a:rPr lang="ru-RU" sz="2800" b="1" dirty="0" err="1">
                <a:solidFill>
                  <a:schemeClr val="bg1"/>
                </a:solidFill>
              </a:rPr>
              <a:t>профпатология</a:t>
            </a:r>
            <a:r>
              <a:rPr lang="ru-RU" sz="2800" b="1" dirty="0">
                <a:solidFill>
                  <a:schemeClr val="bg1"/>
                </a:solidFill>
              </a:rPr>
              <a:t>» и </a:t>
            </a:r>
            <a:r>
              <a:rPr lang="ru-RU" sz="2800" b="1" dirty="0" smtClean="0">
                <a:solidFill>
                  <a:schemeClr val="bg1"/>
                </a:solidFill>
              </a:rPr>
              <a:t>«ОЗО» 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20" name="Изображение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7331" y="305518"/>
            <a:ext cx="541498" cy="571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02980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>
            <a:extLst>
              <a:ext uri="{FF2B5EF4-FFF2-40B4-BE49-F238E27FC236}">
                <a16:creationId xmlns="" xmlns:a16="http://schemas.microsoft.com/office/drawing/2014/main" id="{375B242F-A8F9-437D-A0C1-940321A45DBF}"/>
              </a:ext>
            </a:extLst>
          </p:cNvPr>
          <p:cNvSpPr/>
          <p:nvPr/>
        </p:nvSpPr>
        <p:spPr>
          <a:xfrm>
            <a:off x="0" y="0"/>
            <a:ext cx="6174222" cy="6858000"/>
          </a:xfrm>
          <a:prstGeom prst="rect">
            <a:avLst/>
          </a:prstGeom>
          <a:gradFill flip="none" rotWithShape="1">
            <a:gsLst>
              <a:gs pos="100000">
                <a:schemeClr val="accent1">
                  <a:lumMod val="75000"/>
                </a:schemeClr>
              </a:gs>
              <a:gs pos="0">
                <a:schemeClr val="accent1">
                  <a:lumMod val="5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1E089F8C-043E-4A48-81D9-A27EF33A0797}"/>
              </a:ext>
            </a:extLst>
          </p:cNvPr>
          <p:cNvSpPr txBox="1"/>
          <p:nvPr/>
        </p:nvSpPr>
        <p:spPr>
          <a:xfrm>
            <a:off x="722479" y="480604"/>
            <a:ext cx="47521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92D050"/>
                </a:solidFill>
                <a:latin typeface="Open Sans Extrabold" charset="0"/>
                <a:ea typeface="Open Sans Extrabold" charset="0"/>
                <a:cs typeface="Open Sans Extrabold" charset="0"/>
              </a:rPr>
              <a:t>РЕКОМЕНДОВАНО</a:t>
            </a:r>
            <a:endParaRPr lang="ru-RU" sz="2800" dirty="0">
              <a:solidFill>
                <a:srgbClr val="92D050"/>
              </a:solidFill>
              <a:latin typeface="Open Sans Extrabold" charset="0"/>
              <a:ea typeface="Open Sans Extrabold" charset="0"/>
              <a:cs typeface="Open Sans Extrabold" charset="0"/>
            </a:endParaRPr>
          </a:p>
        </p:txBody>
      </p:sp>
      <p:pic>
        <p:nvPicPr>
          <p:cNvPr id="20" name="Изображение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4556" y="195092"/>
            <a:ext cx="541498" cy="57102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1E089F8C-043E-4A48-81D9-A27EF33A0797}"/>
              </a:ext>
            </a:extLst>
          </p:cNvPr>
          <p:cNvSpPr txBox="1"/>
          <p:nvPr/>
        </p:nvSpPr>
        <p:spPr>
          <a:xfrm>
            <a:off x="699354" y="1993479"/>
            <a:ext cx="47753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10. </a:t>
            </a:r>
            <a:r>
              <a:rPr lang="ru-RU" sz="2400" b="1" dirty="0">
                <a:solidFill>
                  <a:schemeClr val="bg1"/>
                </a:solidFill>
              </a:rPr>
              <a:t>Оформлять протокол ВК и заключение ВК по медицинским осмотрам и  ЭПП в соответствии с приказами 502н, </a:t>
            </a:r>
            <a:r>
              <a:rPr lang="ru-RU" sz="2400" b="1" dirty="0" smtClean="0">
                <a:solidFill>
                  <a:schemeClr val="bg1"/>
                </a:solidFill>
              </a:rPr>
              <a:t>282н. 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1E089F8C-043E-4A48-81D9-A27EF33A0797}"/>
              </a:ext>
            </a:extLst>
          </p:cNvPr>
          <p:cNvSpPr txBox="1"/>
          <p:nvPr/>
        </p:nvSpPr>
        <p:spPr>
          <a:xfrm>
            <a:off x="699353" y="4194906"/>
            <a:ext cx="50918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Решение врачебной комиссии в виде протокола ВК приобщать к медицинской карте </a:t>
            </a:r>
            <a:r>
              <a:rPr lang="ru-RU" sz="2400" b="1" dirty="0" smtClean="0">
                <a:solidFill>
                  <a:schemeClr val="bg1"/>
                </a:solidFill>
              </a:rPr>
              <a:t>пациента.</a:t>
            </a: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1027" name="Picture 3" descr="C:\Users\RakovaAV\Desktop\doctor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4223" y="1"/>
            <a:ext cx="601777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27199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8">
            <a:extLst>
              <a:ext uri="{FF2B5EF4-FFF2-40B4-BE49-F238E27FC236}">
                <a16:creationId xmlns="" xmlns:a16="http://schemas.microsoft.com/office/drawing/2014/main" id="{375B242F-A8F9-437D-A0C1-940321A45DB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  <a:alpha val="65000"/>
                </a:schemeClr>
              </a:gs>
              <a:gs pos="99000">
                <a:schemeClr val="accent1">
                  <a:lumMod val="5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1E089F8C-043E-4A48-81D9-A27EF33A0797}"/>
              </a:ext>
            </a:extLst>
          </p:cNvPr>
          <p:cNvSpPr txBox="1"/>
          <p:nvPr/>
        </p:nvSpPr>
        <p:spPr>
          <a:xfrm>
            <a:off x="564501" y="305518"/>
            <a:ext cx="3223292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ru-RU" sz="2800" b="1" dirty="0" smtClean="0">
                <a:solidFill>
                  <a:srgbClr val="92D05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АКТУАЛЬНОСТЬ</a:t>
            </a:r>
            <a:endParaRPr lang="en-US" sz="2400" dirty="0">
              <a:solidFill>
                <a:srgbClr val="92D050"/>
              </a:solidFill>
              <a:latin typeface="Open Sans 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ACF44A83-E8C8-4517-BCA0-33E22767E6CE}"/>
              </a:ext>
            </a:extLst>
          </p:cNvPr>
          <p:cNvSpPr txBox="1"/>
          <p:nvPr/>
        </p:nvSpPr>
        <p:spPr>
          <a:xfrm>
            <a:off x="575083" y="1529903"/>
            <a:ext cx="1106299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dirty="0" smtClean="0">
                <a:solidFill>
                  <a:schemeClr val="bg1"/>
                </a:solidFill>
              </a:rPr>
              <a:t>	Постановлением Правительства </a:t>
            </a:r>
            <a:r>
              <a:rPr lang="ru-RU" sz="2800" dirty="0">
                <a:solidFill>
                  <a:schemeClr val="bg1"/>
                </a:solidFill>
              </a:rPr>
              <a:t>ХМАО – Югры от 6 июня 2014 </a:t>
            </a:r>
            <a:r>
              <a:rPr lang="ru-RU" sz="2800" dirty="0" smtClean="0">
                <a:solidFill>
                  <a:schemeClr val="bg1"/>
                </a:solidFill>
              </a:rPr>
              <a:t>года № </a:t>
            </a:r>
            <a:r>
              <a:rPr lang="ru-RU" sz="2800" dirty="0">
                <a:solidFill>
                  <a:schemeClr val="bg1"/>
                </a:solidFill>
              </a:rPr>
              <a:t>204-п утверждена</a:t>
            </a:r>
            <a:r>
              <a:rPr lang="ru-RU" sz="2800" b="1" dirty="0">
                <a:solidFill>
                  <a:schemeClr val="bg1"/>
                </a:solidFill>
              </a:rPr>
              <a:t> «</a:t>
            </a:r>
            <a:r>
              <a:rPr lang="ru-RU" sz="2800" dirty="0">
                <a:solidFill>
                  <a:schemeClr val="bg1"/>
                </a:solidFill>
              </a:rPr>
              <a:t>Концепция улучшения условий и охраны труда в Ханты-Мансийском автономном округе – Югре до 2030 года», целью которой является </a:t>
            </a:r>
            <a:r>
              <a:rPr lang="ru-RU" sz="2800" b="1" dirty="0">
                <a:solidFill>
                  <a:schemeClr val="accent4"/>
                </a:solidFill>
              </a:rPr>
              <a:t>повышение качества государственного регулирования деятельности субъектов права в сфере охраны труда</a:t>
            </a:r>
            <a:r>
              <a:rPr lang="ru-RU" sz="2800" dirty="0">
                <a:solidFill>
                  <a:schemeClr val="accent4"/>
                </a:solidFill>
              </a:rPr>
              <a:t>,</a:t>
            </a:r>
            <a:r>
              <a:rPr lang="ru-RU" sz="2800" dirty="0">
                <a:solidFill>
                  <a:schemeClr val="bg1"/>
                </a:solidFill>
              </a:rPr>
              <a:t> в том числе планирования и выполнения государственных программ улучшения условий и охраны труда, </a:t>
            </a:r>
            <a:r>
              <a:rPr lang="ru-RU" sz="2800" b="1" dirty="0">
                <a:solidFill>
                  <a:schemeClr val="bg1"/>
                </a:solidFill>
              </a:rPr>
              <a:t>для </a:t>
            </a:r>
            <a:r>
              <a:rPr lang="ru-RU" sz="2800" b="1" dirty="0">
                <a:solidFill>
                  <a:schemeClr val="accent4"/>
                </a:solidFill>
              </a:rPr>
              <a:t>снижения производственного травматизма и профессиональной заболеваемости работающего населения</a:t>
            </a:r>
            <a:r>
              <a:rPr lang="ru-RU" sz="2800" dirty="0">
                <a:solidFill>
                  <a:schemeClr val="bg1"/>
                </a:solidFill>
              </a:rPr>
              <a:t> Ханты-Мансийского автономного округа - Югры в период до 2030 </a:t>
            </a:r>
            <a:r>
              <a:rPr lang="ru-RU" sz="2800" dirty="0" smtClean="0">
                <a:solidFill>
                  <a:schemeClr val="bg1"/>
                </a:solidFill>
              </a:rPr>
              <a:t>года.</a:t>
            </a:r>
            <a:endParaRPr lang="ru-RU" sz="2800" dirty="0">
              <a:solidFill>
                <a:schemeClr val="bg1"/>
              </a:solidFill>
              <a:effectLst/>
            </a:endParaRPr>
          </a:p>
        </p:txBody>
      </p:sp>
      <p:pic>
        <p:nvPicPr>
          <p:cNvPr id="20" name="Изображение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7331" y="305518"/>
            <a:ext cx="541498" cy="571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3226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>
            <a:extLst>
              <a:ext uri="{FF2B5EF4-FFF2-40B4-BE49-F238E27FC236}">
                <a16:creationId xmlns="" xmlns:a16="http://schemas.microsoft.com/office/drawing/2014/main" id="{375B242F-A8F9-437D-A0C1-940321A45DBF}"/>
              </a:ext>
            </a:extLst>
          </p:cNvPr>
          <p:cNvSpPr/>
          <p:nvPr/>
        </p:nvSpPr>
        <p:spPr>
          <a:xfrm>
            <a:off x="0" y="4229052"/>
            <a:ext cx="12192000" cy="2133641"/>
          </a:xfrm>
          <a:prstGeom prst="rect">
            <a:avLst/>
          </a:prstGeom>
          <a:gradFill flip="none" rotWithShape="1">
            <a:gsLst>
              <a:gs pos="100000">
                <a:schemeClr val="accent1">
                  <a:lumMod val="75000"/>
                </a:schemeClr>
              </a:gs>
              <a:gs pos="0">
                <a:schemeClr val="accent1">
                  <a:lumMod val="5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Изображение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7331" y="305518"/>
            <a:ext cx="541498" cy="57102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1E089F8C-043E-4A48-81D9-A27EF33A0797}"/>
              </a:ext>
            </a:extLst>
          </p:cNvPr>
          <p:cNvSpPr txBox="1"/>
          <p:nvPr/>
        </p:nvSpPr>
        <p:spPr>
          <a:xfrm>
            <a:off x="7315200" y="281000"/>
            <a:ext cx="40521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2BDD80"/>
                </a:solidFill>
                <a:latin typeface="Open Sans Extrabold" charset="0"/>
                <a:ea typeface="Open Sans Extrabold" charset="0"/>
                <a:cs typeface="Open Sans Extrabold" charset="0"/>
              </a:rPr>
              <a:t>РЕКОМЕНДОВАНО</a:t>
            </a:r>
            <a:endParaRPr lang="ru-RU" sz="2800" b="1" dirty="0">
              <a:solidFill>
                <a:srgbClr val="2BDD80"/>
              </a:solidFill>
              <a:latin typeface="Open Sans Extrabold" charset="0"/>
              <a:ea typeface="Open Sans Extrabold" charset="0"/>
              <a:cs typeface="Open Sans Extrabold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56881" y="967648"/>
            <a:ext cx="817920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ea typeface="Times New Roman" charset="0"/>
              </a:rPr>
              <a:t>11. По 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ea typeface="Times New Roman" charset="0"/>
              </a:rPr>
              <a:t>результатам медосмотров формировать группы риска развития 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ea typeface="Times New Roman" charset="0"/>
              </a:rPr>
              <a:t>профессиональных заболеваний, 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ea typeface="Times New Roman" charset="0"/>
              </a:rPr>
              <a:t>учитывая: </a:t>
            </a:r>
            <a:endParaRPr lang="ru-RU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4531987" y="2352643"/>
            <a:ext cx="3128026" cy="2717389"/>
            <a:chOff x="4531987" y="2008415"/>
            <a:chExt cx="3128026" cy="3061617"/>
          </a:xfrm>
        </p:grpSpPr>
        <p:sp>
          <p:nvSpPr>
            <p:cNvPr id="21" name="TextBox 20">
              <a:extLst>
                <a:ext uri="{FF2B5EF4-FFF2-40B4-BE49-F238E27FC236}">
                  <a16:creationId xmlns="" xmlns:a16="http://schemas.microsoft.com/office/drawing/2014/main" id="{ACF44A83-E8C8-4517-BCA0-33E22767E6CE}"/>
                </a:ext>
              </a:extLst>
            </p:cNvPr>
            <p:cNvSpPr txBox="1"/>
            <p:nvPr/>
          </p:nvSpPr>
          <p:spPr>
            <a:xfrm>
              <a:off x="4531987" y="4608367"/>
              <a:ext cx="312802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>
                  <a:solidFill>
                    <a:schemeClr val="bg1"/>
                  </a:solidFill>
                </a:rPr>
                <a:t>с</a:t>
              </a:r>
              <a:r>
                <a:rPr lang="ru-RU" sz="2400" b="1" dirty="0" smtClean="0">
                  <a:solidFill>
                    <a:schemeClr val="bg1"/>
                  </a:solidFill>
                </a:rPr>
                <a:t>таж работы</a:t>
              </a:r>
              <a:endParaRPr lang="ru-RU" sz="2400" b="1" dirty="0">
                <a:solidFill>
                  <a:schemeClr val="bg1"/>
                </a:solidFill>
              </a:endParaRPr>
            </a:p>
          </p:txBody>
        </p:sp>
        <p:pic>
          <p:nvPicPr>
            <p:cNvPr id="5" name="Изображение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7163" y="2008415"/>
              <a:ext cx="1897673" cy="2407196"/>
            </a:xfrm>
            <a:prstGeom prst="rect">
              <a:avLst/>
            </a:prstGeom>
          </p:spPr>
        </p:pic>
      </p:grpSp>
      <p:grpSp>
        <p:nvGrpSpPr>
          <p:cNvPr id="12" name="Группа 11"/>
          <p:cNvGrpSpPr/>
          <p:nvPr/>
        </p:nvGrpSpPr>
        <p:grpSpPr>
          <a:xfrm>
            <a:off x="778693" y="1714819"/>
            <a:ext cx="3566176" cy="3355213"/>
            <a:chOff x="778693" y="1714819"/>
            <a:chExt cx="3566176" cy="3355213"/>
          </a:xfrm>
        </p:grpSpPr>
        <p:sp>
          <p:nvSpPr>
            <p:cNvPr id="15" name="TextBox 14">
              <a:extLst>
                <a:ext uri="{FF2B5EF4-FFF2-40B4-BE49-F238E27FC236}">
                  <a16:creationId xmlns="" xmlns:a16="http://schemas.microsoft.com/office/drawing/2014/main" id="{ACF44A83-E8C8-4517-BCA0-33E22767E6CE}"/>
                </a:ext>
              </a:extLst>
            </p:cNvPr>
            <p:cNvSpPr txBox="1"/>
            <p:nvPr/>
          </p:nvSpPr>
          <p:spPr>
            <a:xfrm>
              <a:off x="778693" y="4608367"/>
              <a:ext cx="35661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 smtClean="0">
                  <a:solidFill>
                    <a:schemeClr val="bg1"/>
                  </a:solidFill>
                </a:rPr>
                <a:t>вредные факторы</a:t>
              </a:r>
              <a:endParaRPr lang="ru-RU" sz="2400" b="1" dirty="0">
                <a:solidFill>
                  <a:schemeClr val="bg1"/>
                </a:solidFill>
              </a:endParaRPr>
            </a:p>
          </p:txBody>
        </p:sp>
        <p:pic>
          <p:nvPicPr>
            <p:cNvPr id="7" name="Изображение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2096" y="1714819"/>
              <a:ext cx="3159369" cy="3159369"/>
            </a:xfrm>
            <a:prstGeom prst="rect">
              <a:avLst/>
            </a:prstGeom>
          </p:spPr>
        </p:pic>
      </p:grpSp>
      <p:grpSp>
        <p:nvGrpSpPr>
          <p:cNvPr id="17" name="Группа 16"/>
          <p:cNvGrpSpPr/>
          <p:nvPr/>
        </p:nvGrpSpPr>
        <p:grpSpPr>
          <a:xfrm>
            <a:off x="8618497" y="1812334"/>
            <a:ext cx="3128026" cy="3996362"/>
            <a:chOff x="8618497" y="1812334"/>
            <a:chExt cx="3128026" cy="3996362"/>
          </a:xfrm>
        </p:grpSpPr>
        <p:pic>
          <p:nvPicPr>
            <p:cNvPr id="9" name="Изображение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44377" y="1962073"/>
              <a:ext cx="2383419" cy="2499879"/>
            </a:xfrm>
            <a:prstGeom prst="rect">
              <a:avLst/>
            </a:prstGeom>
          </p:spPr>
        </p:pic>
        <p:pic>
          <p:nvPicPr>
            <p:cNvPr id="11" name="Изображение 10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32409" y="1812334"/>
              <a:ext cx="1534922" cy="1379275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="" xmlns:a16="http://schemas.microsoft.com/office/drawing/2014/main" id="{ACF44A83-E8C8-4517-BCA0-33E22767E6CE}"/>
                </a:ext>
              </a:extLst>
            </p:cNvPr>
            <p:cNvSpPr txBox="1"/>
            <p:nvPr/>
          </p:nvSpPr>
          <p:spPr>
            <a:xfrm>
              <a:off x="8618497" y="4608367"/>
              <a:ext cx="312802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 smtClean="0">
                  <a:solidFill>
                    <a:schemeClr val="bg1"/>
                  </a:solidFill>
                </a:rPr>
                <a:t>выявленную соматическую патологию</a:t>
              </a:r>
              <a:endParaRPr lang="ru-RU" sz="24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0312589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456606" cy="6858000"/>
          </a:xfrm>
          <a:prstGeom prst="rect">
            <a:avLst/>
          </a:prstGeom>
        </p:spPr>
      </p:pic>
      <p:sp>
        <p:nvSpPr>
          <p:cNvPr id="4" name="Rectangle 8">
            <a:extLst>
              <a:ext uri="{FF2B5EF4-FFF2-40B4-BE49-F238E27FC236}">
                <a16:creationId xmlns="" xmlns:a16="http://schemas.microsoft.com/office/drawing/2014/main" id="{375B242F-A8F9-437D-A0C1-940321A45DBF}"/>
              </a:ext>
            </a:extLst>
          </p:cNvPr>
          <p:cNvSpPr/>
          <p:nvPr/>
        </p:nvSpPr>
        <p:spPr>
          <a:xfrm>
            <a:off x="6175331" y="0"/>
            <a:ext cx="6016669" cy="6858000"/>
          </a:xfrm>
          <a:prstGeom prst="rect">
            <a:avLst/>
          </a:prstGeom>
          <a:gradFill flip="none" rotWithShape="1">
            <a:gsLst>
              <a:gs pos="100000">
                <a:schemeClr val="accent1">
                  <a:lumMod val="75000"/>
                </a:schemeClr>
              </a:gs>
              <a:gs pos="0">
                <a:schemeClr val="accent1">
                  <a:lumMod val="5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1E089F8C-043E-4A48-81D9-A27EF33A0797}"/>
              </a:ext>
            </a:extLst>
          </p:cNvPr>
          <p:cNvSpPr txBox="1"/>
          <p:nvPr/>
        </p:nvSpPr>
        <p:spPr>
          <a:xfrm>
            <a:off x="6897810" y="360197"/>
            <a:ext cx="40515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92D050"/>
                </a:solidFill>
                <a:latin typeface="Open Sans Extrabold" charset="0"/>
                <a:ea typeface="Open Sans Extrabold" charset="0"/>
                <a:cs typeface="Open Sans Extrabold" charset="0"/>
              </a:rPr>
              <a:t>РЕКОМЕНДОВАНО</a:t>
            </a:r>
            <a:endParaRPr lang="ru-RU" sz="2800" dirty="0">
              <a:solidFill>
                <a:srgbClr val="92D050"/>
              </a:solidFill>
              <a:latin typeface="Open Sans Extrabold" charset="0"/>
              <a:ea typeface="Open Sans Extrabold" charset="0"/>
              <a:cs typeface="Open Sans Extrabold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ACF44A83-E8C8-4517-BCA0-33E22767E6CE}"/>
              </a:ext>
            </a:extLst>
          </p:cNvPr>
          <p:cNvSpPr txBox="1"/>
          <p:nvPr/>
        </p:nvSpPr>
        <p:spPr>
          <a:xfrm>
            <a:off x="6897810" y="1620966"/>
            <a:ext cx="44695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12. При  высокой категории риска развития </a:t>
            </a:r>
            <a:r>
              <a:rPr lang="ru-RU" sz="2400" dirty="0" smtClean="0">
                <a:solidFill>
                  <a:schemeClr val="bg1"/>
                </a:solidFill>
              </a:rPr>
              <a:t>профзаболевания, </a:t>
            </a:r>
            <a:r>
              <a:rPr lang="ru-RU" sz="2400" dirty="0">
                <a:solidFill>
                  <a:schemeClr val="bg1"/>
                </a:solidFill>
              </a:rPr>
              <a:t>направлять работников на ПМО в </a:t>
            </a:r>
            <a:r>
              <a:rPr lang="ru-RU" sz="2400" dirty="0" smtClean="0">
                <a:solidFill>
                  <a:schemeClr val="bg1"/>
                </a:solidFill>
              </a:rPr>
              <a:t>ЦПП.</a:t>
            </a: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20" name="Изображение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7331" y="305518"/>
            <a:ext cx="541498" cy="57102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ACF44A83-E8C8-4517-BCA0-33E22767E6CE}"/>
              </a:ext>
            </a:extLst>
          </p:cNvPr>
          <p:cNvSpPr txBox="1"/>
          <p:nvPr/>
        </p:nvSpPr>
        <p:spPr>
          <a:xfrm>
            <a:off x="6897809" y="3429000"/>
            <a:ext cx="44695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13. При </a:t>
            </a:r>
            <a:r>
              <a:rPr lang="ru-RU" sz="2400" dirty="0">
                <a:solidFill>
                  <a:schemeClr val="bg1"/>
                </a:solidFill>
              </a:rPr>
              <a:t>спорных и конфликтных случаях, по результатам ЭПП, направлять работников на ВК в ЦПП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ACF44A83-E8C8-4517-BCA0-33E22767E6CE}"/>
              </a:ext>
            </a:extLst>
          </p:cNvPr>
          <p:cNvSpPr txBox="1"/>
          <p:nvPr/>
        </p:nvSpPr>
        <p:spPr>
          <a:xfrm>
            <a:off x="6897810" y="5199333"/>
            <a:ext cx="44695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14. При </a:t>
            </a:r>
            <a:r>
              <a:rPr lang="ru-RU" sz="2400" dirty="0">
                <a:solidFill>
                  <a:schemeClr val="bg1"/>
                </a:solidFill>
              </a:rPr>
              <a:t>выявлении  подозрения на ПЗ, направлять  на обследование в ЦПП</a:t>
            </a:r>
          </a:p>
        </p:txBody>
      </p:sp>
    </p:spTree>
    <p:extLst>
      <p:ext uri="{BB962C8B-B14F-4D97-AF65-F5344CB8AC3E}">
        <p14:creationId xmlns:p14="http://schemas.microsoft.com/office/powerpoint/2010/main" val="179707071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>
            <a:extLst>
              <a:ext uri="{FF2B5EF4-FFF2-40B4-BE49-F238E27FC236}">
                <a16:creationId xmlns="" xmlns:a16="http://schemas.microsoft.com/office/drawing/2014/main" id="{375B242F-A8F9-437D-A0C1-940321A45DBF}"/>
              </a:ext>
            </a:extLst>
          </p:cNvPr>
          <p:cNvSpPr/>
          <p:nvPr/>
        </p:nvSpPr>
        <p:spPr>
          <a:xfrm>
            <a:off x="0" y="4229052"/>
            <a:ext cx="12192000" cy="2347193"/>
          </a:xfrm>
          <a:prstGeom prst="rect">
            <a:avLst/>
          </a:prstGeom>
          <a:gradFill flip="none" rotWithShape="1">
            <a:gsLst>
              <a:gs pos="100000">
                <a:schemeClr val="accent1">
                  <a:lumMod val="75000"/>
                </a:schemeClr>
              </a:gs>
              <a:gs pos="0">
                <a:schemeClr val="accent1">
                  <a:lumMod val="5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Изображение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7331" y="305518"/>
            <a:ext cx="541498" cy="57102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1E089F8C-043E-4A48-81D9-A27EF33A0797}"/>
              </a:ext>
            </a:extLst>
          </p:cNvPr>
          <p:cNvSpPr txBox="1"/>
          <p:nvPr/>
        </p:nvSpPr>
        <p:spPr>
          <a:xfrm>
            <a:off x="7267699" y="305518"/>
            <a:ext cx="40996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2BDD80"/>
                </a:solidFill>
                <a:latin typeface="Open Sans Extrabold" charset="0"/>
                <a:ea typeface="Open Sans Extrabold" charset="0"/>
                <a:cs typeface="Open Sans Extrabold" charset="0"/>
              </a:rPr>
              <a:t>РЕКОМЕНДОВАНО</a:t>
            </a:r>
            <a:endParaRPr lang="ru-RU" sz="2800" b="1" dirty="0">
              <a:solidFill>
                <a:srgbClr val="2BDD80"/>
              </a:solidFill>
              <a:latin typeface="Open Sans Extrabold" charset="0"/>
              <a:ea typeface="Open Sans Extrabold" charset="0"/>
              <a:cs typeface="Open Sans Extrabold" charset="0"/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778693" y="828738"/>
            <a:ext cx="3566176" cy="5649834"/>
            <a:chOff x="778693" y="2154795"/>
            <a:chExt cx="3566176" cy="4383549"/>
          </a:xfrm>
        </p:grpSpPr>
        <p:sp>
          <p:nvSpPr>
            <p:cNvPr id="15" name="TextBox 14">
              <a:extLst>
                <a:ext uri="{FF2B5EF4-FFF2-40B4-BE49-F238E27FC236}">
                  <a16:creationId xmlns="" xmlns:a16="http://schemas.microsoft.com/office/drawing/2014/main" id="{ACF44A83-E8C8-4517-BCA0-33E22767E6CE}"/>
                </a:ext>
              </a:extLst>
            </p:cNvPr>
            <p:cNvSpPr txBox="1"/>
            <p:nvPr/>
          </p:nvSpPr>
          <p:spPr>
            <a:xfrm>
              <a:off x="778693" y="4819018"/>
              <a:ext cx="3566176" cy="1719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300" dirty="0" smtClean="0">
                  <a:solidFill>
                    <a:schemeClr val="bg1"/>
                  </a:solidFill>
                </a:rPr>
                <a:t>15. Укомплектовать </a:t>
              </a:r>
              <a:r>
                <a:rPr lang="ru-RU" sz="2300" dirty="0">
                  <a:solidFill>
                    <a:schemeClr val="bg1"/>
                  </a:solidFill>
                </a:rPr>
                <a:t>рабочие места врачей-специалистов компьютерами и программным </a:t>
              </a:r>
              <a:r>
                <a:rPr lang="ru-RU" sz="2300" dirty="0" smtClean="0">
                  <a:solidFill>
                    <a:schemeClr val="bg1"/>
                  </a:solidFill>
                </a:rPr>
                <a:t>обеспечением</a:t>
              </a:r>
              <a:endParaRPr lang="ru-RU" sz="2300" b="1" dirty="0">
                <a:solidFill>
                  <a:schemeClr val="bg1"/>
                </a:solidFill>
              </a:endParaRPr>
            </a:p>
          </p:txBody>
        </p:sp>
        <p:pic>
          <p:nvPicPr>
            <p:cNvPr id="2" name="Изображение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2343" y="2154795"/>
              <a:ext cx="2478875" cy="2296833"/>
            </a:xfrm>
            <a:prstGeom prst="rect">
              <a:avLst/>
            </a:prstGeom>
          </p:spPr>
        </p:pic>
      </p:grpSp>
      <p:grpSp>
        <p:nvGrpSpPr>
          <p:cNvPr id="18" name="Группа 17"/>
          <p:cNvGrpSpPr/>
          <p:nvPr/>
        </p:nvGrpSpPr>
        <p:grpSpPr>
          <a:xfrm>
            <a:off x="4077563" y="717259"/>
            <a:ext cx="4199334" cy="5215097"/>
            <a:chOff x="4077563" y="1731707"/>
            <a:chExt cx="4199334" cy="4213757"/>
          </a:xfrm>
        </p:grpSpPr>
        <p:sp>
          <p:nvSpPr>
            <p:cNvPr id="21" name="TextBox 20">
              <a:extLst>
                <a:ext uri="{FF2B5EF4-FFF2-40B4-BE49-F238E27FC236}">
                  <a16:creationId xmlns="" xmlns:a16="http://schemas.microsoft.com/office/drawing/2014/main" id="{ACF44A83-E8C8-4517-BCA0-33E22767E6CE}"/>
                </a:ext>
              </a:extLst>
            </p:cNvPr>
            <p:cNvSpPr txBox="1"/>
            <p:nvPr/>
          </p:nvSpPr>
          <p:spPr>
            <a:xfrm>
              <a:off x="4584360" y="4677191"/>
              <a:ext cx="3128026" cy="1268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 smtClean="0">
                  <a:solidFill>
                    <a:schemeClr val="bg1"/>
                  </a:solidFill>
                </a:rPr>
                <a:t>16. Проводить </a:t>
              </a:r>
              <a:r>
                <a:rPr lang="ru-RU" sz="2400" dirty="0">
                  <a:solidFill>
                    <a:schemeClr val="bg1"/>
                  </a:solidFill>
                </a:rPr>
                <a:t>внутренний контроль качества оказания медицинской помощи</a:t>
              </a:r>
              <a:endParaRPr lang="ru-RU" sz="2400" b="1" dirty="0">
                <a:solidFill>
                  <a:schemeClr val="bg1"/>
                </a:solidFill>
              </a:endParaRPr>
            </a:p>
          </p:txBody>
        </p:sp>
        <p:pic>
          <p:nvPicPr>
            <p:cNvPr id="6" name="Изображение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7563" y="1731707"/>
              <a:ext cx="4199334" cy="2816784"/>
            </a:xfrm>
            <a:prstGeom prst="rect">
              <a:avLst/>
            </a:prstGeom>
          </p:spPr>
        </p:pic>
      </p:grpSp>
      <p:grpSp>
        <p:nvGrpSpPr>
          <p:cNvPr id="19" name="Группа 18"/>
          <p:cNvGrpSpPr/>
          <p:nvPr/>
        </p:nvGrpSpPr>
        <p:grpSpPr>
          <a:xfrm>
            <a:off x="7951877" y="1103586"/>
            <a:ext cx="3847179" cy="4852512"/>
            <a:chOff x="8344820" y="2153834"/>
            <a:chExt cx="3454236" cy="3751429"/>
          </a:xfrm>
        </p:grpSpPr>
        <p:sp>
          <p:nvSpPr>
            <p:cNvPr id="16" name="TextBox 15">
              <a:extLst>
                <a:ext uri="{FF2B5EF4-FFF2-40B4-BE49-F238E27FC236}">
                  <a16:creationId xmlns="" xmlns:a16="http://schemas.microsoft.com/office/drawing/2014/main" id="{ACF44A83-E8C8-4517-BCA0-33E22767E6CE}"/>
                </a:ext>
              </a:extLst>
            </p:cNvPr>
            <p:cNvSpPr txBox="1"/>
            <p:nvPr/>
          </p:nvSpPr>
          <p:spPr>
            <a:xfrm>
              <a:off x="8510054" y="4746014"/>
              <a:ext cx="3128026" cy="1159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 smtClean="0">
                  <a:solidFill>
                    <a:schemeClr val="bg1"/>
                  </a:solidFill>
                </a:rPr>
                <a:t>17. Направлять </a:t>
              </a:r>
              <a:r>
                <a:rPr lang="ru-RU" sz="2400" dirty="0">
                  <a:solidFill>
                    <a:schemeClr val="bg1"/>
                  </a:solidFill>
                </a:rPr>
                <a:t>врачей-</a:t>
              </a:r>
              <a:r>
                <a:rPr lang="ru-RU" sz="2400" dirty="0" err="1">
                  <a:solidFill>
                    <a:schemeClr val="bg1"/>
                  </a:solidFill>
                </a:rPr>
                <a:t>профпатологов</a:t>
              </a:r>
              <a:r>
                <a:rPr lang="ru-RU" sz="2400" dirty="0">
                  <a:solidFill>
                    <a:schemeClr val="bg1"/>
                  </a:solidFill>
                </a:rPr>
                <a:t> в ЦПП для обмена опытом</a:t>
              </a:r>
              <a:endParaRPr lang="ru-RU" sz="2400" b="1" dirty="0">
                <a:solidFill>
                  <a:schemeClr val="bg1"/>
                </a:solidFill>
              </a:endParaRPr>
            </a:p>
          </p:txBody>
        </p:sp>
        <p:pic>
          <p:nvPicPr>
            <p:cNvPr id="8" name="Изображение 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44820" y="2153834"/>
              <a:ext cx="3454236" cy="22987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3225024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>
            <a:extLst>
              <a:ext uri="{FF2B5EF4-FFF2-40B4-BE49-F238E27FC236}">
                <a16:creationId xmlns="" xmlns:a16="http://schemas.microsoft.com/office/drawing/2014/main" id="{375B242F-A8F9-437D-A0C1-940321A45DBF}"/>
              </a:ext>
            </a:extLst>
          </p:cNvPr>
          <p:cNvSpPr/>
          <p:nvPr/>
        </p:nvSpPr>
        <p:spPr>
          <a:xfrm>
            <a:off x="-2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accent1">
                  <a:lumMod val="75000"/>
                </a:schemeClr>
              </a:gs>
              <a:gs pos="0">
                <a:schemeClr val="accent1">
                  <a:lumMod val="5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1E089F8C-043E-4A48-81D9-A27EF33A0797}"/>
              </a:ext>
            </a:extLst>
          </p:cNvPr>
          <p:cNvSpPr txBox="1"/>
          <p:nvPr/>
        </p:nvSpPr>
        <p:spPr>
          <a:xfrm>
            <a:off x="758105" y="480604"/>
            <a:ext cx="47521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92D050"/>
                </a:solidFill>
                <a:latin typeface="Open Sans Extrabold" charset="0"/>
                <a:ea typeface="Open Sans Extrabold" charset="0"/>
                <a:cs typeface="Open Sans Extrabold" charset="0"/>
              </a:rPr>
              <a:t>РЕЗУЛЬТАТЫ</a:t>
            </a:r>
            <a:endParaRPr lang="ru-RU" sz="2800" b="1" dirty="0">
              <a:solidFill>
                <a:srgbClr val="92D050"/>
              </a:solidFill>
              <a:latin typeface="Open Sans Extrabold" charset="0"/>
              <a:ea typeface="Open Sans Extrabold" charset="0"/>
              <a:cs typeface="Open Sans Extrabold" charset="0"/>
            </a:endParaRPr>
          </a:p>
        </p:txBody>
      </p:sp>
      <p:pic>
        <p:nvPicPr>
          <p:cNvPr id="20" name="Изображение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7331" y="305518"/>
            <a:ext cx="541498" cy="57102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1E089F8C-043E-4A48-81D9-A27EF33A0797}"/>
              </a:ext>
            </a:extLst>
          </p:cNvPr>
          <p:cNvSpPr txBox="1"/>
          <p:nvPr/>
        </p:nvSpPr>
        <p:spPr>
          <a:xfrm>
            <a:off x="915243" y="1182964"/>
            <a:ext cx="10452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В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 smtClean="0">
                <a:solidFill>
                  <a:schemeClr val="bg1"/>
                </a:solidFill>
              </a:rPr>
              <a:t>большинстве МО в 2018 году устранены некоторые недочеты: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1E089F8C-043E-4A48-81D9-A27EF33A0797}"/>
              </a:ext>
            </a:extLst>
          </p:cNvPr>
          <p:cNvSpPr txBox="1"/>
          <p:nvPr/>
        </p:nvSpPr>
        <p:spPr>
          <a:xfrm>
            <a:off x="933798" y="4203770"/>
            <a:ext cx="8417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ru-RU" sz="28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Отрегулирована деятельность врачебных комиссий</a:t>
            </a:r>
            <a:endParaRPr lang="ru-RU" sz="28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1E089F8C-043E-4A48-81D9-A27EF33A0797}"/>
              </a:ext>
            </a:extLst>
          </p:cNvPr>
          <p:cNvSpPr txBox="1"/>
          <p:nvPr/>
        </p:nvSpPr>
        <p:spPr>
          <a:xfrm>
            <a:off x="915243" y="5055016"/>
            <a:ext cx="85267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ru-RU" sz="28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Устранены нарушения </a:t>
            </a:r>
            <a:r>
              <a:rPr lang="ru-RU" sz="28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в ведении первичной медицинской документации</a:t>
            </a:r>
            <a:endParaRPr lang="ru-RU" sz="2800" dirty="0" smtClean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1E089F8C-043E-4A48-81D9-A27EF33A0797}"/>
              </a:ext>
            </a:extLst>
          </p:cNvPr>
          <p:cNvSpPr txBox="1"/>
          <p:nvPr/>
        </p:nvSpPr>
        <p:spPr>
          <a:xfrm>
            <a:off x="888449" y="1974751"/>
            <a:ext cx="901229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ru-RU" sz="28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Проведена профессиональная </a:t>
            </a:r>
            <a:r>
              <a:rPr lang="ru-RU" sz="28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переподготовка врачей и тематическое усовершенствование по специальности «Профпатология» в 2 медицинских организациях (из 3 выявленных).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1972" y="3161782"/>
            <a:ext cx="2441825" cy="3534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19332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2" grpId="0"/>
      <p:bldP spid="1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>
            <a:extLst>
              <a:ext uri="{FF2B5EF4-FFF2-40B4-BE49-F238E27FC236}">
                <a16:creationId xmlns="" xmlns:a16="http://schemas.microsoft.com/office/drawing/2014/main" id="{375B242F-A8F9-437D-A0C1-940321A45DBF}"/>
              </a:ext>
            </a:extLst>
          </p:cNvPr>
          <p:cNvSpPr/>
          <p:nvPr/>
        </p:nvSpPr>
        <p:spPr>
          <a:xfrm>
            <a:off x="-2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accent1">
                  <a:lumMod val="75000"/>
                </a:schemeClr>
              </a:gs>
              <a:gs pos="0">
                <a:schemeClr val="accent1">
                  <a:lumMod val="5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1E089F8C-043E-4A48-81D9-A27EF33A0797}"/>
              </a:ext>
            </a:extLst>
          </p:cNvPr>
          <p:cNvSpPr txBox="1"/>
          <p:nvPr/>
        </p:nvSpPr>
        <p:spPr>
          <a:xfrm>
            <a:off x="758105" y="480604"/>
            <a:ext cx="47521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92D050"/>
                </a:solidFill>
                <a:latin typeface="Open Sans Extrabold" charset="0"/>
                <a:ea typeface="Open Sans Extrabold" charset="0"/>
                <a:cs typeface="Open Sans Extrabold" charset="0"/>
              </a:rPr>
              <a:t>РЕЗУЛЬТАТЫ</a:t>
            </a:r>
            <a:endParaRPr lang="ru-RU" sz="2800" b="1" dirty="0">
              <a:solidFill>
                <a:srgbClr val="92D050"/>
              </a:solidFill>
              <a:latin typeface="Open Sans Extrabold" charset="0"/>
              <a:ea typeface="Open Sans Extrabold" charset="0"/>
              <a:cs typeface="Open Sans Extrabold" charset="0"/>
            </a:endParaRPr>
          </a:p>
        </p:txBody>
      </p:sp>
      <p:pic>
        <p:nvPicPr>
          <p:cNvPr id="20" name="Изображение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7331" y="305518"/>
            <a:ext cx="541498" cy="57102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1E089F8C-043E-4A48-81D9-A27EF33A0797}"/>
              </a:ext>
            </a:extLst>
          </p:cNvPr>
          <p:cNvSpPr txBox="1"/>
          <p:nvPr/>
        </p:nvSpPr>
        <p:spPr>
          <a:xfrm>
            <a:off x="915243" y="1182964"/>
            <a:ext cx="10452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В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 smtClean="0">
                <a:solidFill>
                  <a:schemeClr val="bg1"/>
                </a:solidFill>
              </a:rPr>
              <a:t>большинстве МО в 2018 году устранены некоторые недочеты: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1E089F8C-043E-4A48-81D9-A27EF33A0797}"/>
              </a:ext>
            </a:extLst>
          </p:cNvPr>
          <p:cNvSpPr txBox="1"/>
          <p:nvPr/>
        </p:nvSpPr>
        <p:spPr>
          <a:xfrm>
            <a:off x="734710" y="2736502"/>
            <a:ext cx="833046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ru-RU" sz="28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Появилась </a:t>
            </a:r>
            <a:r>
              <a:rPr lang="ru-RU" sz="2800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профнастороженность</a:t>
            </a:r>
            <a:r>
              <a:rPr lang="ru-RU" sz="28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врачей участвующих в проведении медицинских осмотров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7004" y="3051425"/>
            <a:ext cx="2441825" cy="3534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1E089F8C-043E-4A48-81D9-A27EF33A0797}"/>
              </a:ext>
            </a:extLst>
          </p:cNvPr>
          <p:cNvSpPr txBox="1"/>
          <p:nvPr/>
        </p:nvSpPr>
        <p:spPr>
          <a:xfrm>
            <a:off x="807723" y="1913654"/>
            <a:ext cx="10559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ru-RU" sz="28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Объем проводимых исследований </a:t>
            </a:r>
            <a:r>
              <a:rPr lang="ru-RU" sz="28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соответствует  приказу 302н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1E089F8C-043E-4A48-81D9-A27EF33A0797}"/>
              </a:ext>
            </a:extLst>
          </p:cNvPr>
          <p:cNvSpPr txBox="1"/>
          <p:nvPr/>
        </p:nvSpPr>
        <p:spPr>
          <a:xfrm>
            <a:off x="758105" y="4534756"/>
            <a:ext cx="81337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ru-RU" sz="28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Отрегулирована маршрутизация пациентов направляемых в ЦПП </a:t>
            </a:r>
          </a:p>
        </p:txBody>
      </p:sp>
    </p:spTree>
    <p:extLst>
      <p:ext uri="{BB962C8B-B14F-4D97-AF65-F5344CB8AC3E}">
        <p14:creationId xmlns:p14="http://schemas.microsoft.com/office/powerpoint/2010/main" val="32857217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1E089F8C-043E-4A48-81D9-A27EF33A0797}"/>
              </a:ext>
            </a:extLst>
          </p:cNvPr>
          <p:cNvSpPr txBox="1"/>
          <p:nvPr/>
        </p:nvSpPr>
        <p:spPr>
          <a:xfrm>
            <a:off x="350223" y="206436"/>
            <a:ext cx="52795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92D050"/>
                </a:solidFill>
                <a:latin typeface="Open Sans Extrabold" charset="0"/>
                <a:ea typeface="Open Sans Extrabold" charset="0"/>
                <a:cs typeface="Open Sans Extrabold" charset="0"/>
              </a:rPr>
              <a:t>СОВЕЩАНИЕ ПРОФПАТОЛОГОВ</a:t>
            </a:r>
            <a:endParaRPr lang="ru-RU" sz="2800" dirty="0">
              <a:solidFill>
                <a:srgbClr val="92D050"/>
              </a:solidFill>
              <a:latin typeface="Open Sans Extrabold" charset="0"/>
              <a:ea typeface="Open Sans Extrabold" charset="0"/>
              <a:cs typeface="Open Sans Extrabold" charset="0"/>
            </a:endParaRPr>
          </a:p>
        </p:txBody>
      </p:sp>
      <p:pic>
        <p:nvPicPr>
          <p:cNvPr id="20" name="Изображение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7331" y="305518"/>
            <a:ext cx="541498" cy="57102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1E089F8C-043E-4A48-81D9-A27EF33A0797}"/>
              </a:ext>
            </a:extLst>
          </p:cNvPr>
          <p:cNvSpPr txBox="1"/>
          <p:nvPr/>
        </p:nvSpPr>
        <p:spPr>
          <a:xfrm>
            <a:off x="699353" y="2305615"/>
            <a:ext cx="477532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С 16 по 17 ноября 2017 г. в г. Ханты-Мансийске на базе АУ «Югорский центр профессиональной патологии» состоялось совещание врачей-</a:t>
            </a:r>
            <a:r>
              <a:rPr lang="ru-RU" sz="2400" dirty="0" err="1">
                <a:solidFill>
                  <a:schemeClr val="bg1"/>
                </a:solidFill>
              </a:rPr>
              <a:t>профпатологов</a:t>
            </a:r>
            <a:r>
              <a:rPr lang="ru-RU" sz="2400" dirty="0">
                <a:solidFill>
                  <a:schemeClr val="bg1"/>
                </a:solidFill>
              </a:rPr>
              <a:t> ХМАО – Югры</a:t>
            </a:r>
          </a:p>
          <a:p>
            <a:r>
              <a:rPr lang="ru-RU" sz="2400" dirty="0">
                <a:solidFill>
                  <a:schemeClr val="bg1"/>
                </a:solidFill>
              </a:rPr>
              <a:t>Врачи-</a:t>
            </a:r>
            <a:r>
              <a:rPr lang="ru-RU" sz="2400" dirty="0" err="1">
                <a:solidFill>
                  <a:schemeClr val="bg1"/>
                </a:solidFill>
              </a:rPr>
              <a:t>профпатологи</a:t>
            </a:r>
            <a:r>
              <a:rPr lang="ru-RU" sz="2400" dirty="0">
                <a:solidFill>
                  <a:schemeClr val="bg1"/>
                </a:solidFill>
              </a:rPr>
              <a:t> 23 МО округа приняли участие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1E089F8C-043E-4A48-81D9-A27EF33A0797}"/>
              </a:ext>
            </a:extLst>
          </p:cNvPr>
          <p:cNvSpPr txBox="1"/>
          <p:nvPr/>
        </p:nvSpPr>
        <p:spPr>
          <a:xfrm>
            <a:off x="699353" y="1502246"/>
            <a:ext cx="47521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ea typeface="Open Sans Extrabold" charset="0"/>
                <a:cs typeface="Open Sans Extrabold" charset="0"/>
              </a:rPr>
              <a:t>Итоги</a:t>
            </a:r>
            <a:r>
              <a:rPr lang="en-US" sz="2400" dirty="0" smtClean="0">
                <a:solidFill>
                  <a:schemeClr val="bg1"/>
                </a:solidFill>
                <a:ea typeface="Open Sans Extrabold" charset="0"/>
                <a:cs typeface="Open Sans Extrabold" charset="0"/>
              </a:rPr>
              <a:t>:</a:t>
            </a:r>
            <a:endParaRPr lang="ru-RU" sz="2400" dirty="0">
              <a:solidFill>
                <a:schemeClr val="bg1"/>
              </a:solidFill>
              <a:ea typeface="Open Sans Extrabold" charset="0"/>
              <a:cs typeface="Open Sans Extrabold" charset="0"/>
            </a:endParaRPr>
          </a:p>
        </p:txBody>
      </p:sp>
      <p:pic>
        <p:nvPicPr>
          <p:cNvPr id="1026" name="Picture 2" descr="C:\Users\RakovaAV\Desktop\1 на главную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6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1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374" y="305518"/>
            <a:ext cx="5992812" cy="74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961933" y="1483917"/>
            <a:ext cx="806521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2400" b="1" dirty="0" smtClean="0">
                <a:solidFill>
                  <a:srgbClr val="FFFF00"/>
                </a:solidFill>
              </a:rPr>
              <a:t>16 - </a:t>
            </a:r>
            <a:r>
              <a:rPr lang="ru-RU" sz="2400" b="1" dirty="0">
                <a:solidFill>
                  <a:srgbClr val="FFFF00"/>
                </a:solidFill>
              </a:rPr>
              <a:t>17 ноября 2017 г</a:t>
            </a:r>
            <a:r>
              <a:rPr lang="ru-RU" sz="2400" b="1" dirty="0" smtClean="0">
                <a:solidFill>
                  <a:srgbClr val="FFFF00"/>
                </a:solidFill>
              </a:rPr>
              <a:t>., а так же 24 мая 2018 г.  </a:t>
            </a:r>
            <a:r>
              <a:rPr lang="ru-RU" sz="2400" b="1" dirty="0">
                <a:solidFill>
                  <a:srgbClr val="FFFF00"/>
                </a:solidFill>
              </a:rPr>
              <a:t>в г. Ханты-Мансийске на базе АУ «Югорский центр профессиональной патологии» </a:t>
            </a:r>
            <a:r>
              <a:rPr lang="ru-RU" sz="2400" b="1" dirty="0" smtClean="0">
                <a:solidFill>
                  <a:srgbClr val="FFFF00"/>
                </a:solidFill>
              </a:rPr>
              <a:t>состоялось 2 совещания </a:t>
            </a:r>
            <a:r>
              <a:rPr lang="ru-RU" sz="2400" b="1" dirty="0">
                <a:solidFill>
                  <a:srgbClr val="FFFF00"/>
                </a:solidFill>
              </a:rPr>
              <a:t>врачей-</a:t>
            </a:r>
            <a:r>
              <a:rPr lang="ru-RU" sz="2400" b="1" dirty="0" err="1">
                <a:solidFill>
                  <a:srgbClr val="FFFF00"/>
                </a:solidFill>
              </a:rPr>
              <a:t>профпатологов</a:t>
            </a:r>
            <a:r>
              <a:rPr lang="ru-RU" sz="2400" b="1" dirty="0">
                <a:solidFill>
                  <a:srgbClr val="FFFF00"/>
                </a:solidFill>
              </a:rPr>
              <a:t> ХМАО – </a:t>
            </a:r>
            <a:r>
              <a:rPr lang="ru-RU" sz="2400" b="1" dirty="0" smtClean="0">
                <a:solidFill>
                  <a:srgbClr val="FFFF00"/>
                </a:solidFill>
              </a:rPr>
              <a:t>Югры.</a:t>
            </a:r>
          </a:p>
          <a:p>
            <a:pPr lvl="0" algn="just"/>
            <a:r>
              <a:rPr lang="ru-RU" sz="2400" b="1" dirty="0" smtClean="0">
                <a:solidFill>
                  <a:srgbClr val="FFFF00"/>
                </a:solidFill>
              </a:rPr>
              <a:t> В ноябре 2017 г. в совещании приняли </a:t>
            </a:r>
            <a:r>
              <a:rPr lang="ru-RU" sz="2400" b="1" dirty="0">
                <a:solidFill>
                  <a:srgbClr val="FFFF00"/>
                </a:solidFill>
              </a:rPr>
              <a:t>участие </a:t>
            </a:r>
            <a:r>
              <a:rPr lang="ru-RU" sz="2400" b="1" dirty="0" smtClean="0">
                <a:solidFill>
                  <a:srgbClr val="FFFF00"/>
                </a:solidFill>
              </a:rPr>
              <a:t>врачи        23 медицинских организаций округа.</a:t>
            </a:r>
          </a:p>
          <a:p>
            <a:pPr algn="just"/>
            <a:r>
              <a:rPr lang="ru-RU" sz="2400" b="1" dirty="0" smtClean="0">
                <a:solidFill>
                  <a:srgbClr val="FFFF00"/>
                </a:solidFill>
              </a:rPr>
              <a:t> В мае 2018 г.</a:t>
            </a:r>
            <a:r>
              <a:rPr lang="ru-RU" sz="2400" b="1" dirty="0">
                <a:solidFill>
                  <a:srgbClr val="FFFF00"/>
                </a:solidFill>
              </a:rPr>
              <a:t> </a:t>
            </a:r>
            <a:r>
              <a:rPr lang="ru-RU" sz="2400" b="1" dirty="0" smtClean="0">
                <a:solidFill>
                  <a:srgbClr val="FFFF00"/>
                </a:solidFill>
              </a:rPr>
              <a:t>в совещании приняли </a:t>
            </a:r>
            <a:r>
              <a:rPr lang="ru-RU" sz="2400" b="1" dirty="0">
                <a:solidFill>
                  <a:srgbClr val="FFFF00"/>
                </a:solidFill>
              </a:rPr>
              <a:t>участие </a:t>
            </a:r>
            <a:r>
              <a:rPr lang="ru-RU" sz="2400" b="1" dirty="0" smtClean="0">
                <a:solidFill>
                  <a:srgbClr val="FFFF00"/>
                </a:solidFill>
              </a:rPr>
              <a:t>врачи             27 </a:t>
            </a:r>
            <a:r>
              <a:rPr lang="ru-RU" sz="2400" b="1" dirty="0">
                <a:solidFill>
                  <a:srgbClr val="FFFF00"/>
                </a:solidFill>
              </a:rPr>
              <a:t>медицинских организаций округа.</a:t>
            </a:r>
          </a:p>
          <a:p>
            <a:pPr lvl="0" algn="just"/>
            <a:endParaRPr lang="ru-RU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705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>
            <a:extLst>
              <a:ext uri="{FF2B5EF4-FFF2-40B4-BE49-F238E27FC236}">
                <a16:creationId xmlns="" xmlns:a16="http://schemas.microsoft.com/office/drawing/2014/main" id="{375B242F-A8F9-437D-A0C1-940321A45DBF}"/>
              </a:ext>
            </a:extLst>
          </p:cNvPr>
          <p:cNvSpPr/>
          <p:nvPr/>
        </p:nvSpPr>
        <p:spPr>
          <a:xfrm>
            <a:off x="6462792" y="0"/>
            <a:ext cx="5729207" cy="6858000"/>
          </a:xfrm>
          <a:prstGeom prst="rect">
            <a:avLst/>
          </a:prstGeom>
          <a:gradFill flip="none" rotWithShape="1">
            <a:gsLst>
              <a:gs pos="100000">
                <a:schemeClr val="accent1">
                  <a:lumMod val="75000"/>
                </a:schemeClr>
              </a:gs>
              <a:gs pos="0">
                <a:schemeClr val="accent1">
                  <a:lumMod val="5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ACF44A83-E8C8-4517-BCA0-33E22767E6CE}"/>
              </a:ext>
            </a:extLst>
          </p:cNvPr>
          <p:cNvSpPr txBox="1"/>
          <p:nvPr/>
        </p:nvSpPr>
        <p:spPr>
          <a:xfrm>
            <a:off x="6896270" y="1404561"/>
            <a:ext cx="50936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ru-RU" sz="2000" dirty="0" smtClean="0">
                <a:solidFill>
                  <a:schemeClr val="bg1"/>
                </a:solidFill>
              </a:rPr>
              <a:t>актуальные </a:t>
            </a:r>
            <a:r>
              <a:rPr lang="ru-RU" sz="2000" dirty="0">
                <a:solidFill>
                  <a:schemeClr val="bg1"/>
                </a:solidFill>
              </a:rPr>
              <a:t>вопросы по оказанию первичной специализированной медико-санитарной помощи по профпатологии, при проведении медосмотров и </a:t>
            </a:r>
            <a:r>
              <a:rPr lang="ru-RU" sz="2000" dirty="0" smtClean="0">
                <a:solidFill>
                  <a:schemeClr val="bg1"/>
                </a:solidFill>
              </a:rPr>
              <a:t>ЭПП</a:t>
            </a:r>
          </a:p>
          <a:p>
            <a:pPr marL="342900" indent="-342900">
              <a:buFontTx/>
              <a:buChar char="-"/>
            </a:pPr>
            <a:r>
              <a:rPr lang="ru-RU" sz="2000" dirty="0" smtClean="0">
                <a:solidFill>
                  <a:schemeClr val="bg1"/>
                </a:solidFill>
              </a:rPr>
              <a:t>наиболее часто встречающиеся в округе профессиональные заболевания</a:t>
            </a:r>
            <a:endParaRPr lang="ru-RU" sz="2000" dirty="0">
              <a:solidFill>
                <a:schemeClr val="bg1"/>
              </a:solidFill>
            </a:endParaRPr>
          </a:p>
        </p:txBody>
      </p:sp>
      <p:pic>
        <p:nvPicPr>
          <p:cNvPr id="20" name="Изображение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7331" y="305518"/>
            <a:ext cx="541498" cy="57102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ACF44A83-E8C8-4517-BCA0-33E22767E6CE}"/>
              </a:ext>
            </a:extLst>
          </p:cNvPr>
          <p:cNvSpPr txBox="1"/>
          <p:nvPr/>
        </p:nvSpPr>
        <p:spPr>
          <a:xfrm>
            <a:off x="6897808" y="3340984"/>
            <a:ext cx="5084553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ru-RU" sz="2000" dirty="0" smtClean="0">
                <a:solidFill>
                  <a:schemeClr val="bg1"/>
                </a:solidFill>
              </a:rPr>
              <a:t>оказание </a:t>
            </a:r>
            <a:r>
              <a:rPr lang="ru-RU" sz="2000" dirty="0">
                <a:solidFill>
                  <a:schemeClr val="bg1"/>
                </a:solidFill>
              </a:rPr>
              <a:t>консультативной и диагностической помощи больным с риском развития ПЗ; больным с предварительным или установленным диагнозом </a:t>
            </a:r>
            <a:r>
              <a:rPr lang="ru-RU" sz="2000" dirty="0" smtClean="0">
                <a:solidFill>
                  <a:schemeClr val="bg1"/>
                </a:solidFill>
              </a:rPr>
              <a:t>ПЗ</a:t>
            </a:r>
          </a:p>
          <a:p>
            <a:pPr marL="342900" indent="-342900">
              <a:buFontTx/>
              <a:buChar char="-"/>
            </a:pPr>
            <a:r>
              <a:rPr lang="ru-RU" sz="2000" dirty="0" smtClean="0">
                <a:solidFill>
                  <a:schemeClr val="bg1"/>
                </a:solidFill>
              </a:rPr>
              <a:t>приказ </a:t>
            </a:r>
            <a:r>
              <a:rPr lang="ru-RU" sz="2000" dirty="0" err="1" smtClean="0">
                <a:solidFill>
                  <a:schemeClr val="bg1"/>
                </a:solidFill>
              </a:rPr>
              <a:t>Депздрава</a:t>
            </a:r>
            <a:r>
              <a:rPr lang="ru-RU" sz="2000" dirty="0" smtClean="0">
                <a:solidFill>
                  <a:schemeClr val="bg1"/>
                </a:solidFill>
              </a:rPr>
              <a:t> – Югры «Об </a:t>
            </a:r>
            <a:r>
              <a:rPr lang="ru-RU" sz="2000" dirty="0">
                <a:solidFill>
                  <a:schemeClr val="bg1"/>
                </a:solidFill>
              </a:rPr>
              <a:t>организации </a:t>
            </a:r>
            <a:r>
              <a:rPr lang="ru-RU" sz="2000" dirty="0" err="1">
                <a:solidFill>
                  <a:schemeClr val="bg1"/>
                </a:solidFill>
              </a:rPr>
              <a:t>профпатологической</a:t>
            </a:r>
            <a:r>
              <a:rPr lang="ru-RU" sz="2000" dirty="0">
                <a:solidFill>
                  <a:schemeClr val="bg1"/>
                </a:solidFill>
              </a:rPr>
              <a:t> службы в Ханты-Мансийском автономном округе - Югре» № 21 от 15.01.2018 года.</a:t>
            </a:r>
          </a:p>
          <a:p>
            <a:pPr marL="342900" indent="-342900">
              <a:buFontTx/>
              <a:buChar char="-"/>
            </a:pPr>
            <a:endParaRPr lang="ru-RU" sz="2000" dirty="0" smtClean="0">
              <a:solidFill>
                <a:schemeClr val="bg1"/>
              </a:solidFill>
            </a:endParaRPr>
          </a:p>
          <a:p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1E089F8C-043E-4A48-81D9-A27EF33A0797}"/>
              </a:ext>
            </a:extLst>
          </p:cNvPr>
          <p:cNvSpPr txBox="1"/>
          <p:nvPr/>
        </p:nvSpPr>
        <p:spPr>
          <a:xfrm>
            <a:off x="6897809" y="734972"/>
            <a:ext cx="40515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  <a:ea typeface="Open Sans Extrabold" charset="0"/>
                <a:cs typeface="Open Sans Extrabold" charset="0"/>
              </a:rPr>
              <a:t>Обсуждено</a:t>
            </a:r>
            <a:r>
              <a:rPr lang="en-US" sz="2800" dirty="0" smtClean="0">
                <a:solidFill>
                  <a:schemeClr val="bg1"/>
                </a:solidFill>
                <a:ea typeface="Open Sans Extrabold" charset="0"/>
                <a:cs typeface="Open Sans Extrabold" charset="0"/>
              </a:rPr>
              <a:t>:</a:t>
            </a:r>
            <a:endParaRPr lang="ru-RU" sz="2800" dirty="0" smtClean="0">
              <a:solidFill>
                <a:schemeClr val="bg1"/>
              </a:solidFill>
              <a:ea typeface="Open Sans Extrabold" charset="0"/>
              <a:cs typeface="Open Sans Extrabold" charset="0"/>
            </a:endParaRPr>
          </a:p>
          <a:p>
            <a:endParaRPr lang="ru-RU" sz="2800" dirty="0">
              <a:solidFill>
                <a:schemeClr val="bg1"/>
              </a:solidFill>
              <a:ea typeface="Open Sans Extrabold" charset="0"/>
              <a:cs typeface="Open Sans Extrabold" charset="0"/>
            </a:endParaRPr>
          </a:p>
        </p:txBody>
      </p:sp>
      <p:pic>
        <p:nvPicPr>
          <p:cNvPr id="1026" name="Picture 2" descr="C:\Users\RakovaAV\Desktop\a6183aac4cf6be53d1aac72e31ecefa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5392" y="-1"/>
            <a:ext cx="767166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23535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ACF44A83-E8C8-4517-BCA0-33E22767E6CE}"/>
              </a:ext>
            </a:extLst>
          </p:cNvPr>
          <p:cNvSpPr txBox="1"/>
          <p:nvPr/>
        </p:nvSpPr>
        <p:spPr>
          <a:xfrm>
            <a:off x="2202425" y="1974167"/>
            <a:ext cx="77871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</a:rPr>
              <a:t>На совещании были подведены итоги выездов кураторов в МО округа, представлен анализ проведенной работы </a:t>
            </a:r>
          </a:p>
        </p:txBody>
      </p:sp>
      <p:pic>
        <p:nvPicPr>
          <p:cNvPr id="20" name="Изображение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7331" y="305518"/>
            <a:ext cx="541498" cy="57102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ACF44A83-E8C8-4517-BCA0-33E22767E6CE}"/>
              </a:ext>
            </a:extLst>
          </p:cNvPr>
          <p:cNvSpPr txBox="1"/>
          <p:nvPr/>
        </p:nvSpPr>
        <p:spPr>
          <a:xfrm>
            <a:off x="2202425" y="3429000"/>
            <a:ext cx="77871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</a:rPr>
              <a:t>Участники совещания отметили, что, по-прежнему, повышенного внимания заслуживает проблема совершенствования нормативно-правовой базы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1E089F8C-043E-4A48-81D9-A27EF33A0797}"/>
              </a:ext>
            </a:extLst>
          </p:cNvPr>
          <p:cNvSpPr txBox="1"/>
          <p:nvPr/>
        </p:nvSpPr>
        <p:spPr>
          <a:xfrm>
            <a:off x="4070229" y="645709"/>
            <a:ext cx="40515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ea typeface="Open Sans Extrabold" charset="0"/>
                <a:cs typeface="Open Sans Extrabold" charset="0"/>
              </a:rPr>
              <a:t>ИТОГИ СОВЕЩАНИЯ</a:t>
            </a:r>
            <a:endParaRPr lang="ru-RU" sz="2800" dirty="0">
              <a:solidFill>
                <a:schemeClr val="bg1"/>
              </a:solidFill>
              <a:ea typeface="Open Sans Extrabold" charset="0"/>
              <a:cs typeface="Open Sans Extrabold" charset="0"/>
            </a:endParaRPr>
          </a:p>
        </p:txBody>
      </p:sp>
      <p:pic>
        <p:nvPicPr>
          <p:cNvPr id="3074" name="Picture 2" descr="C:\Users\RakovaAV\Desktop\2 - в саму новость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2">
              <a:alpha val="6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sz="2800" b="1" dirty="0" smtClean="0">
              <a:solidFill>
                <a:srgbClr val="0070C0"/>
              </a:solidFill>
            </a:endParaRPr>
          </a:p>
          <a:p>
            <a:pPr lvl="0" algn="ctr"/>
            <a:endParaRPr lang="ru-RU" sz="2800" b="1" dirty="0" smtClean="0">
              <a:solidFill>
                <a:srgbClr val="0070C0"/>
              </a:solidFill>
            </a:endParaRPr>
          </a:p>
          <a:p>
            <a:pPr lvl="0" algn="ctr"/>
            <a:endParaRPr lang="ru-RU" sz="2800" b="1" dirty="0">
              <a:solidFill>
                <a:srgbClr val="0070C0"/>
              </a:solidFill>
            </a:endParaRPr>
          </a:p>
          <a:p>
            <a:pPr lvl="0" algn="ctr"/>
            <a:r>
              <a:rPr lang="ru-RU" sz="2800" b="1" dirty="0" smtClean="0">
                <a:solidFill>
                  <a:srgbClr val="0070C0"/>
                </a:solidFill>
              </a:rPr>
              <a:t>На первом совещании </a:t>
            </a:r>
            <a:r>
              <a:rPr lang="ru-RU" sz="2800" b="1" dirty="0">
                <a:solidFill>
                  <a:srgbClr val="0070C0"/>
                </a:solidFill>
              </a:rPr>
              <a:t>были </a:t>
            </a:r>
            <a:r>
              <a:rPr lang="ru-RU" sz="2800" b="1" dirty="0" smtClean="0">
                <a:solidFill>
                  <a:srgbClr val="0070C0"/>
                </a:solidFill>
              </a:rPr>
              <a:t>подведены итоги </a:t>
            </a:r>
            <a:r>
              <a:rPr lang="ru-RU" sz="2800" b="1" dirty="0">
                <a:solidFill>
                  <a:srgbClr val="0070C0"/>
                </a:solidFill>
              </a:rPr>
              <a:t>выездов кураторов в МО округа</a:t>
            </a:r>
            <a:r>
              <a:rPr lang="ru-RU" sz="2800" b="1" dirty="0" smtClean="0">
                <a:solidFill>
                  <a:srgbClr val="0070C0"/>
                </a:solidFill>
              </a:rPr>
              <a:t>, </a:t>
            </a:r>
            <a:r>
              <a:rPr lang="ru-RU" sz="2800" b="1" dirty="0">
                <a:solidFill>
                  <a:srgbClr val="0070C0"/>
                </a:solidFill>
              </a:rPr>
              <a:t>представлен анализ проведенной </a:t>
            </a:r>
            <a:r>
              <a:rPr lang="ru-RU" sz="2800" b="1" dirty="0" smtClean="0">
                <a:solidFill>
                  <a:srgbClr val="0070C0"/>
                </a:solidFill>
              </a:rPr>
              <a:t>работы.  </a:t>
            </a:r>
          </a:p>
          <a:p>
            <a:pPr lvl="0" algn="ctr"/>
            <a:endParaRPr lang="ru-RU" sz="2800" b="1" dirty="0" smtClean="0">
              <a:solidFill>
                <a:srgbClr val="0070C0"/>
              </a:solidFill>
            </a:endParaRPr>
          </a:p>
          <a:p>
            <a:pPr lvl="0" algn="ctr"/>
            <a:r>
              <a:rPr lang="ru-RU" sz="2800" b="1" dirty="0" smtClean="0">
                <a:solidFill>
                  <a:srgbClr val="0070C0"/>
                </a:solidFill>
              </a:rPr>
              <a:t>На втором </a:t>
            </a:r>
            <a:r>
              <a:rPr lang="ru-RU" sz="2800" b="1" dirty="0">
                <a:solidFill>
                  <a:srgbClr val="0070C0"/>
                </a:solidFill>
              </a:rPr>
              <a:t>совещании </a:t>
            </a:r>
            <a:r>
              <a:rPr lang="ru-RU" sz="2800" b="1" dirty="0" smtClean="0">
                <a:solidFill>
                  <a:srgbClr val="0070C0"/>
                </a:solidFill>
              </a:rPr>
              <a:t>проведен анализ экспертиз </a:t>
            </a:r>
            <a:r>
              <a:rPr lang="ru-RU" sz="2800" b="1" dirty="0">
                <a:solidFill>
                  <a:srgbClr val="0070C0"/>
                </a:solidFill>
              </a:rPr>
              <a:t>профессиональной </a:t>
            </a:r>
            <a:r>
              <a:rPr lang="ru-RU" sz="2800" b="1" dirty="0" smtClean="0">
                <a:solidFill>
                  <a:srgbClr val="0070C0"/>
                </a:solidFill>
              </a:rPr>
              <a:t>пригодности в ЦПП за 2017 год, анализ </a:t>
            </a:r>
            <a:r>
              <a:rPr lang="ru-RU" sz="2800" b="1" dirty="0">
                <a:solidFill>
                  <a:srgbClr val="0070C0"/>
                </a:solidFill>
              </a:rPr>
              <a:t>и структура профессиональной заболеваемости в округе, </a:t>
            </a:r>
            <a:r>
              <a:rPr lang="ru-RU" sz="2800" b="1" dirty="0" smtClean="0">
                <a:solidFill>
                  <a:srgbClr val="0070C0"/>
                </a:solidFill>
              </a:rPr>
              <a:t>анализ </a:t>
            </a:r>
            <a:r>
              <a:rPr lang="ru-RU" sz="2800" b="1" dirty="0">
                <a:solidFill>
                  <a:srgbClr val="0070C0"/>
                </a:solidFill>
              </a:rPr>
              <a:t>обращений, поступивших в адрес </a:t>
            </a:r>
            <a:r>
              <a:rPr lang="ru-RU" sz="2800" b="1" dirty="0" smtClean="0">
                <a:solidFill>
                  <a:srgbClr val="0070C0"/>
                </a:solidFill>
              </a:rPr>
              <a:t>ЦПП.</a:t>
            </a:r>
          </a:p>
          <a:p>
            <a:pPr lvl="0" algn="ctr"/>
            <a:endParaRPr lang="ru-RU" sz="2800" b="1" dirty="0">
              <a:solidFill>
                <a:srgbClr val="0070C0"/>
              </a:solidFill>
            </a:endParaRPr>
          </a:p>
          <a:p>
            <a:pPr lvl="0" algn="ctr"/>
            <a:r>
              <a:rPr lang="ru-RU" sz="2800" b="1" dirty="0">
                <a:solidFill>
                  <a:srgbClr val="0070C0"/>
                </a:solidFill>
              </a:rPr>
              <a:t>Участники совещания отметили, </a:t>
            </a:r>
            <a:r>
              <a:rPr lang="ru-RU" sz="2800" b="1" dirty="0" smtClean="0">
                <a:solidFill>
                  <a:srgbClr val="0070C0"/>
                </a:solidFill>
              </a:rPr>
              <a:t>что </a:t>
            </a:r>
            <a:r>
              <a:rPr lang="ru-RU" sz="2800" b="1" dirty="0">
                <a:solidFill>
                  <a:srgbClr val="0070C0"/>
                </a:solidFill>
              </a:rPr>
              <a:t>по-прежнему, </a:t>
            </a:r>
            <a:endParaRPr lang="ru-RU" sz="2800" b="1" dirty="0" smtClean="0">
              <a:solidFill>
                <a:srgbClr val="0070C0"/>
              </a:solidFill>
            </a:endParaRPr>
          </a:p>
          <a:p>
            <a:pPr lvl="0" algn="ctr"/>
            <a:r>
              <a:rPr lang="ru-RU" sz="2800" b="1" dirty="0" smtClean="0">
                <a:solidFill>
                  <a:srgbClr val="0070C0"/>
                </a:solidFill>
              </a:rPr>
              <a:t>повышенного </a:t>
            </a:r>
            <a:r>
              <a:rPr lang="ru-RU" sz="2800" b="1" dirty="0">
                <a:solidFill>
                  <a:srgbClr val="0070C0"/>
                </a:solidFill>
              </a:rPr>
              <a:t>внимания заслуживает проблема совершенствования </a:t>
            </a:r>
            <a:endParaRPr lang="ru-RU" sz="2800" b="1" dirty="0" smtClean="0">
              <a:solidFill>
                <a:srgbClr val="0070C0"/>
              </a:solidFill>
            </a:endParaRPr>
          </a:p>
          <a:p>
            <a:pPr lvl="0" algn="ctr"/>
            <a:r>
              <a:rPr lang="ru-RU" sz="2800" b="1" dirty="0" smtClean="0">
                <a:solidFill>
                  <a:srgbClr val="0070C0"/>
                </a:solidFill>
              </a:rPr>
              <a:t>нормативно-правовой </a:t>
            </a:r>
            <a:r>
              <a:rPr lang="ru-RU" sz="2800" b="1" dirty="0">
                <a:solidFill>
                  <a:srgbClr val="0070C0"/>
                </a:solidFill>
              </a:rPr>
              <a:t>базы</a:t>
            </a:r>
          </a:p>
          <a:p>
            <a:pPr lvl="0" algn="ctr"/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1E089F8C-043E-4A48-81D9-A27EF33A0797}"/>
              </a:ext>
            </a:extLst>
          </p:cNvPr>
          <p:cNvSpPr txBox="1"/>
          <p:nvPr/>
        </p:nvSpPr>
        <p:spPr>
          <a:xfrm>
            <a:off x="4290566" y="500863"/>
            <a:ext cx="40515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FF00"/>
                </a:solidFill>
                <a:ea typeface="Open Sans Extrabold" charset="0"/>
                <a:cs typeface="Open Sans Extrabold" charset="0"/>
              </a:rPr>
              <a:t>ИТОГИ СОВЕЩАНИЙ</a:t>
            </a:r>
            <a:endParaRPr lang="ru-RU" sz="2800" b="1" dirty="0">
              <a:solidFill>
                <a:srgbClr val="FFFF00"/>
              </a:solidFill>
              <a:ea typeface="Open Sans Extrabold" charset="0"/>
              <a:cs typeface="Open Sans Extra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622825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>
            <a:extLst>
              <a:ext uri="{FF2B5EF4-FFF2-40B4-BE49-F238E27FC236}">
                <a16:creationId xmlns="" xmlns:a16="http://schemas.microsoft.com/office/drawing/2014/main" id="{375B242F-A8F9-437D-A0C1-940321A45DB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accent1">
                  <a:lumMod val="75000"/>
                </a:schemeClr>
              </a:gs>
              <a:gs pos="0">
                <a:schemeClr val="accent1">
                  <a:lumMod val="5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1E089F8C-043E-4A48-81D9-A27EF33A0797}"/>
              </a:ext>
            </a:extLst>
          </p:cNvPr>
          <p:cNvSpPr txBox="1"/>
          <p:nvPr/>
        </p:nvSpPr>
        <p:spPr>
          <a:xfrm>
            <a:off x="722479" y="480604"/>
            <a:ext cx="47521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92D050"/>
                </a:solidFill>
                <a:latin typeface="Open Sans Extrabold" charset="0"/>
                <a:ea typeface="Open Sans Extrabold" charset="0"/>
                <a:cs typeface="Open Sans Extrabold" charset="0"/>
              </a:rPr>
              <a:t>ДАЛЬНЕЙШИЕ ПЛАНЫ</a:t>
            </a:r>
            <a:endParaRPr lang="ru-RU" sz="2800" dirty="0">
              <a:solidFill>
                <a:srgbClr val="92D050"/>
              </a:solidFill>
              <a:latin typeface="Open Sans Extrabold" charset="0"/>
              <a:ea typeface="Open Sans Extrabold" charset="0"/>
              <a:cs typeface="Open Sans Extrabold" charset="0"/>
            </a:endParaRPr>
          </a:p>
        </p:txBody>
      </p:sp>
      <p:pic>
        <p:nvPicPr>
          <p:cNvPr id="20" name="Изображение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7331" y="305518"/>
            <a:ext cx="541498" cy="57102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1E089F8C-043E-4A48-81D9-A27EF33A0797}"/>
              </a:ext>
            </a:extLst>
          </p:cNvPr>
          <p:cNvSpPr txBox="1"/>
          <p:nvPr/>
        </p:nvSpPr>
        <p:spPr>
          <a:xfrm>
            <a:off x="722478" y="1192379"/>
            <a:ext cx="103316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ru-RU" sz="2000" dirty="0" smtClean="0">
                <a:solidFill>
                  <a:schemeClr val="bg1"/>
                </a:solidFill>
              </a:rPr>
              <a:t>регулярные выезды </a:t>
            </a:r>
            <a:r>
              <a:rPr lang="ru-RU" sz="2000" dirty="0">
                <a:solidFill>
                  <a:schemeClr val="bg1"/>
                </a:solidFill>
              </a:rPr>
              <a:t>кураторов Центра в медицинские организации </a:t>
            </a:r>
            <a:r>
              <a:rPr lang="ru-RU" sz="2000" dirty="0" smtClean="0">
                <a:solidFill>
                  <a:schemeClr val="bg1"/>
                </a:solidFill>
              </a:rPr>
              <a:t>ХМАО-Югры согласно плана-графика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1E089F8C-043E-4A48-81D9-A27EF33A0797}"/>
              </a:ext>
            </a:extLst>
          </p:cNvPr>
          <p:cNvSpPr txBox="1"/>
          <p:nvPr/>
        </p:nvSpPr>
        <p:spPr>
          <a:xfrm>
            <a:off x="722478" y="2045269"/>
            <a:ext cx="99366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ru-RU" sz="2000" dirty="0">
                <a:solidFill>
                  <a:schemeClr val="bg1"/>
                </a:solidFill>
              </a:rPr>
              <a:t>проведение  выездных ВК по ЭПП в сложных и конфликтных случаях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1E089F8C-043E-4A48-81D9-A27EF33A0797}"/>
              </a:ext>
            </a:extLst>
          </p:cNvPr>
          <p:cNvSpPr txBox="1"/>
          <p:nvPr/>
        </p:nvSpPr>
        <p:spPr>
          <a:xfrm>
            <a:off x="722479" y="3984261"/>
            <a:ext cx="104161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ru-RU" sz="2000" dirty="0" smtClean="0">
                <a:solidFill>
                  <a:schemeClr val="bg1"/>
                </a:solidFill>
              </a:rPr>
              <a:t>постоянное </a:t>
            </a:r>
            <a:r>
              <a:rPr lang="ru-RU" sz="2000" dirty="0">
                <a:solidFill>
                  <a:schemeClr val="bg1"/>
                </a:solidFill>
              </a:rPr>
              <a:t>оказание консультативной и организационно-методической  помощи МО ХМАО-Югры, посредством современных </a:t>
            </a:r>
            <a:r>
              <a:rPr lang="ru-RU" sz="2000" dirty="0" smtClean="0">
                <a:solidFill>
                  <a:schemeClr val="bg1"/>
                </a:solidFill>
              </a:rPr>
              <a:t>технологий</a:t>
            </a:r>
          </a:p>
        </p:txBody>
      </p:sp>
      <p:grpSp>
        <p:nvGrpSpPr>
          <p:cNvPr id="13" name="Группа 12"/>
          <p:cNvGrpSpPr/>
          <p:nvPr/>
        </p:nvGrpSpPr>
        <p:grpSpPr>
          <a:xfrm>
            <a:off x="2046308" y="4942201"/>
            <a:ext cx="8099383" cy="1661818"/>
            <a:chOff x="-689415" y="3844380"/>
            <a:chExt cx="12582493" cy="2581655"/>
          </a:xfrm>
        </p:grpSpPr>
        <p:pic>
          <p:nvPicPr>
            <p:cNvPr id="6" name="Изображение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89415" y="3844380"/>
              <a:ext cx="2505455" cy="2581655"/>
            </a:xfrm>
            <a:prstGeom prst="rect">
              <a:avLst/>
            </a:prstGeom>
          </p:spPr>
        </p:pic>
        <p:pic>
          <p:nvPicPr>
            <p:cNvPr id="7" name="Изображение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86056" y="3925885"/>
              <a:ext cx="2418643" cy="2418644"/>
            </a:xfrm>
            <a:prstGeom prst="rect">
              <a:avLst/>
            </a:prstGeom>
          </p:spPr>
        </p:pic>
        <p:pic>
          <p:nvPicPr>
            <p:cNvPr id="11" name="Изображение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4769" y="3892299"/>
              <a:ext cx="2533735" cy="2533736"/>
            </a:xfrm>
            <a:prstGeom prst="rect">
              <a:avLst/>
            </a:prstGeom>
          </p:spPr>
        </p:pic>
        <p:pic>
          <p:nvPicPr>
            <p:cNvPr id="12" name="Изображение 1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38574" y="3844380"/>
              <a:ext cx="2554504" cy="2554505"/>
            </a:xfrm>
            <a:prstGeom prst="rect">
              <a:avLst/>
            </a:prstGeom>
          </p:spPr>
        </p:pic>
      </p:grp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1E089F8C-043E-4A48-81D9-A27EF33A0797}"/>
              </a:ext>
            </a:extLst>
          </p:cNvPr>
          <p:cNvSpPr txBox="1"/>
          <p:nvPr/>
        </p:nvSpPr>
        <p:spPr>
          <a:xfrm>
            <a:off x="743322" y="2597779"/>
            <a:ext cx="99366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ru-RU" sz="2000" dirty="0">
                <a:solidFill>
                  <a:schemeClr val="bg1"/>
                </a:solidFill>
              </a:rPr>
              <a:t>отбор пациентов на экспертизу связи заболевания с профессией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1E089F8C-043E-4A48-81D9-A27EF33A0797}"/>
              </a:ext>
            </a:extLst>
          </p:cNvPr>
          <p:cNvSpPr txBox="1"/>
          <p:nvPr/>
        </p:nvSpPr>
        <p:spPr>
          <a:xfrm>
            <a:off x="743323" y="3168672"/>
            <a:ext cx="100292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ru-RU" sz="2000" dirty="0">
                <a:solidFill>
                  <a:schemeClr val="bg1"/>
                </a:solidFill>
              </a:rPr>
              <a:t>отбор пациентов с профессиональными и </a:t>
            </a:r>
            <a:r>
              <a:rPr lang="ru-RU" sz="2000" dirty="0" err="1">
                <a:solidFill>
                  <a:schemeClr val="bg1"/>
                </a:solidFill>
              </a:rPr>
              <a:t>производствено</a:t>
            </a:r>
            <a:r>
              <a:rPr lang="ru-RU" sz="2000" dirty="0">
                <a:solidFill>
                  <a:schemeClr val="bg1"/>
                </a:solidFill>
              </a:rPr>
              <a:t> обусловленными заболеваниями на стационарное лечение и реабилитацию</a:t>
            </a:r>
          </a:p>
        </p:txBody>
      </p:sp>
    </p:spTree>
    <p:extLst>
      <p:ext uri="{BB962C8B-B14F-4D97-AF65-F5344CB8AC3E}">
        <p14:creationId xmlns:p14="http://schemas.microsoft.com/office/powerpoint/2010/main" val="18825595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9" grpId="0"/>
      <p:bldP spid="10" grpId="0"/>
      <p:bldP spid="17" grpId="0"/>
      <p:bldP spid="1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0629" y="-11707"/>
            <a:ext cx="6869707" cy="6869707"/>
          </a:xfrm>
          <a:prstGeom prst="rect">
            <a:avLst/>
          </a:prstGeom>
        </p:spPr>
      </p:pic>
      <p:sp>
        <p:nvSpPr>
          <p:cNvPr id="4" name="Rectangle 8">
            <a:extLst>
              <a:ext uri="{FF2B5EF4-FFF2-40B4-BE49-F238E27FC236}">
                <a16:creationId xmlns="" xmlns:a16="http://schemas.microsoft.com/office/drawing/2014/main" id="{375B242F-A8F9-437D-A0C1-940321A45DBF}"/>
              </a:ext>
            </a:extLst>
          </p:cNvPr>
          <p:cNvSpPr/>
          <p:nvPr/>
        </p:nvSpPr>
        <p:spPr>
          <a:xfrm>
            <a:off x="4845133" y="0"/>
            <a:ext cx="7346868" cy="6858000"/>
          </a:xfrm>
          <a:prstGeom prst="rect">
            <a:avLst/>
          </a:prstGeom>
          <a:gradFill flip="none" rotWithShape="1">
            <a:gsLst>
              <a:gs pos="100000">
                <a:schemeClr val="accent1">
                  <a:lumMod val="75000"/>
                </a:schemeClr>
              </a:gs>
              <a:gs pos="0">
                <a:schemeClr val="accent1">
                  <a:lumMod val="5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ACF44A83-E8C8-4517-BCA0-33E22767E6CE}"/>
              </a:ext>
            </a:extLst>
          </p:cNvPr>
          <p:cNvSpPr txBox="1"/>
          <p:nvPr/>
        </p:nvSpPr>
        <p:spPr>
          <a:xfrm>
            <a:off x="5439789" y="2222817"/>
            <a:ext cx="59275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- </a:t>
            </a:r>
            <a:r>
              <a:rPr lang="ru-RU" sz="2400" b="1" dirty="0">
                <a:solidFill>
                  <a:schemeClr val="bg1"/>
                </a:solidFill>
              </a:rPr>
              <a:t>организация встреч по обмену опытом врачей-</a:t>
            </a:r>
            <a:r>
              <a:rPr lang="ru-RU" sz="2400" b="1" dirty="0" err="1">
                <a:solidFill>
                  <a:schemeClr val="bg1"/>
                </a:solidFill>
              </a:rPr>
              <a:t>профпатологов</a:t>
            </a:r>
            <a:r>
              <a:rPr lang="ru-RU" sz="2400" b="1" dirty="0">
                <a:solidFill>
                  <a:schemeClr val="bg1"/>
                </a:solidFill>
              </a:rPr>
              <a:t> округа со специалистами ЦПП </a:t>
            </a:r>
          </a:p>
        </p:txBody>
      </p:sp>
      <p:pic>
        <p:nvPicPr>
          <p:cNvPr id="20" name="Изображение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7331" y="305518"/>
            <a:ext cx="541498" cy="57102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ACF44A83-E8C8-4517-BCA0-33E22767E6CE}"/>
              </a:ext>
            </a:extLst>
          </p:cNvPr>
          <p:cNvSpPr txBox="1"/>
          <p:nvPr/>
        </p:nvSpPr>
        <p:spPr>
          <a:xfrm>
            <a:off x="5439789" y="3820884"/>
            <a:ext cx="59275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- </a:t>
            </a:r>
            <a:r>
              <a:rPr lang="ru-RU" sz="2400" b="1" dirty="0" smtClean="0">
                <a:solidFill>
                  <a:schemeClr val="bg1"/>
                </a:solidFill>
              </a:rPr>
              <a:t>проведение </a:t>
            </a:r>
            <a:r>
              <a:rPr lang="ru-RU" sz="2400" b="1" dirty="0">
                <a:solidFill>
                  <a:schemeClr val="bg1"/>
                </a:solidFill>
              </a:rPr>
              <a:t>конференций и совещаний </a:t>
            </a:r>
            <a:r>
              <a:rPr lang="ru-RU" sz="2400" b="1" dirty="0" err="1">
                <a:solidFill>
                  <a:schemeClr val="bg1"/>
                </a:solidFill>
              </a:rPr>
              <a:t>профпатологов</a:t>
            </a:r>
            <a:r>
              <a:rPr lang="ru-RU" sz="2400" b="1" dirty="0">
                <a:solidFill>
                  <a:schemeClr val="bg1"/>
                </a:solidFill>
              </a:rPr>
              <a:t> по актуальным темам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1E089F8C-043E-4A48-81D9-A27EF33A0797}"/>
              </a:ext>
            </a:extLst>
          </p:cNvPr>
          <p:cNvSpPr txBox="1"/>
          <p:nvPr/>
        </p:nvSpPr>
        <p:spPr>
          <a:xfrm>
            <a:off x="5439789" y="1091545"/>
            <a:ext cx="40515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ea typeface="Open Sans Extrabold" charset="0"/>
                <a:cs typeface="Open Sans Extrabold" charset="0"/>
              </a:rPr>
              <a:t>Планы</a:t>
            </a:r>
            <a:r>
              <a:rPr lang="en-US" sz="2800" b="1" dirty="0" smtClean="0">
                <a:solidFill>
                  <a:schemeClr val="bg1"/>
                </a:solidFill>
                <a:ea typeface="Open Sans Extrabold" charset="0"/>
                <a:cs typeface="Open Sans Extrabold" charset="0"/>
              </a:rPr>
              <a:t>:</a:t>
            </a:r>
            <a:endParaRPr lang="ru-RU" sz="2800" b="1" dirty="0">
              <a:solidFill>
                <a:schemeClr val="bg1"/>
              </a:solidFill>
              <a:ea typeface="Open Sans Extrabold" charset="0"/>
              <a:cs typeface="Open Sans Extra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878569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6343" y="591030"/>
            <a:ext cx="8432212" cy="5120978"/>
          </a:xfrm>
          <a:prstGeom prst="rect">
            <a:avLst/>
          </a:prstGeom>
        </p:spPr>
      </p:pic>
      <p:sp>
        <p:nvSpPr>
          <p:cNvPr id="4" name="Rectangle 8">
            <a:extLst>
              <a:ext uri="{FF2B5EF4-FFF2-40B4-BE49-F238E27FC236}">
                <a16:creationId xmlns="" xmlns:a16="http://schemas.microsoft.com/office/drawing/2014/main" id="{375B242F-A8F9-437D-A0C1-940321A45DBF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  <a:alpha val="48000"/>
                </a:schemeClr>
              </a:gs>
              <a:gs pos="99000">
                <a:schemeClr val="accent1">
                  <a:lumMod val="5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1E089F8C-043E-4A48-81D9-A27EF33A0797}"/>
              </a:ext>
            </a:extLst>
          </p:cNvPr>
          <p:cNvSpPr txBox="1"/>
          <p:nvPr/>
        </p:nvSpPr>
        <p:spPr>
          <a:xfrm>
            <a:off x="590912" y="305518"/>
            <a:ext cx="3223292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ru-RU" sz="2800" b="1" dirty="0" smtClean="0">
                <a:solidFill>
                  <a:srgbClr val="92D05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АКТУАЛЬНОСТЬ</a:t>
            </a:r>
            <a:endParaRPr lang="en-US" sz="2800" dirty="0">
              <a:solidFill>
                <a:srgbClr val="92D050"/>
              </a:solidFill>
              <a:latin typeface="Open Sans 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ACF44A83-E8C8-4517-BCA0-33E22767E6CE}"/>
              </a:ext>
            </a:extLst>
          </p:cNvPr>
          <p:cNvSpPr txBox="1"/>
          <p:nvPr/>
        </p:nvSpPr>
        <p:spPr>
          <a:xfrm>
            <a:off x="949569" y="1899138"/>
            <a:ext cx="1041776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</a:rPr>
              <a:t>В соответствии </a:t>
            </a:r>
            <a:r>
              <a:rPr lang="ru-RU" sz="2800" b="1" dirty="0">
                <a:solidFill>
                  <a:schemeClr val="accent4"/>
                </a:solidFill>
              </a:rPr>
              <a:t>с </a:t>
            </a:r>
            <a:r>
              <a:rPr lang="ru-RU" sz="2800" b="1" dirty="0" smtClean="0">
                <a:solidFill>
                  <a:schemeClr val="accent4"/>
                </a:solidFill>
              </a:rPr>
              <a:t>подпрограммой </a:t>
            </a:r>
            <a:r>
              <a:rPr lang="ru-RU" sz="2800" b="1" dirty="0">
                <a:solidFill>
                  <a:schemeClr val="accent4"/>
                </a:solidFill>
              </a:rPr>
              <a:t>«Улучшение условий и охраны труда в автономном округе»</a:t>
            </a:r>
            <a:r>
              <a:rPr lang="ru-RU" sz="2800" dirty="0">
                <a:solidFill>
                  <a:schemeClr val="accent4"/>
                </a:solidFill>
              </a:rPr>
              <a:t> </a:t>
            </a:r>
            <a:r>
              <a:rPr lang="ru-RU" sz="2800" dirty="0">
                <a:solidFill>
                  <a:schemeClr val="bg1"/>
                </a:solidFill>
              </a:rPr>
              <a:t>государственной программы ХМАО – Югры «Содействие занятости населения в Ханты-Мансийском автономном округе – Югре на 2018 – 2025 годы, и на период до 2030 года», </a:t>
            </a:r>
            <a:r>
              <a:rPr lang="ru-RU" sz="2800" b="1" dirty="0">
                <a:solidFill>
                  <a:schemeClr val="bg1"/>
                </a:solidFill>
              </a:rPr>
              <a:t>одним из </a:t>
            </a:r>
            <a:r>
              <a:rPr lang="ru-RU" sz="2800" b="1" dirty="0" smtClean="0">
                <a:solidFill>
                  <a:schemeClr val="accent4"/>
                </a:solidFill>
              </a:rPr>
              <a:t>целевых</a:t>
            </a:r>
            <a:r>
              <a:rPr lang="ru-RU" sz="2800" b="1" dirty="0" smtClean="0">
                <a:solidFill>
                  <a:schemeClr val="bg1"/>
                </a:solidFill>
              </a:rPr>
              <a:t> показателей </a:t>
            </a:r>
            <a:r>
              <a:rPr lang="ru-RU" sz="2800" b="1" dirty="0">
                <a:solidFill>
                  <a:schemeClr val="bg1"/>
                </a:solidFill>
              </a:rPr>
              <a:t>выступает </a:t>
            </a:r>
            <a:r>
              <a:rPr lang="ru-RU" sz="2800" b="1" dirty="0">
                <a:solidFill>
                  <a:schemeClr val="accent4"/>
                </a:solidFill>
              </a:rPr>
              <a:t>снижение численности работников с впервые установленным профессиональным заболеванием </a:t>
            </a:r>
            <a:endParaRPr lang="ru-RU" sz="2800" dirty="0">
              <a:solidFill>
                <a:schemeClr val="accent4"/>
              </a:solidFill>
              <a:effectLst/>
            </a:endParaRPr>
          </a:p>
        </p:txBody>
      </p:sp>
      <p:pic>
        <p:nvPicPr>
          <p:cNvPr id="20" name="Изображение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7331" y="305518"/>
            <a:ext cx="541498" cy="571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8677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>
            <a:extLst>
              <a:ext uri="{FF2B5EF4-FFF2-40B4-BE49-F238E27FC236}">
                <a16:creationId xmlns="" xmlns:a16="http://schemas.microsoft.com/office/drawing/2014/main" id="{375B242F-A8F9-437D-A0C1-940321A45DBF}"/>
              </a:ext>
            </a:extLst>
          </p:cNvPr>
          <p:cNvSpPr/>
          <p:nvPr/>
        </p:nvSpPr>
        <p:spPr>
          <a:xfrm>
            <a:off x="0" y="3423138"/>
            <a:ext cx="12192000" cy="2907324"/>
          </a:xfrm>
          <a:prstGeom prst="rect">
            <a:avLst/>
          </a:prstGeom>
          <a:gradFill flip="none" rotWithShape="1">
            <a:gsLst>
              <a:gs pos="100000">
                <a:schemeClr val="accent1">
                  <a:lumMod val="75000"/>
                </a:schemeClr>
              </a:gs>
              <a:gs pos="0">
                <a:schemeClr val="accent1">
                  <a:lumMod val="5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Изображение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7331" y="305518"/>
            <a:ext cx="541498" cy="57102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1E089F8C-043E-4A48-81D9-A27EF33A0797}"/>
              </a:ext>
            </a:extLst>
          </p:cNvPr>
          <p:cNvSpPr txBox="1"/>
          <p:nvPr/>
        </p:nvSpPr>
        <p:spPr>
          <a:xfrm>
            <a:off x="8916942" y="276117"/>
            <a:ext cx="2351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Open Sans Extrabold" charset="0"/>
                <a:ea typeface="Open Sans Extrabold" charset="0"/>
                <a:cs typeface="Open Sans Extrabold" charset="0"/>
              </a:rPr>
              <a:t>ВЫВОДЫ</a:t>
            </a:r>
            <a:endParaRPr lang="ru-RU" sz="2800" b="1" dirty="0">
              <a:latin typeface="Open Sans Extrabold" charset="0"/>
              <a:ea typeface="Open Sans Extrabold" charset="0"/>
              <a:cs typeface="Open Sans Extrabold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48000" y="888082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b="1" dirty="0">
                <a:solidFill>
                  <a:schemeClr val="accent1">
                    <a:lumMod val="50000"/>
                  </a:schemeClr>
                </a:solidFill>
              </a:rPr>
              <a:t>В дальнейшем необходимо:</a:t>
            </a:r>
          </a:p>
        </p:txBody>
      </p:sp>
      <p:grpSp>
        <p:nvGrpSpPr>
          <p:cNvPr id="13" name="Группа 12"/>
          <p:cNvGrpSpPr/>
          <p:nvPr/>
        </p:nvGrpSpPr>
        <p:grpSpPr>
          <a:xfrm>
            <a:off x="556685" y="1509388"/>
            <a:ext cx="2764014" cy="4227042"/>
            <a:chOff x="1179772" y="1927477"/>
            <a:chExt cx="2764014" cy="4227042"/>
          </a:xfrm>
        </p:grpSpPr>
        <p:sp>
          <p:nvSpPr>
            <p:cNvPr id="15" name="TextBox 14">
              <a:extLst>
                <a:ext uri="{FF2B5EF4-FFF2-40B4-BE49-F238E27FC236}">
                  <a16:creationId xmlns="" xmlns:a16="http://schemas.microsoft.com/office/drawing/2014/main" id="{ACF44A83-E8C8-4517-BCA0-33E22767E6CE}"/>
                </a:ext>
              </a:extLst>
            </p:cNvPr>
            <p:cNvSpPr txBox="1"/>
            <p:nvPr/>
          </p:nvSpPr>
          <p:spPr>
            <a:xfrm>
              <a:off x="1179772" y="4677191"/>
              <a:ext cx="2764014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>
                  <a:solidFill>
                    <a:schemeClr val="bg1"/>
                  </a:solidFill>
                </a:rPr>
                <a:t>усовершенствование отчетности и реестров, с целью повышения качества сбора информации</a:t>
              </a:r>
              <a:endParaRPr lang="ru-RU" b="1" dirty="0">
                <a:solidFill>
                  <a:schemeClr val="bg1"/>
                </a:solidFill>
              </a:endParaRPr>
            </a:p>
          </p:txBody>
        </p:sp>
        <p:pic>
          <p:nvPicPr>
            <p:cNvPr id="7" name="Изображение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8020" y="1927477"/>
              <a:ext cx="2407519" cy="2749714"/>
            </a:xfrm>
            <a:prstGeom prst="rect">
              <a:avLst/>
            </a:prstGeom>
          </p:spPr>
        </p:pic>
      </p:grpSp>
      <p:grpSp>
        <p:nvGrpSpPr>
          <p:cNvPr id="17" name="Группа 16"/>
          <p:cNvGrpSpPr/>
          <p:nvPr/>
        </p:nvGrpSpPr>
        <p:grpSpPr>
          <a:xfrm>
            <a:off x="3858713" y="1672831"/>
            <a:ext cx="3762471" cy="4176888"/>
            <a:chOff x="4214763" y="1977631"/>
            <a:chExt cx="3762471" cy="4176888"/>
          </a:xfrm>
        </p:grpSpPr>
        <p:sp>
          <p:nvSpPr>
            <p:cNvPr id="21" name="TextBox 20">
              <a:extLst>
                <a:ext uri="{FF2B5EF4-FFF2-40B4-BE49-F238E27FC236}">
                  <a16:creationId xmlns="" xmlns:a16="http://schemas.microsoft.com/office/drawing/2014/main" id="{ACF44A83-E8C8-4517-BCA0-33E22767E6CE}"/>
                </a:ext>
              </a:extLst>
            </p:cNvPr>
            <p:cNvSpPr txBox="1"/>
            <p:nvPr/>
          </p:nvSpPr>
          <p:spPr>
            <a:xfrm>
              <a:off x="4214763" y="4677191"/>
              <a:ext cx="3762471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>
                  <a:solidFill>
                    <a:schemeClr val="bg1"/>
                  </a:solidFill>
                </a:rPr>
                <a:t>консультирование </a:t>
              </a:r>
              <a:r>
                <a:rPr lang="ru-RU" dirty="0" err="1">
                  <a:solidFill>
                    <a:schemeClr val="bg1"/>
                  </a:solidFill>
                </a:rPr>
                <a:t>профпатологов</a:t>
              </a:r>
              <a:r>
                <a:rPr lang="ru-RU" dirty="0">
                  <a:solidFill>
                    <a:schemeClr val="bg1"/>
                  </a:solidFill>
                </a:rPr>
                <a:t> округа по возникающим вопросам, а так же своевременное информирование об изменениях в законодательстве</a:t>
              </a:r>
              <a:endParaRPr lang="ru-RU" b="1" dirty="0">
                <a:solidFill>
                  <a:schemeClr val="bg1"/>
                </a:solidFill>
              </a:endParaRPr>
            </a:p>
          </p:txBody>
        </p:sp>
        <p:pic>
          <p:nvPicPr>
            <p:cNvPr id="9" name="Изображение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6822" y="1977631"/>
              <a:ext cx="2418355" cy="2699560"/>
            </a:xfrm>
            <a:prstGeom prst="rect">
              <a:avLst/>
            </a:prstGeom>
          </p:spPr>
        </p:pic>
      </p:grpSp>
      <p:grpSp>
        <p:nvGrpSpPr>
          <p:cNvPr id="24" name="Группа 23"/>
          <p:cNvGrpSpPr/>
          <p:nvPr/>
        </p:nvGrpSpPr>
        <p:grpSpPr>
          <a:xfrm>
            <a:off x="7993198" y="1727211"/>
            <a:ext cx="4041530" cy="4399506"/>
            <a:chOff x="8150470" y="1727211"/>
            <a:chExt cx="4041530" cy="4399506"/>
          </a:xfrm>
        </p:grpSpPr>
        <p:sp>
          <p:nvSpPr>
            <p:cNvPr id="16" name="TextBox 15">
              <a:extLst>
                <a:ext uri="{FF2B5EF4-FFF2-40B4-BE49-F238E27FC236}">
                  <a16:creationId xmlns="" xmlns:a16="http://schemas.microsoft.com/office/drawing/2014/main" id="{ACF44A83-E8C8-4517-BCA0-33E22767E6CE}"/>
                </a:ext>
              </a:extLst>
            </p:cNvPr>
            <p:cNvSpPr txBox="1"/>
            <p:nvPr/>
          </p:nvSpPr>
          <p:spPr>
            <a:xfrm>
              <a:off x="8259705" y="4372391"/>
              <a:ext cx="3932295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>
                  <a:solidFill>
                    <a:schemeClr val="bg1"/>
                  </a:solidFill>
                </a:rPr>
                <a:t>разработка и издание информационно-методических материалов по актуальным вопросам профессиональной патологии, медицинским осмотрам и освидетельствованиям</a:t>
              </a:r>
              <a:endParaRPr lang="ru-RU" b="1" dirty="0">
                <a:solidFill>
                  <a:schemeClr val="bg1"/>
                </a:solidFill>
              </a:endParaRPr>
            </a:p>
          </p:txBody>
        </p:sp>
        <p:pic>
          <p:nvPicPr>
            <p:cNvPr id="23" name="Изображение 2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50470" y="1727211"/>
              <a:ext cx="3884258" cy="2590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9901539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>
            <a:extLst>
              <a:ext uri="{FF2B5EF4-FFF2-40B4-BE49-F238E27FC236}">
                <a16:creationId xmlns="" xmlns:a16="http://schemas.microsoft.com/office/drawing/2014/main" id="{375B242F-A8F9-437D-A0C1-940321A45DBF}"/>
              </a:ext>
            </a:extLst>
          </p:cNvPr>
          <p:cNvSpPr/>
          <p:nvPr/>
        </p:nvSpPr>
        <p:spPr>
          <a:xfrm>
            <a:off x="0" y="1266092"/>
            <a:ext cx="12192000" cy="4267200"/>
          </a:xfrm>
          <a:prstGeom prst="rect">
            <a:avLst/>
          </a:prstGeom>
          <a:gradFill flip="none" rotWithShape="1">
            <a:gsLst>
              <a:gs pos="100000">
                <a:schemeClr val="accent1">
                  <a:lumMod val="75000"/>
                </a:schemeClr>
              </a:gs>
              <a:gs pos="0">
                <a:schemeClr val="accent1">
                  <a:lumMod val="5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20" name="Изображение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7331" y="305518"/>
            <a:ext cx="541498" cy="57102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98003" y="1819640"/>
            <a:ext cx="819877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>
                <a:solidFill>
                  <a:schemeClr val="bg1"/>
                </a:solidFill>
              </a:rPr>
              <a:t>В виду увеличения смертности работников работающих во вредных условиях труда, в том числе и на рабочем месте, возникла необходимость  проведения скрининга заболеваний наиболее часто являющихся причиной смерти трудоспособного населения (сердечно-сосудистая и онкологическая патология) </a:t>
            </a:r>
            <a:r>
              <a:rPr lang="ru-RU" sz="2400" dirty="0">
                <a:solidFill>
                  <a:schemeClr val="bg1"/>
                </a:solidFill>
              </a:rPr>
              <a:t>во время проведения </a:t>
            </a:r>
            <a:r>
              <a:rPr lang="ru-RU" sz="2400" dirty="0" smtClean="0">
                <a:solidFill>
                  <a:schemeClr val="bg1"/>
                </a:solidFill>
              </a:rPr>
              <a:t>обязательных </a:t>
            </a:r>
            <a:r>
              <a:rPr lang="ru-RU" sz="2400" dirty="0">
                <a:solidFill>
                  <a:schemeClr val="bg1"/>
                </a:solidFill>
              </a:rPr>
              <a:t>медицинских </a:t>
            </a:r>
            <a:r>
              <a:rPr lang="ru-RU" sz="2400" dirty="0" smtClean="0">
                <a:solidFill>
                  <a:schemeClr val="bg1"/>
                </a:solidFill>
              </a:rPr>
              <a:t>осмотров.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63030" y="395821"/>
            <a:ext cx="31438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rgbClr val="00B050"/>
                </a:solidFill>
              </a:rPr>
              <a:t>Предложения:</a:t>
            </a:r>
            <a:endParaRPr lang="ru-RU" sz="3200" dirty="0">
              <a:solidFill>
                <a:srgbClr val="00B05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091" y="1691794"/>
            <a:ext cx="3109912" cy="3109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771586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>
            <a:extLst>
              <a:ext uri="{FF2B5EF4-FFF2-40B4-BE49-F238E27FC236}">
                <a16:creationId xmlns="" xmlns:a16="http://schemas.microsoft.com/office/drawing/2014/main" id="{375B242F-A8F9-437D-A0C1-940321A45DBF}"/>
              </a:ext>
            </a:extLst>
          </p:cNvPr>
          <p:cNvSpPr/>
          <p:nvPr/>
        </p:nvSpPr>
        <p:spPr>
          <a:xfrm>
            <a:off x="0" y="1266092"/>
            <a:ext cx="12192000" cy="4267200"/>
          </a:xfrm>
          <a:prstGeom prst="rect">
            <a:avLst/>
          </a:prstGeom>
          <a:gradFill flip="none" rotWithShape="1">
            <a:gsLst>
              <a:gs pos="100000">
                <a:schemeClr val="accent1">
                  <a:lumMod val="75000"/>
                </a:schemeClr>
              </a:gs>
              <a:gs pos="0">
                <a:schemeClr val="accent1">
                  <a:lumMod val="5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20" name="Изображение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7331" y="305518"/>
            <a:ext cx="541498" cy="57102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926183" y="2908701"/>
            <a:ext cx="83396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solidFill>
                  <a:schemeClr val="bg1"/>
                </a:solidFill>
              </a:rPr>
              <a:t>СПАСИБО ЗА ВНИМАНИЕ!</a:t>
            </a:r>
            <a:endParaRPr lang="ru-RU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778416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>
            <a:extLst>
              <a:ext uri="{FF2B5EF4-FFF2-40B4-BE49-F238E27FC236}">
                <a16:creationId xmlns="" xmlns:a16="http://schemas.microsoft.com/office/drawing/2014/main" id="{375B242F-A8F9-437D-A0C1-940321A45DB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accent1">
                  <a:lumMod val="75000"/>
                  <a:alpha val="83000"/>
                </a:schemeClr>
              </a:gs>
              <a:gs pos="0">
                <a:schemeClr val="accent1">
                  <a:lumMod val="5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ACF44A83-E8C8-4517-BCA0-33E22767E6CE}"/>
              </a:ext>
            </a:extLst>
          </p:cNvPr>
          <p:cNvSpPr txBox="1"/>
          <p:nvPr/>
        </p:nvSpPr>
        <p:spPr>
          <a:xfrm>
            <a:off x="1754372" y="305518"/>
            <a:ext cx="88462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</a:rPr>
              <a:t>На сегодняшний день причинами снижения численности работников с впервые установленным профессиональным заболеванием является: </a:t>
            </a:r>
            <a:endParaRPr lang="ru-RU" sz="2800" b="1" dirty="0">
              <a:solidFill>
                <a:schemeClr val="bg1"/>
              </a:solidFill>
              <a:effectLst/>
            </a:endParaRPr>
          </a:p>
        </p:txBody>
      </p:sp>
      <p:pic>
        <p:nvPicPr>
          <p:cNvPr id="20" name="Изображение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7331" y="305518"/>
            <a:ext cx="541498" cy="571024"/>
          </a:xfrm>
          <a:prstGeom prst="rect">
            <a:avLst/>
          </a:prstGeom>
        </p:spPr>
      </p:pic>
      <p:grpSp>
        <p:nvGrpSpPr>
          <p:cNvPr id="12" name="Группа 11"/>
          <p:cNvGrpSpPr/>
          <p:nvPr/>
        </p:nvGrpSpPr>
        <p:grpSpPr>
          <a:xfrm>
            <a:off x="5486400" y="2328530"/>
            <a:ext cx="5778451" cy="1820189"/>
            <a:chOff x="722479" y="2878101"/>
            <a:chExt cx="5624184" cy="1439439"/>
          </a:xfrm>
        </p:grpSpPr>
        <p:pic>
          <p:nvPicPr>
            <p:cNvPr id="6" name="Изображение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2479" y="2878101"/>
              <a:ext cx="1372381" cy="1439439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ACF44A83-E8C8-4517-BCA0-33E22767E6CE}"/>
                </a:ext>
              </a:extLst>
            </p:cNvPr>
            <p:cNvSpPr txBox="1"/>
            <p:nvPr/>
          </p:nvSpPr>
          <p:spPr>
            <a:xfrm>
              <a:off x="2670031" y="3406214"/>
              <a:ext cx="3676632" cy="3650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dirty="0">
                  <a:solidFill>
                    <a:schemeClr val="bg1"/>
                  </a:solidFill>
                </a:rPr>
                <a:t>низкое</a:t>
              </a:r>
              <a:r>
                <a:rPr lang="ru-RU" sz="2400" dirty="0">
                  <a:solidFill>
                    <a:schemeClr val="bg1"/>
                  </a:solidFill>
                </a:rPr>
                <a:t> </a:t>
              </a:r>
              <a:r>
                <a:rPr lang="ru-RU" sz="2400" b="1" dirty="0">
                  <a:solidFill>
                    <a:schemeClr val="bg1"/>
                  </a:solidFill>
                </a:rPr>
                <a:t>качество </a:t>
              </a:r>
              <a:r>
                <a:rPr lang="ru-RU" sz="2400" b="1" dirty="0" smtClean="0">
                  <a:solidFill>
                    <a:schemeClr val="bg1"/>
                  </a:solidFill>
                </a:rPr>
                <a:t>ПМО</a:t>
              </a:r>
              <a:endParaRPr lang="ru-RU" sz="2400" b="1" dirty="0">
                <a:solidFill>
                  <a:schemeClr val="bg1"/>
                </a:solidFill>
                <a:effectLst/>
              </a:endParaRPr>
            </a:p>
          </p:txBody>
        </p:sp>
      </p:grpSp>
      <p:grpSp>
        <p:nvGrpSpPr>
          <p:cNvPr id="13" name="Группа 12"/>
          <p:cNvGrpSpPr/>
          <p:nvPr/>
        </p:nvGrpSpPr>
        <p:grpSpPr>
          <a:xfrm>
            <a:off x="5537729" y="4627648"/>
            <a:ext cx="6100351" cy="1332895"/>
            <a:chOff x="504334" y="4798143"/>
            <a:chExt cx="6100351" cy="1176514"/>
          </a:xfrm>
        </p:grpSpPr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ACF44A83-E8C8-4517-BCA0-33E22767E6CE}"/>
                </a:ext>
              </a:extLst>
            </p:cNvPr>
            <p:cNvSpPr txBox="1"/>
            <p:nvPr/>
          </p:nvSpPr>
          <p:spPr>
            <a:xfrm>
              <a:off x="2451886" y="4915156"/>
              <a:ext cx="4152799" cy="10595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dirty="0">
                  <a:solidFill>
                    <a:schemeClr val="bg1"/>
                  </a:solidFill>
                </a:rPr>
                <a:t>уменьшение количества «</a:t>
              </a:r>
              <a:r>
                <a:rPr lang="ru-RU" sz="2400" b="1" dirty="0" err="1">
                  <a:solidFill>
                    <a:schemeClr val="bg1"/>
                  </a:solidFill>
                </a:rPr>
                <a:t>вредников</a:t>
              </a:r>
              <a:r>
                <a:rPr lang="ru-RU" sz="2400" b="1" dirty="0">
                  <a:solidFill>
                    <a:schemeClr val="bg1"/>
                  </a:solidFill>
                </a:rPr>
                <a:t>» (приложение №1 приказа 302н) </a:t>
              </a:r>
              <a:endParaRPr lang="ru-RU" sz="2400" b="1" dirty="0">
                <a:solidFill>
                  <a:schemeClr val="bg1"/>
                </a:solidFill>
                <a:effectLst/>
              </a:endParaRPr>
            </a:p>
          </p:txBody>
        </p:sp>
        <p:pic>
          <p:nvPicPr>
            <p:cNvPr id="10" name="Изображение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334" y="4798143"/>
              <a:ext cx="1812129" cy="1157356"/>
            </a:xfrm>
            <a:prstGeom prst="rect">
              <a:avLst/>
            </a:prstGeom>
          </p:spPr>
        </p:pic>
      </p:grpSp>
      <p:pic>
        <p:nvPicPr>
          <p:cNvPr id="15" name="Изображение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1" y="2127006"/>
            <a:ext cx="4187011" cy="3746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4951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>
            <a:extLst>
              <a:ext uri="{FF2B5EF4-FFF2-40B4-BE49-F238E27FC236}">
                <a16:creationId xmlns="" xmlns:a16="http://schemas.microsoft.com/office/drawing/2014/main" id="{375B242F-A8F9-437D-A0C1-940321A45DBF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accent1">
                  <a:lumMod val="75000"/>
                </a:schemeClr>
              </a:gs>
              <a:gs pos="0">
                <a:schemeClr val="accent1">
                  <a:lumMod val="5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1E089F8C-043E-4A48-81D9-A27EF33A0797}"/>
              </a:ext>
            </a:extLst>
          </p:cNvPr>
          <p:cNvSpPr txBox="1"/>
          <p:nvPr/>
        </p:nvSpPr>
        <p:spPr>
          <a:xfrm>
            <a:off x="603888" y="305518"/>
            <a:ext cx="3223292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ru-RU" sz="2800" b="1" dirty="0" smtClean="0">
                <a:solidFill>
                  <a:srgbClr val="92D05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ПУТИ РЕШЕНИЯ</a:t>
            </a:r>
            <a:endParaRPr lang="en-US" sz="2800" dirty="0">
              <a:solidFill>
                <a:srgbClr val="92D050"/>
              </a:solidFill>
              <a:latin typeface="Open Sans 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ACF44A83-E8C8-4517-BCA0-33E22767E6CE}"/>
              </a:ext>
            </a:extLst>
          </p:cNvPr>
          <p:cNvSpPr txBox="1"/>
          <p:nvPr/>
        </p:nvSpPr>
        <p:spPr>
          <a:xfrm>
            <a:off x="2998329" y="1130569"/>
            <a:ext cx="800991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</a:rPr>
              <a:t>В целях </a:t>
            </a:r>
            <a:r>
              <a:rPr lang="ru-RU" sz="2800" dirty="0">
                <a:solidFill>
                  <a:schemeClr val="accent4"/>
                </a:solidFill>
              </a:rPr>
              <a:t>совершенствования организации и улучшения качества оказания </a:t>
            </a:r>
            <a:r>
              <a:rPr lang="ru-RU" sz="2800" dirty="0" err="1">
                <a:solidFill>
                  <a:schemeClr val="accent4"/>
                </a:solidFill>
              </a:rPr>
              <a:t>профпатологической</a:t>
            </a:r>
            <a:r>
              <a:rPr lang="ru-RU" sz="2800" dirty="0">
                <a:solidFill>
                  <a:schemeClr val="accent4"/>
                </a:solidFill>
              </a:rPr>
              <a:t> помощи населению </a:t>
            </a:r>
            <a:r>
              <a:rPr lang="ru-RU" sz="2800" dirty="0">
                <a:solidFill>
                  <a:schemeClr val="bg1"/>
                </a:solidFill>
              </a:rPr>
              <a:t>Югры Департамент здравоохранения Ханты-Мансийского автономного округа - Югры </a:t>
            </a:r>
            <a:r>
              <a:rPr lang="ru-RU" sz="2800" dirty="0" smtClean="0">
                <a:solidFill>
                  <a:schemeClr val="bg1"/>
                </a:solidFill>
              </a:rPr>
              <a:t>издал </a:t>
            </a:r>
            <a:r>
              <a:rPr lang="ru-RU" sz="2800" dirty="0">
                <a:solidFill>
                  <a:schemeClr val="bg1"/>
                </a:solidFill>
              </a:rPr>
              <a:t>приказы:</a:t>
            </a:r>
          </a:p>
        </p:txBody>
      </p:sp>
      <p:pic>
        <p:nvPicPr>
          <p:cNvPr id="20" name="Изображение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7331" y="305518"/>
            <a:ext cx="541498" cy="571024"/>
          </a:xfrm>
          <a:prstGeom prst="rect">
            <a:avLst/>
          </a:prstGeom>
        </p:spPr>
      </p:pic>
      <p:grpSp>
        <p:nvGrpSpPr>
          <p:cNvPr id="14" name="Группа 13"/>
          <p:cNvGrpSpPr/>
          <p:nvPr/>
        </p:nvGrpSpPr>
        <p:grpSpPr>
          <a:xfrm>
            <a:off x="2968779" y="3429000"/>
            <a:ext cx="7722223" cy="1200329"/>
            <a:chOff x="6897810" y="3579901"/>
            <a:chExt cx="7722223" cy="1200329"/>
          </a:xfrm>
        </p:grpSpPr>
        <p:pic>
          <p:nvPicPr>
            <p:cNvPr id="7" name="Изображение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97810" y="3579901"/>
              <a:ext cx="1026364" cy="1026364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="" xmlns:a16="http://schemas.microsoft.com/office/drawing/2014/main" id="{ACF44A83-E8C8-4517-BCA0-33E22767E6CE}"/>
                </a:ext>
              </a:extLst>
            </p:cNvPr>
            <p:cNvSpPr txBox="1"/>
            <p:nvPr/>
          </p:nvSpPr>
          <p:spPr>
            <a:xfrm>
              <a:off x="8254725" y="3579901"/>
              <a:ext cx="636530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dirty="0">
                  <a:solidFill>
                    <a:schemeClr val="bg1"/>
                  </a:solidFill>
                </a:rPr>
                <a:t>«</a:t>
              </a:r>
              <a:r>
                <a:rPr lang="ru-RU" sz="2400" dirty="0">
                  <a:solidFill>
                    <a:schemeClr val="bg1"/>
                  </a:solidFill>
                </a:rPr>
                <a:t>О кураторах медицинских организаций Ханты-Мансийского автономного округа – Югры по профпатологии» №1417 19.12.2016 </a:t>
              </a:r>
              <a:r>
                <a:rPr lang="ru-RU" sz="2400" dirty="0" smtClean="0">
                  <a:solidFill>
                    <a:schemeClr val="bg1"/>
                  </a:solidFill>
                </a:rPr>
                <a:t>г. </a:t>
              </a:r>
              <a:endParaRPr lang="ru-RU" sz="2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2968779" y="4754598"/>
            <a:ext cx="7722222" cy="1815882"/>
            <a:chOff x="6868260" y="4939530"/>
            <a:chExt cx="7722222" cy="1815882"/>
          </a:xfrm>
        </p:grpSpPr>
        <p:pic>
          <p:nvPicPr>
            <p:cNvPr id="16" name="Изображение 1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8260" y="5334289"/>
              <a:ext cx="1026364" cy="1026364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="" xmlns:a16="http://schemas.microsoft.com/office/drawing/2014/main" id="{ACF44A83-E8C8-4517-BCA0-33E22767E6CE}"/>
                </a:ext>
              </a:extLst>
            </p:cNvPr>
            <p:cNvSpPr txBox="1"/>
            <p:nvPr/>
          </p:nvSpPr>
          <p:spPr>
            <a:xfrm>
              <a:off x="8254725" y="4939530"/>
              <a:ext cx="6335757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endParaRPr lang="ru-RU" sz="2000" dirty="0" smtClean="0">
                <a:solidFill>
                  <a:schemeClr val="bg1"/>
                </a:solidFill>
              </a:endParaRPr>
            </a:p>
            <a:p>
              <a:r>
                <a:rPr lang="ru-RU" sz="2000" dirty="0" smtClean="0">
                  <a:solidFill>
                    <a:schemeClr val="bg1"/>
                  </a:solidFill>
                </a:rPr>
                <a:t>«</a:t>
              </a:r>
              <a:r>
                <a:rPr lang="ru-RU" sz="2400" dirty="0">
                  <a:solidFill>
                    <a:schemeClr val="bg1"/>
                  </a:solidFill>
                </a:rPr>
                <a:t>Об организации </a:t>
              </a:r>
              <a:r>
                <a:rPr lang="ru-RU" sz="2400" dirty="0" err="1">
                  <a:solidFill>
                    <a:schemeClr val="bg1"/>
                  </a:solidFill>
                </a:rPr>
                <a:t>профпатологической</a:t>
              </a:r>
              <a:r>
                <a:rPr lang="ru-RU" sz="2400" dirty="0">
                  <a:solidFill>
                    <a:schemeClr val="bg1"/>
                  </a:solidFill>
                </a:rPr>
                <a:t> службы в Ханты-Мансийском автономном округе - Югре» № 21 от 15.01.2018 </a:t>
              </a:r>
              <a:r>
                <a:rPr lang="ru-RU" sz="2400" dirty="0" smtClean="0">
                  <a:solidFill>
                    <a:schemeClr val="bg1"/>
                  </a:solidFill>
                </a:rPr>
                <a:t>г.</a:t>
              </a:r>
              <a:endParaRPr lang="ru-RU" sz="2400" dirty="0">
                <a:solidFill>
                  <a:schemeClr val="bg1"/>
                </a:solidFill>
              </a:endParaRPr>
            </a:p>
            <a:p>
              <a:pPr algn="just"/>
              <a:endParaRPr lang="ru-RU" sz="20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888" y="1208280"/>
            <a:ext cx="1981355" cy="1531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30870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874" y="-394696"/>
            <a:ext cx="10704457" cy="3731661"/>
          </a:xfrm>
          <a:prstGeom prst="rect">
            <a:avLst/>
          </a:prstGeom>
        </p:spPr>
      </p:pic>
      <p:sp>
        <p:nvSpPr>
          <p:cNvPr id="4" name="Rectangle 8">
            <a:extLst>
              <a:ext uri="{FF2B5EF4-FFF2-40B4-BE49-F238E27FC236}">
                <a16:creationId xmlns="" xmlns:a16="http://schemas.microsoft.com/office/drawing/2014/main" id="{375B242F-A8F9-437D-A0C1-940321A45DBF}"/>
              </a:ext>
            </a:extLst>
          </p:cNvPr>
          <p:cNvSpPr/>
          <p:nvPr/>
        </p:nvSpPr>
        <p:spPr>
          <a:xfrm>
            <a:off x="866899" y="3336965"/>
            <a:ext cx="10500432" cy="2707575"/>
          </a:xfrm>
          <a:prstGeom prst="rect">
            <a:avLst/>
          </a:prstGeom>
          <a:gradFill flip="none" rotWithShape="1">
            <a:gsLst>
              <a:gs pos="100000">
                <a:schemeClr val="accent1">
                  <a:lumMod val="75000"/>
                </a:schemeClr>
              </a:gs>
              <a:gs pos="0">
                <a:schemeClr val="accent1">
                  <a:lumMod val="5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1E089F8C-043E-4A48-81D9-A27EF33A0797}"/>
              </a:ext>
            </a:extLst>
          </p:cNvPr>
          <p:cNvSpPr txBox="1"/>
          <p:nvPr/>
        </p:nvSpPr>
        <p:spPr>
          <a:xfrm>
            <a:off x="9469691" y="271248"/>
            <a:ext cx="1557420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ru-RU" sz="2800" b="1" dirty="0" smtClean="0">
                <a:solidFill>
                  <a:srgbClr val="92D05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ЦЕЛИ</a:t>
            </a:r>
            <a:endParaRPr lang="en-US" sz="2800" dirty="0">
              <a:solidFill>
                <a:srgbClr val="92D050"/>
              </a:solidFill>
              <a:latin typeface="Open Sans 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pic>
        <p:nvPicPr>
          <p:cNvPr id="20" name="Изображение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7331" y="305518"/>
            <a:ext cx="541498" cy="57102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1E089F8C-043E-4A48-81D9-A27EF33A0797}"/>
              </a:ext>
            </a:extLst>
          </p:cNvPr>
          <p:cNvSpPr txBox="1"/>
          <p:nvPr/>
        </p:nvSpPr>
        <p:spPr>
          <a:xfrm>
            <a:off x="3617370" y="3328714"/>
            <a:ext cx="47954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Приказы </a:t>
            </a:r>
            <a:r>
              <a:rPr lang="ru-RU" sz="2000" b="1" dirty="0" err="1">
                <a:solidFill>
                  <a:schemeClr val="bg1"/>
                </a:solidFill>
              </a:rPr>
              <a:t>Депздрава</a:t>
            </a:r>
            <a:r>
              <a:rPr lang="ru-RU" sz="2000" b="1" dirty="0">
                <a:solidFill>
                  <a:schemeClr val="bg1"/>
                </a:solidFill>
              </a:rPr>
              <a:t> регламентируют:</a:t>
            </a:r>
          </a:p>
        </p:txBody>
      </p:sp>
      <p:grpSp>
        <p:nvGrpSpPr>
          <p:cNvPr id="25" name="Группа 24"/>
          <p:cNvGrpSpPr/>
          <p:nvPr/>
        </p:nvGrpSpPr>
        <p:grpSpPr>
          <a:xfrm>
            <a:off x="866899" y="3745143"/>
            <a:ext cx="3218213" cy="2052245"/>
            <a:chOff x="866899" y="3745143"/>
            <a:chExt cx="3218213" cy="2052245"/>
          </a:xfrm>
        </p:grpSpPr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ACF44A83-E8C8-4517-BCA0-33E22767E6CE}"/>
                </a:ext>
              </a:extLst>
            </p:cNvPr>
            <p:cNvSpPr txBox="1"/>
            <p:nvPr/>
          </p:nvSpPr>
          <p:spPr>
            <a:xfrm>
              <a:off x="866899" y="4966391"/>
              <a:ext cx="321821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b="1" dirty="0">
                  <a:solidFill>
                    <a:schemeClr val="bg1"/>
                  </a:solidFill>
                </a:rPr>
                <a:t>деятельность медицинских организаций</a:t>
              </a:r>
              <a:r>
                <a:rPr lang="ru-RU" sz="1600" dirty="0">
                  <a:solidFill>
                    <a:schemeClr val="bg1"/>
                  </a:solidFill>
                </a:rPr>
                <a:t> </a:t>
              </a:r>
              <a:r>
                <a:rPr lang="ru-RU" sz="1600" b="1" dirty="0">
                  <a:solidFill>
                    <a:schemeClr val="bg1"/>
                  </a:solidFill>
                </a:rPr>
                <a:t>по направлению «</a:t>
              </a:r>
              <a:r>
                <a:rPr lang="ru-RU" sz="1600" b="1" dirty="0" err="1">
                  <a:solidFill>
                    <a:schemeClr val="bg1"/>
                  </a:solidFill>
                </a:rPr>
                <a:t>профпатология</a:t>
              </a:r>
              <a:r>
                <a:rPr lang="ru-RU" sz="1600" b="1" dirty="0">
                  <a:solidFill>
                    <a:schemeClr val="bg1"/>
                  </a:solidFill>
                </a:rPr>
                <a:t>»</a:t>
              </a:r>
            </a:p>
          </p:txBody>
        </p:sp>
        <p:sp>
          <p:nvSpPr>
            <p:cNvPr id="9" name="Овал 8"/>
            <p:cNvSpPr/>
            <p:nvPr/>
          </p:nvSpPr>
          <p:spPr>
            <a:xfrm>
              <a:off x="1857601" y="3745143"/>
              <a:ext cx="1173181" cy="1173181"/>
            </a:xfrm>
            <a:prstGeom prst="ellipse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" name="Изображение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7590" y="3955132"/>
              <a:ext cx="753201" cy="753201"/>
            </a:xfrm>
            <a:prstGeom prst="rect">
              <a:avLst/>
            </a:prstGeom>
          </p:spPr>
        </p:pic>
      </p:grpSp>
      <p:grpSp>
        <p:nvGrpSpPr>
          <p:cNvPr id="26" name="Группа 25"/>
          <p:cNvGrpSpPr/>
          <p:nvPr/>
        </p:nvGrpSpPr>
        <p:grpSpPr>
          <a:xfrm>
            <a:off x="4870006" y="3745143"/>
            <a:ext cx="2290192" cy="1736289"/>
            <a:chOff x="4870006" y="3745143"/>
            <a:chExt cx="2290192" cy="1736289"/>
          </a:xfrm>
        </p:grpSpPr>
        <p:sp>
          <p:nvSpPr>
            <p:cNvPr id="21" name="TextBox 20">
              <a:extLst>
                <a:ext uri="{FF2B5EF4-FFF2-40B4-BE49-F238E27FC236}">
                  <a16:creationId xmlns="" xmlns:a16="http://schemas.microsoft.com/office/drawing/2014/main" id="{ACF44A83-E8C8-4517-BCA0-33E22767E6CE}"/>
                </a:ext>
              </a:extLst>
            </p:cNvPr>
            <p:cNvSpPr txBox="1"/>
            <p:nvPr/>
          </p:nvSpPr>
          <p:spPr>
            <a:xfrm>
              <a:off x="4870006" y="5142878"/>
              <a:ext cx="229019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b="1" dirty="0">
                  <a:solidFill>
                    <a:schemeClr val="bg1"/>
                  </a:solidFill>
                </a:rPr>
                <a:t>взаимодействие с ЦПП</a:t>
              </a:r>
              <a:r>
                <a:rPr lang="ru-RU" sz="1600" dirty="0">
                  <a:solidFill>
                    <a:schemeClr val="bg1"/>
                  </a:solidFill>
                </a:rPr>
                <a:t> </a:t>
              </a:r>
            </a:p>
          </p:txBody>
        </p:sp>
        <p:sp>
          <p:nvSpPr>
            <p:cNvPr id="23" name="Овал 22"/>
            <p:cNvSpPr/>
            <p:nvPr/>
          </p:nvSpPr>
          <p:spPr>
            <a:xfrm>
              <a:off x="5428511" y="3745143"/>
              <a:ext cx="1173181" cy="1173181"/>
            </a:xfrm>
            <a:prstGeom prst="ellipse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1" name="Изображение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8390" y="3978566"/>
              <a:ext cx="893420" cy="712186"/>
            </a:xfrm>
            <a:prstGeom prst="rect">
              <a:avLst/>
            </a:prstGeom>
          </p:spPr>
        </p:pic>
      </p:grpSp>
      <p:grpSp>
        <p:nvGrpSpPr>
          <p:cNvPr id="27" name="Группа 26"/>
          <p:cNvGrpSpPr/>
          <p:nvPr/>
        </p:nvGrpSpPr>
        <p:grpSpPr>
          <a:xfrm>
            <a:off x="7985937" y="3745143"/>
            <a:ext cx="2967509" cy="1859399"/>
            <a:chOff x="7985937" y="3745143"/>
            <a:chExt cx="2967509" cy="1859399"/>
          </a:xfrm>
        </p:grpSpPr>
        <p:sp>
          <p:nvSpPr>
            <p:cNvPr id="22" name="TextBox 21">
              <a:extLst>
                <a:ext uri="{FF2B5EF4-FFF2-40B4-BE49-F238E27FC236}">
                  <a16:creationId xmlns="" xmlns:a16="http://schemas.microsoft.com/office/drawing/2014/main" id="{ACF44A83-E8C8-4517-BCA0-33E22767E6CE}"/>
                </a:ext>
              </a:extLst>
            </p:cNvPr>
            <p:cNvSpPr txBox="1"/>
            <p:nvPr/>
          </p:nvSpPr>
          <p:spPr>
            <a:xfrm>
              <a:off x="7985937" y="5019767"/>
              <a:ext cx="296750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b="1" dirty="0">
                  <a:solidFill>
                    <a:schemeClr val="bg1"/>
                  </a:solidFill>
                </a:rPr>
                <a:t>повышение качества медицинских осмотров</a:t>
              </a:r>
              <a:r>
                <a:rPr lang="ru-RU" sz="1600" dirty="0">
                  <a:solidFill>
                    <a:schemeClr val="bg1"/>
                  </a:solidFill>
                </a:rPr>
                <a:t> </a:t>
              </a:r>
            </a:p>
          </p:txBody>
        </p:sp>
        <p:sp>
          <p:nvSpPr>
            <p:cNvPr id="24" name="Овал 23"/>
            <p:cNvSpPr/>
            <p:nvPr/>
          </p:nvSpPr>
          <p:spPr>
            <a:xfrm>
              <a:off x="8883102" y="3745143"/>
              <a:ext cx="1173181" cy="1173181"/>
            </a:xfrm>
            <a:prstGeom prst="ellipse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3" name="Изображение 1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94424" y="3855910"/>
              <a:ext cx="762096" cy="7945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9197416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8">
            <a:extLst>
              <a:ext uri="{FF2B5EF4-FFF2-40B4-BE49-F238E27FC236}">
                <a16:creationId xmlns="" xmlns:a16="http://schemas.microsoft.com/office/drawing/2014/main" id="{375B242F-A8F9-437D-A0C1-940321A45DBF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accent1">
                  <a:lumMod val="75000"/>
                  <a:alpha val="71000"/>
                </a:schemeClr>
              </a:gs>
              <a:gs pos="0">
                <a:schemeClr val="accent1">
                  <a:lumMod val="5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Изображение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7331" y="305518"/>
            <a:ext cx="541498" cy="57102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1E089F8C-043E-4A48-81D9-A27EF33A0797}"/>
              </a:ext>
            </a:extLst>
          </p:cNvPr>
          <p:cNvSpPr txBox="1"/>
          <p:nvPr/>
        </p:nvSpPr>
        <p:spPr>
          <a:xfrm>
            <a:off x="1458930" y="1190529"/>
            <a:ext cx="86406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В рамках реализации приказов </a:t>
            </a:r>
            <a:r>
              <a:rPr lang="ru-RU" sz="2400" b="1" dirty="0" err="1">
                <a:solidFill>
                  <a:schemeClr val="bg1"/>
                </a:solidFill>
              </a:rPr>
              <a:t>Депздрава</a:t>
            </a:r>
            <a:r>
              <a:rPr lang="ru-RU" sz="2400" b="1" dirty="0">
                <a:solidFill>
                  <a:schemeClr val="bg1"/>
                </a:solidFill>
              </a:rPr>
              <a:t>, ВК </a:t>
            </a:r>
            <a:r>
              <a:rPr lang="ru-RU" sz="2400" b="1" dirty="0" smtClean="0">
                <a:solidFill>
                  <a:schemeClr val="bg1"/>
                </a:solidFill>
              </a:rPr>
              <a:t>медицинских организаций </a:t>
            </a:r>
            <a:r>
              <a:rPr lang="ru-RU" sz="2400" b="1" dirty="0">
                <a:solidFill>
                  <a:schemeClr val="bg1"/>
                </a:solidFill>
              </a:rPr>
              <a:t>округа направляют граждан в ЦПП для: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1E089F8C-043E-4A48-81D9-A27EF33A0797}"/>
              </a:ext>
            </a:extLst>
          </p:cNvPr>
          <p:cNvSpPr txBox="1"/>
          <p:nvPr/>
        </p:nvSpPr>
        <p:spPr>
          <a:xfrm>
            <a:off x="9142713" y="269052"/>
            <a:ext cx="1913681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ru-RU" sz="2800" b="1" dirty="0" smtClean="0">
                <a:solidFill>
                  <a:srgbClr val="92D05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ЗАДАЧИ</a:t>
            </a:r>
            <a:endParaRPr lang="en-US" sz="2800" dirty="0">
              <a:solidFill>
                <a:srgbClr val="92D050"/>
              </a:solidFill>
              <a:latin typeface="Open Sans 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grpSp>
        <p:nvGrpSpPr>
          <p:cNvPr id="18" name="Группа 17"/>
          <p:cNvGrpSpPr/>
          <p:nvPr/>
        </p:nvGrpSpPr>
        <p:grpSpPr>
          <a:xfrm>
            <a:off x="328836" y="2752068"/>
            <a:ext cx="3218213" cy="2544687"/>
            <a:chOff x="328836" y="3394573"/>
            <a:chExt cx="3218213" cy="2544687"/>
          </a:xfrm>
        </p:grpSpPr>
        <p:grpSp>
          <p:nvGrpSpPr>
            <p:cNvPr id="25" name="Группа 24"/>
            <p:cNvGrpSpPr/>
            <p:nvPr/>
          </p:nvGrpSpPr>
          <p:grpSpPr>
            <a:xfrm>
              <a:off x="328836" y="3394573"/>
              <a:ext cx="3218213" cy="2544687"/>
              <a:chOff x="866899" y="3745143"/>
              <a:chExt cx="3218213" cy="2544687"/>
            </a:xfrm>
          </p:grpSpPr>
          <p:sp>
            <p:nvSpPr>
              <p:cNvPr id="8" name="TextBox 7">
                <a:extLst>
                  <a:ext uri="{FF2B5EF4-FFF2-40B4-BE49-F238E27FC236}">
                    <a16:creationId xmlns="" xmlns:a16="http://schemas.microsoft.com/office/drawing/2014/main" id="{ACF44A83-E8C8-4517-BCA0-33E22767E6CE}"/>
                  </a:ext>
                </a:extLst>
              </p:cNvPr>
              <p:cNvSpPr txBox="1"/>
              <p:nvPr/>
            </p:nvSpPr>
            <p:spPr>
              <a:xfrm>
                <a:off x="866899" y="4966391"/>
                <a:ext cx="3218213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endParaRPr lang="ru-RU" sz="2000" dirty="0" smtClean="0">
                  <a:solidFill>
                    <a:schemeClr val="bg1"/>
                  </a:solidFill>
                </a:endParaRPr>
              </a:p>
              <a:p>
                <a:pPr algn="ctr"/>
                <a:r>
                  <a:rPr lang="ru-RU" sz="2000" dirty="0" smtClean="0">
                    <a:solidFill>
                      <a:schemeClr val="bg1"/>
                    </a:solidFill>
                  </a:rPr>
                  <a:t>рассмотрения </a:t>
                </a:r>
                <a:r>
                  <a:rPr lang="ru-RU" sz="2000" dirty="0">
                    <a:solidFill>
                      <a:schemeClr val="bg1"/>
                    </a:solidFill>
                  </a:rPr>
                  <a:t>сложных и конфликтных случаев по ЭПП </a:t>
                </a:r>
              </a:p>
            </p:txBody>
          </p:sp>
          <p:sp>
            <p:nvSpPr>
              <p:cNvPr id="9" name="Овал 8"/>
              <p:cNvSpPr/>
              <p:nvPr/>
            </p:nvSpPr>
            <p:spPr>
              <a:xfrm>
                <a:off x="1857601" y="3745143"/>
                <a:ext cx="1173181" cy="1173181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pic>
          <p:nvPicPr>
            <p:cNvPr id="12" name="Изображение 1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5605" y="3627996"/>
              <a:ext cx="778841" cy="778841"/>
            </a:xfrm>
            <a:prstGeom prst="rect">
              <a:avLst/>
            </a:prstGeom>
          </p:spPr>
        </p:pic>
      </p:grpSp>
      <p:grpSp>
        <p:nvGrpSpPr>
          <p:cNvPr id="32" name="Группа 31"/>
          <p:cNvGrpSpPr/>
          <p:nvPr/>
        </p:nvGrpSpPr>
        <p:grpSpPr>
          <a:xfrm>
            <a:off x="3504856" y="2752068"/>
            <a:ext cx="2290192" cy="2907065"/>
            <a:chOff x="3504856" y="3394573"/>
            <a:chExt cx="2290192" cy="2907065"/>
          </a:xfrm>
        </p:grpSpPr>
        <p:grpSp>
          <p:nvGrpSpPr>
            <p:cNvPr id="26" name="Группа 25"/>
            <p:cNvGrpSpPr/>
            <p:nvPr/>
          </p:nvGrpSpPr>
          <p:grpSpPr>
            <a:xfrm>
              <a:off x="3504856" y="3394573"/>
              <a:ext cx="2290192" cy="2907065"/>
              <a:chOff x="4870006" y="3745143"/>
              <a:chExt cx="2290192" cy="2907065"/>
            </a:xfrm>
          </p:grpSpPr>
          <p:sp>
            <p:nvSpPr>
              <p:cNvPr id="21" name="TextBox 20">
                <a:extLst>
                  <a:ext uri="{FF2B5EF4-FFF2-40B4-BE49-F238E27FC236}">
                    <a16:creationId xmlns="" xmlns:a16="http://schemas.microsoft.com/office/drawing/2014/main" id="{ACF44A83-E8C8-4517-BCA0-33E22767E6CE}"/>
                  </a:ext>
                </a:extLst>
              </p:cNvPr>
              <p:cNvSpPr txBox="1"/>
              <p:nvPr/>
            </p:nvSpPr>
            <p:spPr>
              <a:xfrm>
                <a:off x="4870006" y="5328769"/>
                <a:ext cx="2290192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2000" dirty="0" smtClean="0">
                    <a:solidFill>
                      <a:schemeClr val="bg1"/>
                    </a:solidFill>
                  </a:rPr>
                  <a:t>обследования </a:t>
                </a:r>
                <a:r>
                  <a:rPr lang="ru-RU" sz="2000" dirty="0">
                    <a:solidFill>
                      <a:schemeClr val="bg1"/>
                    </a:solidFill>
                  </a:rPr>
                  <a:t>лиц с подозрением на профессиональное заболевание </a:t>
                </a:r>
              </a:p>
            </p:txBody>
          </p:sp>
          <p:sp>
            <p:nvSpPr>
              <p:cNvPr id="23" name="Овал 22"/>
              <p:cNvSpPr/>
              <p:nvPr/>
            </p:nvSpPr>
            <p:spPr>
              <a:xfrm>
                <a:off x="5428511" y="3745143"/>
                <a:ext cx="1173181" cy="1173181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pic>
          <p:nvPicPr>
            <p:cNvPr id="14" name="Изображение 1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76307" y="3608823"/>
              <a:ext cx="759429" cy="759429"/>
            </a:xfrm>
            <a:prstGeom prst="rect">
              <a:avLst/>
            </a:prstGeom>
          </p:spPr>
        </p:pic>
      </p:grpSp>
      <p:grpSp>
        <p:nvGrpSpPr>
          <p:cNvPr id="34" name="Группа 33"/>
          <p:cNvGrpSpPr/>
          <p:nvPr/>
        </p:nvGrpSpPr>
        <p:grpSpPr>
          <a:xfrm>
            <a:off x="8687144" y="2752068"/>
            <a:ext cx="2967509" cy="2905840"/>
            <a:chOff x="8687144" y="3394573"/>
            <a:chExt cx="2967509" cy="2905840"/>
          </a:xfrm>
        </p:grpSpPr>
        <p:grpSp>
          <p:nvGrpSpPr>
            <p:cNvPr id="28" name="Группа 27"/>
            <p:cNvGrpSpPr/>
            <p:nvPr/>
          </p:nvGrpSpPr>
          <p:grpSpPr>
            <a:xfrm>
              <a:off x="8687144" y="3394573"/>
              <a:ext cx="2967509" cy="2905840"/>
              <a:chOff x="7985937" y="3745143"/>
              <a:chExt cx="2967509" cy="2905840"/>
            </a:xfrm>
          </p:grpSpPr>
          <p:sp>
            <p:nvSpPr>
              <p:cNvPr id="29" name="TextBox 28">
                <a:extLst>
                  <a:ext uri="{FF2B5EF4-FFF2-40B4-BE49-F238E27FC236}">
                    <a16:creationId xmlns="" xmlns:a16="http://schemas.microsoft.com/office/drawing/2014/main" id="{ACF44A83-E8C8-4517-BCA0-33E22767E6CE}"/>
                  </a:ext>
                </a:extLst>
              </p:cNvPr>
              <p:cNvSpPr txBox="1"/>
              <p:nvPr/>
            </p:nvSpPr>
            <p:spPr>
              <a:xfrm>
                <a:off x="7985937" y="5019767"/>
                <a:ext cx="2967509" cy="16312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endParaRPr lang="ru-RU" sz="2000" dirty="0" smtClean="0">
                  <a:solidFill>
                    <a:schemeClr val="bg1"/>
                  </a:solidFill>
                </a:endParaRPr>
              </a:p>
              <a:p>
                <a:pPr algn="ctr"/>
                <a:r>
                  <a:rPr lang="ru-RU" sz="2000" dirty="0" smtClean="0">
                    <a:solidFill>
                      <a:schemeClr val="bg1"/>
                    </a:solidFill>
                  </a:rPr>
                  <a:t>лечения </a:t>
                </a:r>
                <a:r>
                  <a:rPr lang="ru-RU" sz="2000" dirty="0">
                    <a:solidFill>
                      <a:schemeClr val="bg1"/>
                    </a:solidFill>
                  </a:rPr>
                  <a:t>и профилактики профессионально обусловленных заболеваний </a:t>
                </a:r>
              </a:p>
            </p:txBody>
          </p:sp>
          <p:sp>
            <p:nvSpPr>
              <p:cNvPr id="30" name="Овал 29"/>
              <p:cNvSpPr/>
              <p:nvPr/>
            </p:nvSpPr>
            <p:spPr>
              <a:xfrm>
                <a:off x="8883102" y="3745143"/>
                <a:ext cx="1173181" cy="1173181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pic>
          <p:nvPicPr>
            <p:cNvPr id="15" name="Изображение 1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44704" y="3592702"/>
              <a:ext cx="852387" cy="802860"/>
            </a:xfrm>
            <a:prstGeom prst="rect">
              <a:avLst/>
            </a:prstGeom>
          </p:spPr>
        </p:pic>
      </p:grpSp>
      <p:grpSp>
        <p:nvGrpSpPr>
          <p:cNvPr id="33" name="Группа 32"/>
          <p:cNvGrpSpPr/>
          <p:nvPr/>
        </p:nvGrpSpPr>
        <p:grpSpPr>
          <a:xfrm>
            <a:off x="5795048" y="2786495"/>
            <a:ext cx="2967509" cy="3521393"/>
            <a:chOff x="5795048" y="3429000"/>
            <a:chExt cx="2967509" cy="3521393"/>
          </a:xfrm>
        </p:grpSpPr>
        <p:grpSp>
          <p:nvGrpSpPr>
            <p:cNvPr id="27" name="Группа 26"/>
            <p:cNvGrpSpPr/>
            <p:nvPr/>
          </p:nvGrpSpPr>
          <p:grpSpPr>
            <a:xfrm>
              <a:off x="5795048" y="3429000"/>
              <a:ext cx="2967509" cy="3521393"/>
              <a:chOff x="7985937" y="3745143"/>
              <a:chExt cx="2967509" cy="3521393"/>
            </a:xfrm>
          </p:grpSpPr>
          <p:sp>
            <p:nvSpPr>
              <p:cNvPr id="22" name="TextBox 21">
                <a:extLst>
                  <a:ext uri="{FF2B5EF4-FFF2-40B4-BE49-F238E27FC236}">
                    <a16:creationId xmlns="" xmlns:a16="http://schemas.microsoft.com/office/drawing/2014/main" id="{ACF44A83-E8C8-4517-BCA0-33E22767E6CE}"/>
                  </a:ext>
                </a:extLst>
              </p:cNvPr>
              <p:cNvSpPr txBox="1"/>
              <p:nvPr/>
            </p:nvSpPr>
            <p:spPr>
              <a:xfrm>
                <a:off x="7985937" y="5019767"/>
                <a:ext cx="2967509" cy="22467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endParaRPr lang="ru-RU" sz="2000" dirty="0" smtClean="0">
                  <a:solidFill>
                    <a:schemeClr val="bg1"/>
                  </a:solidFill>
                </a:endParaRPr>
              </a:p>
              <a:p>
                <a:pPr algn="ctr"/>
                <a:r>
                  <a:rPr lang="ru-RU" sz="2000" dirty="0" smtClean="0">
                    <a:solidFill>
                      <a:schemeClr val="bg1"/>
                    </a:solidFill>
                  </a:rPr>
                  <a:t>лечения </a:t>
                </a:r>
                <a:r>
                  <a:rPr lang="ru-RU" sz="2000" dirty="0">
                    <a:solidFill>
                      <a:schemeClr val="bg1"/>
                    </a:solidFill>
                  </a:rPr>
                  <a:t>и реабилитации больных с установленным диагнозом профессионального заболевания </a:t>
                </a:r>
              </a:p>
            </p:txBody>
          </p:sp>
          <p:sp>
            <p:nvSpPr>
              <p:cNvPr id="24" name="Овал 23"/>
              <p:cNvSpPr/>
              <p:nvPr/>
            </p:nvSpPr>
            <p:spPr>
              <a:xfrm>
                <a:off x="8883102" y="3745143"/>
                <a:ext cx="1173181" cy="1173181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pic>
          <p:nvPicPr>
            <p:cNvPr id="16" name="Изображение 15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55457" y="3574345"/>
              <a:ext cx="693385" cy="8824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1253001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>
            <a:extLst>
              <a:ext uri="{FF2B5EF4-FFF2-40B4-BE49-F238E27FC236}">
                <a16:creationId xmlns="" xmlns:a16="http://schemas.microsoft.com/office/drawing/2014/main" id="{375B242F-A8F9-437D-A0C1-940321A45DBF}"/>
              </a:ext>
            </a:extLst>
          </p:cNvPr>
          <p:cNvSpPr/>
          <p:nvPr/>
        </p:nvSpPr>
        <p:spPr>
          <a:xfrm>
            <a:off x="866899" y="3365450"/>
            <a:ext cx="10500432" cy="3189461"/>
          </a:xfrm>
          <a:prstGeom prst="rect">
            <a:avLst/>
          </a:prstGeom>
          <a:gradFill flip="none" rotWithShape="1">
            <a:gsLst>
              <a:gs pos="100000">
                <a:schemeClr val="accent1">
                  <a:lumMod val="75000"/>
                </a:schemeClr>
              </a:gs>
              <a:gs pos="0">
                <a:schemeClr val="accent1">
                  <a:lumMod val="5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1E089F8C-043E-4A48-81D9-A27EF33A0797}"/>
              </a:ext>
            </a:extLst>
          </p:cNvPr>
          <p:cNvSpPr txBox="1"/>
          <p:nvPr/>
        </p:nvSpPr>
        <p:spPr>
          <a:xfrm>
            <a:off x="9170101" y="277031"/>
            <a:ext cx="1842429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ru-RU" sz="2800" b="1" dirty="0" smtClean="0">
                <a:solidFill>
                  <a:srgbClr val="92D05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ЗАДАЧИ</a:t>
            </a:r>
            <a:endParaRPr lang="en-US" sz="2800" dirty="0">
              <a:solidFill>
                <a:srgbClr val="92D050"/>
              </a:solidFill>
              <a:latin typeface="Open Sans 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pic>
        <p:nvPicPr>
          <p:cNvPr id="20" name="Изображение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7331" y="305518"/>
            <a:ext cx="541498" cy="57102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1E089F8C-043E-4A48-81D9-A27EF33A0797}"/>
              </a:ext>
            </a:extLst>
          </p:cNvPr>
          <p:cNvSpPr txBox="1"/>
          <p:nvPr/>
        </p:nvSpPr>
        <p:spPr>
          <a:xfrm>
            <a:off x="2407383" y="3302023"/>
            <a:ext cx="72739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В рамках реализации приказов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Депздрава</a:t>
            </a:r>
            <a:r>
              <a:rPr lang="ru-RU" sz="2000" b="1" dirty="0">
                <a:solidFill>
                  <a:schemeClr val="bg1"/>
                </a:solidFill>
              </a:rPr>
              <a:t>  ЦПП осуществляет:</a:t>
            </a:r>
            <a:endParaRPr lang="ru-RU" sz="2000" dirty="0">
              <a:solidFill>
                <a:schemeClr val="bg1"/>
              </a:solidFill>
            </a:endParaRPr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4694" y="267040"/>
            <a:ext cx="6780810" cy="3078488"/>
          </a:xfrm>
          <a:prstGeom prst="rect">
            <a:avLst/>
          </a:prstGeom>
        </p:spPr>
      </p:pic>
      <p:grpSp>
        <p:nvGrpSpPr>
          <p:cNvPr id="17" name="Группа 16"/>
          <p:cNvGrpSpPr/>
          <p:nvPr/>
        </p:nvGrpSpPr>
        <p:grpSpPr>
          <a:xfrm>
            <a:off x="866899" y="3745143"/>
            <a:ext cx="3218213" cy="2113800"/>
            <a:chOff x="866899" y="3745143"/>
            <a:chExt cx="3218213" cy="2113800"/>
          </a:xfrm>
        </p:grpSpPr>
        <p:grpSp>
          <p:nvGrpSpPr>
            <p:cNvPr id="25" name="Группа 24"/>
            <p:cNvGrpSpPr/>
            <p:nvPr/>
          </p:nvGrpSpPr>
          <p:grpSpPr>
            <a:xfrm>
              <a:off x="866899" y="3745143"/>
              <a:ext cx="3218213" cy="2113800"/>
              <a:chOff x="866899" y="3745143"/>
              <a:chExt cx="3218213" cy="2113800"/>
            </a:xfrm>
          </p:grpSpPr>
          <p:sp>
            <p:nvSpPr>
              <p:cNvPr id="8" name="TextBox 7">
                <a:extLst>
                  <a:ext uri="{FF2B5EF4-FFF2-40B4-BE49-F238E27FC236}">
                    <a16:creationId xmlns="" xmlns:a16="http://schemas.microsoft.com/office/drawing/2014/main" id="{ACF44A83-E8C8-4517-BCA0-33E22767E6CE}"/>
                  </a:ext>
                </a:extLst>
              </p:cNvPr>
              <p:cNvSpPr txBox="1"/>
              <p:nvPr/>
            </p:nvSpPr>
            <p:spPr>
              <a:xfrm>
                <a:off x="866899" y="4966391"/>
                <a:ext cx="3218213" cy="892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endParaRPr lang="ru-RU" sz="1600" b="1" dirty="0" smtClean="0">
                  <a:solidFill>
                    <a:schemeClr val="bg1"/>
                  </a:solidFill>
                </a:endParaRPr>
              </a:p>
              <a:p>
                <a:pPr algn="ctr"/>
                <a:r>
                  <a:rPr lang="ru-RU" b="1" dirty="0" smtClean="0">
                    <a:solidFill>
                      <a:schemeClr val="bg1"/>
                    </a:solidFill>
                  </a:rPr>
                  <a:t>методическую </a:t>
                </a:r>
              </a:p>
              <a:p>
                <a:pPr algn="ctr"/>
                <a:r>
                  <a:rPr lang="ru-RU" b="1" dirty="0" smtClean="0">
                    <a:solidFill>
                      <a:schemeClr val="bg1"/>
                    </a:solidFill>
                  </a:rPr>
                  <a:t>и консультативную помощь</a:t>
                </a:r>
                <a:endParaRPr lang="ru-RU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" name="Овал 8"/>
              <p:cNvSpPr/>
              <p:nvPr/>
            </p:nvSpPr>
            <p:spPr>
              <a:xfrm>
                <a:off x="1857601" y="3745143"/>
                <a:ext cx="1173181" cy="1173181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pic>
          <p:nvPicPr>
            <p:cNvPr id="7" name="Изображение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4067" y="3952606"/>
              <a:ext cx="766633" cy="766633"/>
            </a:xfrm>
            <a:prstGeom prst="rect">
              <a:avLst/>
            </a:prstGeom>
          </p:spPr>
        </p:pic>
      </p:grpSp>
      <p:grpSp>
        <p:nvGrpSpPr>
          <p:cNvPr id="18" name="Группа 17"/>
          <p:cNvGrpSpPr/>
          <p:nvPr/>
        </p:nvGrpSpPr>
        <p:grpSpPr>
          <a:xfrm>
            <a:off x="3880480" y="3754257"/>
            <a:ext cx="2290192" cy="2742838"/>
            <a:chOff x="3880480" y="3754257"/>
            <a:chExt cx="2290192" cy="2742838"/>
          </a:xfrm>
        </p:grpSpPr>
        <p:grpSp>
          <p:nvGrpSpPr>
            <p:cNvPr id="26" name="Группа 25"/>
            <p:cNvGrpSpPr/>
            <p:nvPr/>
          </p:nvGrpSpPr>
          <p:grpSpPr>
            <a:xfrm>
              <a:off x="3880480" y="3754257"/>
              <a:ext cx="2290192" cy="2742838"/>
              <a:chOff x="4870006" y="3745143"/>
              <a:chExt cx="2290192" cy="2742838"/>
            </a:xfrm>
          </p:grpSpPr>
          <p:sp>
            <p:nvSpPr>
              <p:cNvPr id="21" name="TextBox 20">
                <a:extLst>
                  <a:ext uri="{FF2B5EF4-FFF2-40B4-BE49-F238E27FC236}">
                    <a16:creationId xmlns="" xmlns:a16="http://schemas.microsoft.com/office/drawing/2014/main" id="{ACF44A83-E8C8-4517-BCA0-33E22767E6CE}"/>
                  </a:ext>
                </a:extLst>
              </p:cNvPr>
              <p:cNvSpPr txBox="1"/>
              <p:nvPr/>
            </p:nvSpPr>
            <p:spPr>
              <a:xfrm>
                <a:off x="4870006" y="5010653"/>
                <a:ext cx="2290192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b="1" dirty="0" smtClean="0">
                    <a:solidFill>
                      <a:schemeClr val="bg1"/>
                    </a:solidFill>
                  </a:rPr>
                  <a:t>мониторинг по «Д» наблюдению больных с профессиональными заболеваниями</a:t>
                </a:r>
                <a:endParaRPr lang="ru-RU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3" name="Овал 22"/>
              <p:cNvSpPr/>
              <p:nvPr/>
            </p:nvSpPr>
            <p:spPr>
              <a:xfrm>
                <a:off x="5428511" y="3745143"/>
                <a:ext cx="1173181" cy="1173181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pic>
          <p:nvPicPr>
            <p:cNvPr id="14" name="Изображение 1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3767" y="3960625"/>
              <a:ext cx="758614" cy="758614"/>
            </a:xfrm>
            <a:prstGeom prst="rect">
              <a:avLst/>
            </a:prstGeom>
          </p:spPr>
        </p:pic>
      </p:grpSp>
      <p:grpSp>
        <p:nvGrpSpPr>
          <p:cNvPr id="32" name="Группа 31"/>
          <p:cNvGrpSpPr/>
          <p:nvPr/>
        </p:nvGrpSpPr>
        <p:grpSpPr>
          <a:xfrm>
            <a:off x="6170673" y="3745143"/>
            <a:ext cx="2892492" cy="2721174"/>
            <a:chOff x="6170673" y="3745143"/>
            <a:chExt cx="2892492" cy="2721174"/>
          </a:xfrm>
        </p:grpSpPr>
        <p:grpSp>
          <p:nvGrpSpPr>
            <p:cNvPr id="27" name="Группа 26"/>
            <p:cNvGrpSpPr/>
            <p:nvPr/>
          </p:nvGrpSpPr>
          <p:grpSpPr>
            <a:xfrm>
              <a:off x="6170673" y="3745143"/>
              <a:ext cx="2892492" cy="2721174"/>
              <a:chOff x="8060955" y="3745143"/>
              <a:chExt cx="2892492" cy="2721174"/>
            </a:xfrm>
          </p:grpSpPr>
          <p:sp>
            <p:nvSpPr>
              <p:cNvPr id="22" name="TextBox 21">
                <a:extLst>
                  <a:ext uri="{FF2B5EF4-FFF2-40B4-BE49-F238E27FC236}">
                    <a16:creationId xmlns="" xmlns:a16="http://schemas.microsoft.com/office/drawing/2014/main" id="{ACF44A83-E8C8-4517-BCA0-33E22767E6CE}"/>
                  </a:ext>
                </a:extLst>
              </p:cNvPr>
              <p:cNvSpPr txBox="1"/>
              <p:nvPr/>
            </p:nvSpPr>
            <p:spPr>
              <a:xfrm>
                <a:off x="8060955" y="5019767"/>
                <a:ext cx="2892492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endParaRPr lang="ru-RU" sz="1600" b="1" dirty="0" smtClean="0">
                  <a:solidFill>
                    <a:schemeClr val="bg1"/>
                  </a:solidFill>
                </a:endParaRPr>
              </a:p>
              <a:p>
                <a:pPr algn="ctr"/>
                <a:r>
                  <a:rPr lang="ru-RU" b="1" dirty="0" smtClean="0">
                    <a:solidFill>
                      <a:schemeClr val="bg1"/>
                    </a:solidFill>
                  </a:rPr>
                  <a:t>сбор и анализ показателей деятельности </a:t>
                </a:r>
                <a:r>
                  <a:rPr lang="ru-RU" b="1" dirty="0" err="1" smtClean="0">
                    <a:solidFill>
                      <a:schemeClr val="bg1"/>
                    </a:solidFill>
                  </a:rPr>
                  <a:t>профпатологической</a:t>
                </a:r>
                <a:r>
                  <a:rPr lang="ru-RU" b="1" dirty="0" smtClean="0">
                    <a:solidFill>
                      <a:schemeClr val="bg1"/>
                    </a:solidFill>
                  </a:rPr>
                  <a:t> службы</a:t>
                </a:r>
                <a:endParaRPr lang="ru-RU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4" name="Овал 23"/>
              <p:cNvSpPr/>
              <p:nvPr/>
            </p:nvSpPr>
            <p:spPr>
              <a:xfrm>
                <a:off x="8883102" y="3745143"/>
                <a:ext cx="1173181" cy="1173181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pic>
          <p:nvPicPr>
            <p:cNvPr id="15" name="Изображение 1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38488" y="4002473"/>
              <a:ext cx="681842" cy="681842"/>
            </a:xfrm>
            <a:prstGeom prst="rect">
              <a:avLst/>
            </a:prstGeom>
          </p:spPr>
        </p:pic>
      </p:grpSp>
      <p:grpSp>
        <p:nvGrpSpPr>
          <p:cNvPr id="33" name="Группа 32"/>
          <p:cNvGrpSpPr/>
          <p:nvPr/>
        </p:nvGrpSpPr>
        <p:grpSpPr>
          <a:xfrm>
            <a:off x="8733034" y="3745143"/>
            <a:ext cx="2704238" cy="2167176"/>
            <a:chOff x="8733034" y="3745143"/>
            <a:chExt cx="2704238" cy="2167176"/>
          </a:xfrm>
        </p:grpSpPr>
        <p:grpSp>
          <p:nvGrpSpPr>
            <p:cNvPr id="28" name="Группа 27"/>
            <p:cNvGrpSpPr/>
            <p:nvPr/>
          </p:nvGrpSpPr>
          <p:grpSpPr>
            <a:xfrm>
              <a:off x="8733034" y="3745143"/>
              <a:ext cx="2704238" cy="2167176"/>
              <a:chOff x="8249208" y="3745143"/>
              <a:chExt cx="2704238" cy="2167176"/>
            </a:xfrm>
          </p:grpSpPr>
          <p:sp>
            <p:nvSpPr>
              <p:cNvPr id="29" name="TextBox 28">
                <a:extLst>
                  <a:ext uri="{FF2B5EF4-FFF2-40B4-BE49-F238E27FC236}">
                    <a16:creationId xmlns="" xmlns:a16="http://schemas.microsoft.com/office/drawing/2014/main" id="{ACF44A83-E8C8-4517-BCA0-33E22767E6CE}"/>
                  </a:ext>
                </a:extLst>
              </p:cNvPr>
              <p:cNvSpPr txBox="1"/>
              <p:nvPr/>
            </p:nvSpPr>
            <p:spPr>
              <a:xfrm>
                <a:off x="8249208" y="5019767"/>
                <a:ext cx="2704238" cy="892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endParaRPr lang="ru-RU" sz="1600" b="1" dirty="0" smtClean="0">
                  <a:solidFill>
                    <a:schemeClr val="bg1"/>
                  </a:solidFill>
                </a:endParaRPr>
              </a:p>
              <a:p>
                <a:pPr algn="ctr"/>
                <a:r>
                  <a:rPr lang="ru-RU" b="1" dirty="0" smtClean="0">
                    <a:solidFill>
                      <a:schemeClr val="bg1"/>
                    </a:solidFill>
                  </a:rPr>
                  <a:t>взаимодействие</a:t>
                </a:r>
              </a:p>
              <a:p>
                <a:pPr algn="ctr"/>
                <a:r>
                  <a:rPr lang="ru-RU" b="1" dirty="0" smtClean="0">
                    <a:solidFill>
                      <a:schemeClr val="bg1"/>
                    </a:solidFill>
                  </a:rPr>
                  <a:t> с МО</a:t>
                </a:r>
                <a:endParaRPr lang="ru-RU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0" name="Овал 29"/>
              <p:cNvSpPr/>
              <p:nvPr/>
            </p:nvSpPr>
            <p:spPr>
              <a:xfrm>
                <a:off x="8883102" y="3745143"/>
                <a:ext cx="1173181" cy="1173181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pic>
          <p:nvPicPr>
            <p:cNvPr id="16" name="Изображение 15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18617" y="4050809"/>
              <a:ext cx="669800" cy="5782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791341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3511</TotalTime>
  <Words>3570</Words>
  <Application>Microsoft Office PowerPoint</Application>
  <PresentationFormat>Произвольный</PresentationFormat>
  <Paragraphs>355</Paragraphs>
  <Slides>42</Slides>
  <Notes>36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Microsoft Office</dc:creator>
  <cp:lastModifiedBy>Ракова Анастасия Владимировна</cp:lastModifiedBy>
  <cp:revision>165</cp:revision>
  <dcterms:created xsi:type="dcterms:W3CDTF">2018-08-20T20:12:06Z</dcterms:created>
  <dcterms:modified xsi:type="dcterms:W3CDTF">2018-11-21T09:07:43Z</dcterms:modified>
</cp:coreProperties>
</file>