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4" r:id="rId3"/>
    <p:sldId id="259" r:id="rId4"/>
    <p:sldId id="263" r:id="rId5"/>
    <p:sldId id="285" r:id="rId6"/>
    <p:sldId id="286" r:id="rId7"/>
    <p:sldId id="269" r:id="rId8"/>
    <p:sldId id="270" r:id="rId9"/>
    <p:sldId id="271" r:id="rId10"/>
    <p:sldId id="276" r:id="rId11"/>
    <p:sldId id="277" r:id="rId12"/>
    <p:sldId id="279" r:id="rId13"/>
    <p:sldId id="288" r:id="rId14"/>
    <p:sldId id="289" r:id="rId15"/>
    <p:sldId id="290" r:id="rId16"/>
    <p:sldId id="291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22" autoAdjust="0"/>
  </p:normalViewPr>
  <p:slideViewPr>
    <p:cSldViewPr>
      <p:cViewPr>
        <p:scale>
          <a:sx n="66" d="100"/>
          <a:sy n="66" d="100"/>
        </p:scale>
        <p:origin x="-98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10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hPercent val="40"/>
      <c:depthPercent val="100"/>
      <c:rAngAx val="1"/>
    </c:view3D>
    <c:plotArea>
      <c:layout>
        <c:manualLayout>
          <c:layoutTarget val="inner"/>
          <c:xMode val="edge"/>
          <c:yMode val="edge"/>
          <c:x val="4.7476239841248991E-2"/>
          <c:y val="2.0923676968497132E-2"/>
          <c:w val="0.94820028388233557"/>
          <c:h val="0.89646687708651662"/>
        </c:manualLayout>
      </c:layout>
      <c:bar3DChart>
        <c:barDir val="col"/>
        <c:grouping val="clustered"/>
        <c:shape val="box"/>
        <c:axId val="64768640"/>
        <c:axId val="98341248"/>
        <c:axId val="0"/>
      </c:bar3DChart>
      <c:catAx>
        <c:axId val="64768640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98341248"/>
        <c:crosses val="autoZero"/>
        <c:auto val="1"/>
        <c:lblAlgn val="ctr"/>
        <c:lblOffset val="100"/>
        <c:tickLblSkip val="1"/>
        <c:tickMarkSkip val="1"/>
      </c:catAx>
      <c:valAx>
        <c:axId val="98341248"/>
        <c:scaling>
          <c:orientation val="minMax"/>
        </c:scaling>
        <c:axPos val="l"/>
        <c:majorGridlines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647686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spPr>
            <a:ln w="76200"/>
          </c:spPr>
          <c:marker>
            <c:symbol val="none"/>
          </c:marker>
          <c:dLbls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94.5</c:v>
                </c:pt>
                <c:pt idx="1">
                  <c:v>89.8</c:v>
                </c:pt>
                <c:pt idx="2">
                  <c:v>112.8</c:v>
                </c:pt>
                <c:pt idx="3">
                  <c:v>96.2</c:v>
                </c:pt>
                <c:pt idx="4">
                  <c:v>85.5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</c:v>
                </c:pt>
              </c:strCache>
            </c:strRef>
          </c:tx>
          <c:spPr>
            <a:ln w="76200"/>
          </c:spPr>
          <c:marker>
            <c:symbol val="none"/>
          </c:marker>
          <c:dLbls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63.1</c:v>
                </c:pt>
                <c:pt idx="1">
                  <c:v>59.5</c:v>
                </c:pt>
                <c:pt idx="2">
                  <c:v>57.4</c:v>
                </c:pt>
                <c:pt idx="3">
                  <c:v>53.2</c:v>
                </c:pt>
                <c:pt idx="4">
                  <c:v>48.1</c:v>
                </c:pt>
              </c:numCache>
            </c:numRef>
          </c:val>
        </c:ser>
        <c:dLbls>
          <c:showVal val="1"/>
        </c:dLbls>
        <c:marker val="1"/>
        <c:axId val="100992128"/>
        <c:axId val="100993664"/>
      </c:lineChart>
      <c:catAx>
        <c:axId val="100992128"/>
        <c:scaling>
          <c:orientation val="minMax"/>
        </c:scaling>
        <c:axPos val="b"/>
        <c:tickLblPos val="nextTo"/>
        <c:crossAx val="100993664"/>
        <c:crosses val="autoZero"/>
        <c:auto val="1"/>
        <c:lblAlgn val="ctr"/>
        <c:lblOffset val="100"/>
      </c:catAx>
      <c:valAx>
        <c:axId val="100993664"/>
        <c:scaling>
          <c:orientation val="minMax"/>
        </c:scaling>
        <c:axPos val="l"/>
        <c:majorGridlines/>
        <c:numFmt formatCode="General" sourceLinked="1"/>
        <c:tickLblPos val="nextTo"/>
        <c:crossAx val="10099212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spPr>
            <a:ln w="76200"/>
          </c:spPr>
          <c:marker>
            <c:symbol val="none"/>
          </c:marker>
          <c:dLbls>
            <c:dLblPos val="t"/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24.3</c:v>
                </c:pt>
                <c:pt idx="1">
                  <c:v>21.8</c:v>
                </c:pt>
                <c:pt idx="2">
                  <c:v>18.2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</c:v>
                </c:pt>
              </c:strCache>
            </c:strRef>
          </c:tx>
          <c:spPr>
            <a:ln w="76200"/>
          </c:spPr>
          <c:marker>
            <c:symbol val="none"/>
          </c:marker>
          <c:dLbls>
            <c:dLblPos val="t"/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</c:v>
                </c:pt>
                <c:pt idx="1">
                  <c:v>7.5</c:v>
                </c:pt>
                <c:pt idx="2">
                  <c:v>6.2</c:v>
                </c:pt>
              </c:numCache>
            </c:numRef>
          </c:val>
        </c:ser>
        <c:dLbls>
          <c:showVal val="1"/>
        </c:dLbls>
        <c:marker val="1"/>
        <c:axId val="100731136"/>
        <c:axId val="100737024"/>
      </c:lineChart>
      <c:catAx>
        <c:axId val="100731136"/>
        <c:scaling>
          <c:orientation val="minMax"/>
        </c:scaling>
        <c:axPos val="b"/>
        <c:tickLblPos val="nextTo"/>
        <c:crossAx val="100737024"/>
        <c:crosses val="autoZero"/>
        <c:auto val="1"/>
        <c:lblAlgn val="ctr"/>
        <c:lblOffset val="100"/>
      </c:catAx>
      <c:valAx>
        <c:axId val="100737024"/>
        <c:scaling>
          <c:orientation val="minMax"/>
        </c:scaling>
        <c:axPos val="l"/>
        <c:majorGridlines/>
        <c:numFmt formatCode="General" sourceLinked="1"/>
        <c:tickLblPos val="nextTo"/>
        <c:crossAx val="1007311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hPercent val="40"/>
      <c:depthPercent val="100"/>
      <c:rAngAx val="1"/>
    </c:view3D>
    <c:plotArea>
      <c:layout>
        <c:manualLayout>
          <c:layoutTarget val="inner"/>
          <c:xMode val="edge"/>
          <c:yMode val="edge"/>
          <c:x val="4.7476239841248977E-2"/>
          <c:y val="2.0923676968497132E-2"/>
          <c:w val="0.94820028388233557"/>
          <c:h val="0.89646687708651651"/>
        </c:manualLayout>
      </c:layout>
      <c:bar3DChart>
        <c:barDir val="col"/>
        <c:grouping val="clustered"/>
        <c:shape val="box"/>
        <c:axId val="98355840"/>
        <c:axId val="98312576"/>
        <c:axId val="0"/>
      </c:bar3DChart>
      <c:catAx>
        <c:axId val="98355840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98312576"/>
        <c:crosses val="autoZero"/>
        <c:auto val="1"/>
        <c:lblAlgn val="ctr"/>
        <c:lblOffset val="100"/>
        <c:tickLblSkip val="1"/>
        <c:tickMarkSkip val="1"/>
      </c:catAx>
      <c:valAx>
        <c:axId val="98312576"/>
        <c:scaling>
          <c:orientation val="minMax"/>
        </c:scaling>
        <c:axPos val="l"/>
        <c:majorGridlines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983558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7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Ряд 3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'Лист1'!$A$2:$A$6</c:f>
              <c:strCache>
                <c:ptCount val="5"/>
                <c:pt idx="0">
                  <c:v>2000г.</c:v>
                </c:pt>
                <c:pt idx="1">
                  <c:v>2005г.</c:v>
                </c:pt>
                <c:pt idx="2">
                  <c:v>2010г.</c:v>
                </c:pt>
                <c:pt idx="3">
                  <c:v>2015г.</c:v>
                </c:pt>
                <c:pt idx="4">
                  <c:v>2018г.</c:v>
                </c:pt>
              </c:strCache>
            </c:strRef>
          </c:cat>
          <c:val>
            <c:numRef>
              <c:f>'Лист1'!$B$2:$B$6</c:f>
              <c:numCache>
                <c:formatCode>General</c:formatCode>
                <c:ptCount val="5"/>
                <c:pt idx="0">
                  <c:v>1047.0999999999999</c:v>
                </c:pt>
                <c:pt idx="1">
                  <c:v>961.8</c:v>
                </c:pt>
                <c:pt idx="2">
                  <c:v>908.8</c:v>
                </c:pt>
                <c:pt idx="3">
                  <c:v>861.9</c:v>
                </c:pt>
                <c:pt idx="4">
                  <c:v>845.5</c:v>
                </c:pt>
              </c:numCache>
            </c:numRef>
          </c:val>
        </c:ser>
        <c:dLbls>
          <c:showVal val="1"/>
        </c:dLbls>
        <c:shape val="cylinder"/>
        <c:axId val="98697984"/>
        <c:axId val="98699520"/>
        <c:axId val="0"/>
      </c:bar3DChart>
      <c:catAx>
        <c:axId val="986979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8699520"/>
        <c:crosses val="autoZero"/>
        <c:auto val="1"/>
        <c:lblAlgn val="ctr"/>
        <c:lblOffset val="100"/>
      </c:catAx>
      <c:valAx>
        <c:axId val="98699520"/>
        <c:scaling>
          <c:orientation val="minMax"/>
        </c:scaling>
        <c:axPos val="l"/>
        <c:majorGridlines/>
        <c:numFmt formatCode="General" sourceLinked="1"/>
        <c:tickLblPos val="nextTo"/>
        <c:crossAx val="98697984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Уровень общей смертности на 1000 населения: </a:t>
            </a:r>
          </a:p>
          <a:p>
            <a:pPr>
              <a:defRPr/>
            </a:pPr>
            <a:r>
              <a:rPr lang="ru-RU" dirty="0" smtClean="0"/>
              <a:t>(ЦП</a:t>
            </a:r>
            <a:r>
              <a:rPr lang="ru-RU" baseline="0" dirty="0" smtClean="0"/>
              <a:t> – 12,5 случаев на 1000 населения)</a:t>
            </a:r>
            <a:endParaRPr lang="ru-RU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         (7 мес.)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16.100000000000001</c:v>
                </c:pt>
                <c:pt idx="1">
                  <c:v>15.9</c:v>
                </c:pt>
                <c:pt idx="2">
                  <c:v>15.2</c:v>
                </c:pt>
                <c:pt idx="3">
                  <c:v>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УрФО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         (7 мес.)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12.5</c:v>
                </c:pt>
                <c:pt idx="1">
                  <c:v>12.3</c:v>
                </c:pt>
                <c:pt idx="2">
                  <c:v>11.7</c:v>
                </c:pt>
                <c:pt idx="3">
                  <c:v>12.3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РФ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         (7 мес.)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13</c:v>
                </c:pt>
                <c:pt idx="1">
                  <c:v>12.9</c:v>
                </c:pt>
                <c:pt idx="2">
                  <c:v>12.5</c:v>
                </c:pt>
                <c:pt idx="3">
                  <c:v>12.9</c:v>
                </c:pt>
              </c:numCache>
            </c:numRef>
          </c:val>
        </c:ser>
        <c:shape val="cylinder"/>
        <c:axId val="83809408"/>
        <c:axId val="83810944"/>
        <c:axId val="0"/>
      </c:bar3DChart>
      <c:catAx>
        <c:axId val="8380940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83810944"/>
        <c:crosses val="autoZero"/>
        <c:auto val="1"/>
        <c:lblAlgn val="ctr"/>
        <c:lblOffset val="100"/>
      </c:catAx>
      <c:valAx>
        <c:axId val="83810944"/>
        <c:scaling>
          <c:orientation val="minMax"/>
        </c:scaling>
        <c:axPos val="l"/>
        <c:majorGridlines/>
        <c:numFmt formatCode="General" sourceLinked="1"/>
        <c:tickLblPos val="nextTo"/>
        <c:crossAx val="8380940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spPr>
            <a:ln w="76200"/>
          </c:spPr>
          <c:marker>
            <c:symbol val="none"/>
          </c:marker>
          <c:cat>
            <c:strRef>
              <c:f>Лист1!$A$2:$A$11</c:f>
              <c:strCache>
                <c:ptCount val="10"/>
                <c:pt idx="0">
                  <c:v>2008г.</c:v>
                </c:pt>
                <c:pt idx="1">
                  <c:v>2009г.</c:v>
                </c:pt>
                <c:pt idx="2">
                  <c:v>2010г.</c:v>
                </c:pt>
                <c:pt idx="3">
                  <c:v>2011г.</c:v>
                </c:pt>
                <c:pt idx="4">
                  <c:v>2012г.</c:v>
                </c:pt>
                <c:pt idx="5">
                  <c:v>2013г.</c:v>
                </c:pt>
                <c:pt idx="6">
                  <c:v>2014г.</c:v>
                </c:pt>
                <c:pt idx="7">
                  <c:v>2015г.</c:v>
                </c:pt>
                <c:pt idx="8">
                  <c:v>2016г.</c:v>
                </c:pt>
                <c:pt idx="9">
                  <c:v>2017г.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0.86000000000000043</c:v>
                </c:pt>
                <c:pt idx="1">
                  <c:v>0.53</c:v>
                </c:pt>
                <c:pt idx="2">
                  <c:v>0.2</c:v>
                </c:pt>
                <c:pt idx="3">
                  <c:v>0.16</c:v>
                </c:pt>
                <c:pt idx="4">
                  <c:v>0.16</c:v>
                </c:pt>
                <c:pt idx="5">
                  <c:v>8.0000000000000043E-2</c:v>
                </c:pt>
                <c:pt idx="6">
                  <c:v>4.0000000000000022E-2</c:v>
                </c:pt>
                <c:pt idx="7">
                  <c:v>0.12000000000000002</c:v>
                </c:pt>
                <c:pt idx="8">
                  <c:v>8.0000000000000043E-2</c:v>
                </c:pt>
                <c:pt idx="9">
                  <c:v>4.0000000000000022E-2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</c:v>
                </c:pt>
              </c:strCache>
            </c:strRef>
          </c:tx>
          <c:spPr>
            <a:ln w="76200"/>
          </c:spPr>
          <c:marker>
            <c:symbol val="none"/>
          </c:marker>
          <c:cat>
            <c:strRef>
              <c:f>Лист1!$A$2:$A$11</c:f>
              <c:strCache>
                <c:ptCount val="10"/>
                <c:pt idx="0">
                  <c:v>2008г.</c:v>
                </c:pt>
                <c:pt idx="1">
                  <c:v>2009г.</c:v>
                </c:pt>
                <c:pt idx="2">
                  <c:v>2010г.</c:v>
                </c:pt>
                <c:pt idx="3">
                  <c:v>2011г.</c:v>
                </c:pt>
                <c:pt idx="4">
                  <c:v>2012г.</c:v>
                </c:pt>
                <c:pt idx="5">
                  <c:v>2013г.</c:v>
                </c:pt>
                <c:pt idx="6">
                  <c:v>2014г.</c:v>
                </c:pt>
                <c:pt idx="7">
                  <c:v>2015г.</c:v>
                </c:pt>
                <c:pt idx="8">
                  <c:v>2016г.</c:v>
                </c:pt>
                <c:pt idx="9">
                  <c:v>2017г.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1.52</c:v>
                </c:pt>
                <c:pt idx="1">
                  <c:v>1.79</c:v>
                </c:pt>
                <c:pt idx="2">
                  <c:v>1.73</c:v>
                </c:pt>
                <c:pt idx="3">
                  <c:v>1.9200000000000008</c:v>
                </c:pt>
                <c:pt idx="4">
                  <c:v>1.71</c:v>
                </c:pt>
                <c:pt idx="5">
                  <c:v>1.79</c:v>
                </c:pt>
                <c:pt idx="6">
                  <c:v>1.74</c:v>
                </c:pt>
                <c:pt idx="7">
                  <c:v>1.6500000000000001</c:v>
                </c:pt>
                <c:pt idx="8">
                  <c:v>1.47</c:v>
                </c:pt>
                <c:pt idx="9">
                  <c:v>1.31</c:v>
                </c:pt>
              </c:numCache>
            </c:numRef>
          </c:val>
        </c:ser>
        <c:marker val="1"/>
        <c:axId val="83628800"/>
        <c:axId val="83630336"/>
      </c:lineChart>
      <c:catAx>
        <c:axId val="83628800"/>
        <c:scaling>
          <c:orientation val="minMax"/>
        </c:scaling>
        <c:axPos val="b"/>
        <c:tickLblPos val="nextTo"/>
        <c:crossAx val="83630336"/>
        <c:crosses val="autoZero"/>
        <c:auto val="1"/>
        <c:lblAlgn val="ctr"/>
        <c:lblOffset val="100"/>
      </c:catAx>
      <c:valAx>
        <c:axId val="83630336"/>
        <c:scaling>
          <c:orientation val="minMax"/>
        </c:scaling>
        <c:axPos val="l"/>
        <c:majorGridlines/>
        <c:numFmt formatCode="General" sourceLinked="1"/>
        <c:tickLblPos val="nextTo"/>
        <c:crossAx val="8362880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Соотношение нозологических форм профзаболеваний</a:t>
            </a:r>
            <a:r>
              <a:rPr lang="ru-RU" baseline="0" dirty="0" smtClean="0"/>
              <a:t> </a:t>
            </a:r>
          </a:p>
          <a:p>
            <a:pPr>
              <a:defRPr/>
            </a:pPr>
            <a:r>
              <a:rPr lang="ru-RU" baseline="0" dirty="0" smtClean="0"/>
              <a:t>в Курганской области за 19 лет:</a:t>
            </a:r>
            <a:endParaRPr lang="ru-RU" dirty="0"/>
          </a:p>
        </c:rich>
      </c:tx>
      <c:layout/>
    </c:title>
    <c:view3D>
      <c:rAngAx val="1"/>
    </c:view3D>
    <c:plotArea>
      <c:layout/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Болезни органов дыхания</c:v>
                </c:pt>
                <c:pt idx="1">
                  <c:v>Инфекции</c:v>
                </c:pt>
                <c:pt idx="2">
                  <c:v>Прочие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0.64000000000000046</c:v>
                </c:pt>
                <c:pt idx="1">
                  <c:v>0.15000000000000011</c:v>
                </c:pt>
                <c:pt idx="2">
                  <c:v>0.25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3085787092014878"/>
          <c:y val="0.40482484964969973"/>
          <c:w val="0.35978905772068087"/>
          <c:h val="0.46781474362948766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Суммарное количество профзаболеваний за год</c:v>
                </c:pt>
              </c:strCache>
            </c:strRef>
          </c:tx>
          <c:cat>
            <c:numRef>
              <c:f>Лист1!$A$2:$A$20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Лист1!$B$2:$B$20</c:f>
              <c:numCache>
                <c:formatCode>General</c:formatCode>
                <c:ptCount val="19"/>
                <c:pt idx="0">
                  <c:v>10</c:v>
                </c:pt>
                <c:pt idx="1">
                  <c:v>8</c:v>
                </c:pt>
                <c:pt idx="2">
                  <c:v>14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8</c:v>
                </c:pt>
                <c:pt idx="7">
                  <c:v>2</c:v>
                </c:pt>
                <c:pt idx="8">
                  <c:v>8</c:v>
                </c:pt>
                <c:pt idx="9">
                  <c:v>11</c:v>
                </c:pt>
                <c:pt idx="10">
                  <c:v>5</c:v>
                </c:pt>
                <c:pt idx="11">
                  <c:v>4</c:v>
                </c:pt>
                <c:pt idx="12">
                  <c:v>4</c:v>
                </c:pt>
                <c:pt idx="13">
                  <c:v>2</c:v>
                </c:pt>
                <c:pt idx="14">
                  <c:v>1</c:v>
                </c:pt>
                <c:pt idx="15">
                  <c:v>3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профессионального туберкулеза</c:v>
                </c:pt>
              </c:strCache>
            </c:strRef>
          </c:tx>
          <c:cat>
            <c:numRef>
              <c:f>Лист1!$A$2:$A$20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Лист1!$C$2:$C$20</c:f>
              <c:numCache>
                <c:formatCode>General</c:formatCode>
                <c:ptCount val="19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2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</c:ser>
        <c:shape val="box"/>
        <c:axId val="111713664"/>
        <c:axId val="111719552"/>
        <c:axId val="0"/>
      </c:bar3DChart>
      <c:catAx>
        <c:axId val="111713664"/>
        <c:scaling>
          <c:orientation val="minMax"/>
        </c:scaling>
        <c:axPos val="b"/>
        <c:numFmt formatCode="General" sourceLinked="1"/>
        <c:tickLblPos val="nextTo"/>
        <c:crossAx val="111719552"/>
        <c:crosses val="autoZero"/>
        <c:auto val="1"/>
        <c:lblAlgn val="ctr"/>
        <c:lblOffset val="100"/>
      </c:catAx>
      <c:valAx>
        <c:axId val="111719552"/>
        <c:scaling>
          <c:orientation val="minMax"/>
        </c:scaling>
        <c:axPos val="l"/>
        <c:majorGridlines/>
        <c:numFmt formatCode="General" sourceLinked="1"/>
        <c:tickLblPos val="nextTo"/>
        <c:crossAx val="11171366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Сотрудники ГКУ "КОПТД"</c:v>
                </c:pt>
                <c:pt idx="1">
                  <c:v>Сотрудники ГКУ "КОБСМЭ"</c:v>
                </c:pt>
                <c:pt idx="2">
                  <c:v>Медперсонал ФСИН</c:v>
                </c:pt>
                <c:pt idx="3">
                  <c:v>Немедицинский персонал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13.4</c:v>
                </c:pt>
                <c:pt idx="2">
                  <c:v>6.6</c:v>
                </c:pt>
                <c:pt idx="3">
                  <c:v>20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6448027813254914"/>
          <c:y val="0.29168043747852201"/>
          <c:w val="0.3551972186745091"/>
          <c:h val="0.50105395269614073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Санитарки</c:v>
                </c:pt>
                <c:pt idx="1">
                  <c:v>Медицинские сестры</c:v>
                </c:pt>
                <c:pt idx="2">
                  <c:v>Медрегистраторы</c:v>
                </c:pt>
                <c:pt idx="3">
                  <c:v>Врачи-фтизиатры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44.5</c:v>
                </c:pt>
                <c:pt idx="1">
                  <c:v>33.300000000000004</c:v>
                </c:pt>
                <c:pt idx="2">
                  <c:v>11.1</c:v>
                </c:pt>
                <c:pt idx="3">
                  <c:v>11.1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DD54A-10BA-4137-8B0A-3D4A0E1F3888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9F56A-E2C8-4D63-8EF5-4E47EC91C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998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9F56A-E2C8-4D63-8EF5-4E47EC91C16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094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___Microsoft_Office_PowerPoint_97-20031.ppt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095A4-60EE-4D17-B3CC-CAD5CF5B7BD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1163329"/>
              </p:ext>
            </p:extLst>
          </p:nvPr>
        </p:nvGraphicFramePr>
        <p:xfrm>
          <a:off x="0" y="-992"/>
          <a:ext cx="9144000" cy="6858992"/>
        </p:xfrm>
        <a:graphic>
          <a:graphicData uri="http://schemas.openxmlformats.org/presentationml/2006/ole">
            <p:oleObj spid="_x0000_s1066" name="Презентация" r:id="rId4" imgW="4523134" imgH="3392392" progId="PowerPoint.Show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548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05838" cy="831152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          Безопасность труда медицинского персонала</a:t>
            </a:r>
            <a:endParaRPr lang="ru-RU" sz="2800" b="1" i="1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92896"/>
            <a:ext cx="2857500" cy="285750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01008"/>
            <a:ext cx="2742456" cy="1841443"/>
          </a:xfrm>
        </p:spPr>
      </p:pic>
      <p:pic>
        <p:nvPicPr>
          <p:cNvPr id="15362" name="Picture 2" descr="C:\Users\kdl11k\Pictures\respirator_spiro_2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916832"/>
            <a:ext cx="2304256" cy="3357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77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05838" cy="831152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          </a:t>
            </a:r>
            <a:r>
              <a:rPr lang="ru-RU" sz="2800" b="1" i="1" dirty="0" smtClean="0"/>
              <a:t>Безопасность труда медицинского персонала</a:t>
            </a:r>
            <a:endParaRPr lang="ru-RU" sz="2800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3869837"/>
            <a:ext cx="3048000" cy="2004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4038197"/>
            <a:ext cx="4038600" cy="1872208"/>
          </a:xfrm>
        </p:spPr>
      </p:pic>
      <p:pic>
        <p:nvPicPr>
          <p:cNvPr id="4098" name="Picture 2" descr="C:\Users\влад2003\Pictures\medpersonal_protec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8840"/>
            <a:ext cx="2808312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лад2003\Pictures\dezar2-300x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7072"/>
            <a:ext cx="2004814" cy="2673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лад2003\Pictures\MxRUf6Lrxl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2990750" cy="21869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85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3100" b="1" i="1" dirty="0" smtClean="0"/>
              <a:t>        Профессиональный туберкулез у  немедицинского персонала</a:t>
            </a:r>
            <a:endParaRPr lang="ru-RU" sz="3100" b="1" i="1" dirty="0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Слесарь-сантехник (ГКУ «КОПТД»)</a:t>
            </a:r>
          </a:p>
          <a:p>
            <a:r>
              <a:rPr lang="ru-RU" dirty="0" smtClean="0"/>
              <a:t>Ст. следователь (Следственный комитет)</a:t>
            </a:r>
          </a:p>
          <a:p>
            <a:r>
              <a:rPr lang="ru-RU" dirty="0" smtClean="0"/>
              <a:t>Начальник конвоя (ОРОКПО)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221088"/>
            <a:ext cx="2975719" cy="223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4293096"/>
            <a:ext cx="3024336" cy="214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573016"/>
            <a:ext cx="3168352" cy="247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097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3100" b="1" i="1" dirty="0" smtClean="0"/>
              <a:t>        Профессиональный туберкулез у  немедицинского персонала</a:t>
            </a:r>
            <a:endParaRPr lang="ru-RU" sz="3100" b="1" i="1" dirty="0"/>
          </a:p>
        </p:txBody>
      </p:sp>
      <p:pic>
        <p:nvPicPr>
          <p:cNvPr id="17410" name="Picture 2" descr="C:\Users\kdl11k\Pictures\IMG_20181023_1656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8208912" cy="4713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97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3100" b="1" i="1" dirty="0" smtClean="0"/>
              <a:t>        Профессиональный туберкулез у  немедицинского персонала</a:t>
            </a:r>
            <a:endParaRPr lang="ru-RU" sz="3100" b="1" i="1" dirty="0"/>
          </a:p>
        </p:txBody>
      </p:sp>
      <p:pic>
        <p:nvPicPr>
          <p:cNvPr id="18434" name="Picture 2" descr="C:\Users\kdl11k\Pictures\DSC_0001-6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76872"/>
            <a:ext cx="4608512" cy="3204021"/>
          </a:xfrm>
          <a:prstGeom prst="rect">
            <a:avLst/>
          </a:prstGeom>
          <a:noFill/>
        </p:spPr>
      </p:pic>
      <p:pic>
        <p:nvPicPr>
          <p:cNvPr id="18435" name="Picture 3" descr="C:\Users\kdl11k\Pictures\d555e263-7d6f-2a5e-a969-b8795bdbbb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88840"/>
            <a:ext cx="3168352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97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2165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108012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Заболеваемость туберкулезом (общая) в Курганской области и России за 5 лет (на 100 тыс. населения)</a:t>
            </a:r>
            <a:endParaRPr lang="ru-RU" sz="2400" b="1" i="1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229600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5097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2165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108012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Смертность от туберкулеза (общая) в Курганской области и России за 3 года (на 100 тыс. населения)</a:t>
            </a:r>
            <a:endParaRPr lang="ru-RU" sz="2400" b="1" i="1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229600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5097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100" i="1" dirty="0" smtClean="0"/>
              <a:t>        </a:t>
            </a:r>
            <a:endParaRPr lang="ru-RU" sz="3100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6400800" cy="3312368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tx1"/>
                </a:solidFill>
              </a:rPr>
              <a:t>Благодарю за внимание!</a:t>
            </a:r>
            <a:endParaRPr lang="ru-RU" sz="6600" b="1" i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влад2003\Pictures\-инструкции_2-2y5apukxyiw4wacr1f17n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064" y="3933055"/>
            <a:ext cx="4716016" cy="1684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093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07915257"/>
              </p:ext>
            </p:extLst>
          </p:nvPr>
        </p:nvGraphicFramePr>
        <p:xfrm>
          <a:off x="0" y="1268760"/>
          <a:ext cx="8916081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27186534"/>
              </p:ext>
            </p:extLst>
          </p:nvPr>
        </p:nvGraphicFramePr>
        <p:xfrm>
          <a:off x="162050" y="1136469"/>
          <a:ext cx="8750175" cy="4310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spc="-100" dirty="0" smtClean="0">
                <a:solidFill>
                  <a:schemeClr val="bg1"/>
                </a:solidFill>
              </a:rPr>
              <a:t>На  1.01.2018 г. численность населения составила   845  537 чел. </a:t>
            </a:r>
            <a:endParaRPr lang="ru-RU" altLang="ru-RU" sz="2400" b="1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43608" y="-19748"/>
            <a:ext cx="8096536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 smtClean="0">
                <a:latin typeface="+mj-lt"/>
              </a:rPr>
              <a:t>Динамика численности населения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 smtClean="0">
                <a:latin typeface="+mj-lt"/>
              </a:rPr>
              <a:t> Курганской области 2000 – 2018гг.</a:t>
            </a:r>
            <a:endParaRPr lang="ru-RU" altLang="ru-RU" b="1" i="1" dirty="0">
              <a:latin typeface="+mj-lt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Диаграмма 11"/>
          <p:cNvGraphicFramePr/>
          <p:nvPr/>
        </p:nvGraphicFramePr>
        <p:xfrm>
          <a:off x="1331640" y="1340768"/>
          <a:ext cx="676875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624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b="1" i="1" dirty="0" smtClean="0"/>
              <a:t>        </a:t>
            </a:r>
            <a:r>
              <a:rPr lang="ru-RU" sz="4000" b="1" i="1" dirty="0" smtClean="0"/>
              <a:t>Рост общей смертности</a:t>
            </a:r>
            <a:endParaRPr lang="ru-RU" sz="4000" b="1" i="1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539552" y="1196751"/>
          <a:ext cx="8424936" cy="417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5310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6083" cy="706090"/>
          </a:xfrm>
        </p:spPr>
        <p:txBody>
          <a:bodyPr>
            <a:noAutofit/>
          </a:bodyPr>
          <a:lstStyle/>
          <a:p>
            <a:r>
              <a:rPr lang="ru-RU" sz="4000" b="1" i="1" dirty="0" smtClean="0"/>
              <a:t>Миграционная убыль</a:t>
            </a:r>
            <a:endParaRPr lang="ru-RU" sz="4000" b="1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1268760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 2017 год численность населения сократилась на 8,6 тыс. человек,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том числе на 59,9% за счет миграционной убыли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на 40,1% за счет естественной убыли.</a:t>
            </a:r>
          </a:p>
          <a:p>
            <a:pPr algn="ctr"/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05064"/>
            <a:ext cx="427990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568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547872" cy="787266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/>
              <a:t>Уровень </a:t>
            </a:r>
            <a:r>
              <a:rPr lang="ru-RU" sz="2800" b="1" i="1" dirty="0" err="1" smtClean="0"/>
              <a:t>профзаболеваемости</a:t>
            </a:r>
            <a:r>
              <a:rPr lang="ru-RU" sz="2800" b="1" i="1" dirty="0" smtClean="0"/>
              <a:t> в Курганской      области за 10 лет на 10 тыс. работающих:</a:t>
            </a:r>
            <a:endParaRPr lang="ru-RU" sz="2800" b="1" i="1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395536" y="1196752"/>
          <a:ext cx="8147050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8077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896" y="332656"/>
            <a:ext cx="8229600" cy="787266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     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Структура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профзаболеваемости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83306361"/>
              </p:ext>
            </p:extLst>
          </p:nvPr>
        </p:nvGraphicFramePr>
        <p:xfrm>
          <a:off x="251520" y="1196752"/>
          <a:ext cx="8892480" cy="4103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0433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776864" cy="787266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Профессиональный туберкулез в Курганской области за 19 лет (2000 – 2018г.) в абсолютных числах</a:t>
            </a:r>
            <a:endParaRPr lang="ru-RU" sz="2400" b="1" i="1" dirty="0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3466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352928" cy="936104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/>
              <a:t>        </a:t>
            </a:r>
            <a:r>
              <a:rPr lang="ru-RU" sz="2800" b="1" i="1" dirty="0" smtClean="0"/>
              <a:t>Структура больных профессиональным туберкулезом в Курганской области за 19 лет</a:t>
            </a:r>
            <a:br>
              <a:rPr lang="ru-RU" sz="2800" b="1" i="1" dirty="0" smtClean="0"/>
            </a:br>
            <a:r>
              <a:rPr lang="ru-RU" sz="2800" b="1" i="1" dirty="0" smtClean="0"/>
              <a:t> (2000 – 2018гг.)</a:t>
            </a:r>
            <a:endParaRPr lang="ru-RU" sz="2800" b="1" i="1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79512" y="1268760"/>
          <a:ext cx="8784976" cy="485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00103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8761413" y="6410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48478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spc="-100" dirty="0">
              <a:solidFill>
                <a:schemeClr val="bg1"/>
              </a:solidFill>
            </a:endParaRPr>
          </a:p>
        </p:txBody>
      </p:sp>
      <p:pic>
        <p:nvPicPr>
          <p:cNvPr id="3078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125"/>
            <a:ext cx="92868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19748"/>
            <a:ext cx="9140144" cy="11255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8" descr="Z:\ВРАЧАМ для использования в работе\Эмблема\Эмблема завершённаяя\Эмблем ГБУ КОКБ цв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9874"/>
            <a:ext cx="1152128" cy="1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92888" cy="1003290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/>
              <a:t> </a:t>
            </a:r>
            <a:r>
              <a:rPr lang="ru-RU" sz="2800" b="1" i="1" dirty="0" smtClean="0"/>
              <a:t>Структура больных профессиональным туберкулезом среди сотрудников ГКУ «КОПТД»</a:t>
            </a:r>
            <a:br>
              <a:rPr lang="ru-RU" sz="2800" b="1" i="1" dirty="0" smtClean="0"/>
            </a:br>
            <a:r>
              <a:rPr lang="ru-RU" sz="2800" b="1" i="1" dirty="0" smtClean="0"/>
              <a:t> за 19 лет (2000 – 2018гг.):</a:t>
            </a:r>
            <a:r>
              <a:rPr lang="ru-RU" sz="2800" i="1" dirty="0" smtClean="0"/>
              <a:t>     </a:t>
            </a:r>
            <a:endParaRPr lang="ru-RU" sz="2800" i="1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51520" y="1268413"/>
          <a:ext cx="8712968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8077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250</Words>
  <Application>Microsoft Office PowerPoint</Application>
  <PresentationFormat>Экран (4:3)</PresentationFormat>
  <Paragraphs>48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Презентация</vt:lpstr>
      <vt:lpstr>Слайд 1</vt:lpstr>
      <vt:lpstr>Слайд 2</vt:lpstr>
      <vt:lpstr>        Рост общей смертности</vt:lpstr>
      <vt:lpstr>Миграционная убыль</vt:lpstr>
      <vt:lpstr>Уровень профзаболеваемости в Курганской      области за 10 лет на 10 тыс. работающих:</vt:lpstr>
      <vt:lpstr>      Структура профзаболеваемости </vt:lpstr>
      <vt:lpstr>Профессиональный туберкулез в Курганской области за 19 лет (2000 – 2018г.) в абсолютных числах</vt:lpstr>
      <vt:lpstr>        Структура больных профессиональным туберкулезом в Курганской области за 19 лет  (2000 – 2018гг.)</vt:lpstr>
      <vt:lpstr> Структура больных профессиональным туберкулезом среди сотрудников ГКУ «КОПТД»  за 19 лет (2000 – 2018гг.):     </vt:lpstr>
      <vt:lpstr>          Безопасность труда медицинского персонала</vt:lpstr>
      <vt:lpstr>          Безопасность труда медицинского персонала</vt:lpstr>
      <vt:lpstr>        Профессиональный туберкулез у  немедицинского персонала</vt:lpstr>
      <vt:lpstr>        Профессиональный туберкулез у  немедицинского персонала</vt:lpstr>
      <vt:lpstr>        Профессиональный туберкулез у  немедицинского персонала</vt:lpstr>
      <vt:lpstr>Заболеваемость туберкулезом (общая) в Курганской области и России за 5 лет (на 100 тыс. населения)</vt:lpstr>
      <vt:lpstr>Смертность от туберкулеза (общая) в Курганской области и России за 3 года (на 100 тыс. населения)</vt:lpstr>
      <vt:lpstr>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omo10</dc:creator>
  <cp:lastModifiedBy>profpat</cp:lastModifiedBy>
  <cp:revision>127</cp:revision>
  <dcterms:created xsi:type="dcterms:W3CDTF">2016-04-04T06:00:23Z</dcterms:created>
  <dcterms:modified xsi:type="dcterms:W3CDTF">2018-11-12T05:48:39Z</dcterms:modified>
</cp:coreProperties>
</file>