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1" r:id="rId2"/>
  </p:sldMasterIdLst>
  <p:notesMasterIdLst>
    <p:notesMasterId r:id="rId48"/>
  </p:notesMasterIdLst>
  <p:handoutMasterIdLst>
    <p:handoutMasterId r:id="rId49"/>
  </p:handoutMasterIdLst>
  <p:sldIdLst>
    <p:sldId id="370" r:id="rId3"/>
    <p:sldId id="398" r:id="rId4"/>
    <p:sldId id="399" r:id="rId5"/>
    <p:sldId id="406" r:id="rId6"/>
    <p:sldId id="394" r:id="rId7"/>
    <p:sldId id="375" r:id="rId8"/>
    <p:sldId id="397" r:id="rId9"/>
    <p:sldId id="400" r:id="rId10"/>
    <p:sldId id="401" r:id="rId11"/>
    <p:sldId id="402" r:id="rId12"/>
    <p:sldId id="403" r:id="rId13"/>
    <p:sldId id="404" r:id="rId14"/>
    <p:sldId id="335" r:id="rId15"/>
    <p:sldId id="405" r:id="rId16"/>
    <p:sldId id="411" r:id="rId17"/>
    <p:sldId id="426" r:id="rId18"/>
    <p:sldId id="326" r:id="rId19"/>
    <p:sldId id="330" r:id="rId20"/>
    <p:sldId id="327" r:id="rId21"/>
    <p:sldId id="371" r:id="rId22"/>
    <p:sldId id="410" r:id="rId23"/>
    <p:sldId id="358" r:id="rId24"/>
    <p:sldId id="342" r:id="rId25"/>
    <p:sldId id="413" r:id="rId26"/>
    <p:sldId id="386" r:id="rId27"/>
    <p:sldId id="385" r:id="rId28"/>
    <p:sldId id="357" r:id="rId29"/>
    <p:sldId id="360" r:id="rId30"/>
    <p:sldId id="365" r:id="rId31"/>
    <p:sldId id="364" r:id="rId32"/>
    <p:sldId id="366" r:id="rId33"/>
    <p:sldId id="414" r:id="rId34"/>
    <p:sldId id="415" r:id="rId35"/>
    <p:sldId id="417" r:id="rId36"/>
    <p:sldId id="418" r:id="rId37"/>
    <p:sldId id="423" r:id="rId38"/>
    <p:sldId id="424" r:id="rId39"/>
    <p:sldId id="425" r:id="rId40"/>
    <p:sldId id="343" r:id="rId41"/>
    <p:sldId id="345" r:id="rId42"/>
    <p:sldId id="346" r:id="rId43"/>
    <p:sldId id="367" r:id="rId44"/>
    <p:sldId id="380" r:id="rId45"/>
    <p:sldId id="353" r:id="rId46"/>
    <p:sldId id="372" r:id="rId47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990033"/>
    <a:srgbClr val="663300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82847" autoAdjust="0"/>
  </p:normalViewPr>
  <p:slideViewPr>
    <p:cSldViewPr>
      <p:cViewPr varScale="1">
        <p:scale>
          <a:sx n="64" d="100"/>
          <a:sy n="64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640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204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mtClean="0"/>
              <a:t>По самым скромным подсчётам распространенность ХОБЛ в РФ достигает 11 миллионов, а это практически каждый 12 человек, кто-то один из присутствующих здесь (или два в зависимости от размера аудитории – </a:t>
            </a:r>
            <a:r>
              <a:rPr lang="ru-RU" altLang="ru-RU" i="1" smtClean="0"/>
              <a:t>прим</a:t>
            </a:r>
            <a:r>
              <a:rPr lang="ru-RU" altLang="ru-RU" smtClean="0"/>
              <a:t>.). Но проблема в том, что знают о своём заболевании менее 5% больных. В РФ уровень диагностики остаётся на низком уровне и пациенты, нуждающиеся в терапии, не получают адекватного лечения. А это способствует ухудшению прогноза заболевания. И теперь, зная все риски, связанные с ХОБЛ, обратимся к определению... (след. слайд)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i="1" smtClean="0"/>
              <a:t>Цель слайда – привлечение внимания к проблеме</a:t>
            </a:r>
            <a:r>
              <a:rPr lang="ru-RU" altLang="ru-RU" smtClean="0"/>
              <a:t>.</a:t>
            </a:r>
          </a:p>
          <a:p>
            <a:pPr>
              <a:spcBef>
                <a:spcPct val="0"/>
              </a:spcBef>
            </a:pPr>
            <a:r>
              <a:rPr lang="ru-RU" altLang="ru-RU" i="1" smtClean="0"/>
              <a:t>Ключевые слова – низкий уровень диагностики</a:t>
            </a:r>
            <a:endParaRPr lang="en-US" altLang="ru-RU" i="1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53BAF1-3C8C-4F60-A378-3D9EB999DB9D}" type="slidenum">
              <a:rPr lang="en-US" altLang="ru-RU"/>
              <a:pPr eaLnBrk="1" hangingPunct="1"/>
              <a:t>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079579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C0AAE-FE55-4B50-8A95-6A8FE8CCBE7F}" type="slidenum">
              <a:rPr lang="ru-RU" smtClean="0"/>
              <a:pPr>
                <a:defRPr/>
              </a:pPr>
              <a:t>22</a:t>
            </a:fld>
            <a:endParaRPr lang="ru-R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en-US" smtClean="0">
                <a:latin typeface="Arial" pitchFamily="34" charset="0"/>
              </a:rPr>
              <a:t>Прекращение курения на ранних стадиях ХОБЛ является самым эффективным мероприятием, позволяющим снизить риск развития и прогрессирования ХОБЛ. Известно, что прекращение курения приводит к тому, что скорость снижения показателей спирометрии замедляется и становится такой же, как у никогда не куривших лиц.</a:t>
            </a:r>
          </a:p>
        </p:txBody>
      </p:sp>
    </p:spTree>
    <p:extLst>
      <p:ext uri="{BB962C8B-B14F-4D97-AF65-F5344CB8AC3E}">
        <p14:creationId xmlns:p14="http://schemas.microsoft.com/office/powerpoint/2010/main" xmlns="" val="3837304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A219B5D-ADB9-4D41-AE10-C7072B17DCF7}" type="slidenum">
              <a:rPr lang="ru-RU" altLang="ru-RU" smtClean="0">
                <a:latin typeface="Arial" panose="020B0604020202020204" pitchFamily="34" charset="0"/>
              </a:rPr>
              <a:pPr/>
              <a:t>24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094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34DE8B-554A-4867-84E6-4F441B29C9B0}" type="slidenum">
              <a:rPr lang="ru-RU" altLang="ru-RU"/>
              <a:pPr eaLnBrk="1" hangingPunct="1"/>
              <a:t>25</a:t>
            </a:fld>
            <a:endParaRPr lang="ru-RU" altLang="ru-RU"/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4051707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5565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40C33-C00F-447A-A0DA-C56E1F45299D}" type="slidenum">
              <a:rPr lang="ru-RU" smtClean="0"/>
              <a:pPr>
                <a:defRPr/>
              </a:pPr>
              <a:t>27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188059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Азаров, А.В. Совершенствование системы профилактики заболеваемости и преждевременной смертности населения в экологических районах Крайнего Севера: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... канд. мед. наук : 14.00.07 / А.В. Азаров. – М., 1997. – 143 с.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8419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6078C8-53DF-498B-A938-8FE0961EC6D9}" type="slidenum">
              <a:rPr lang="ru-RU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ru-R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349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9934ECA4-2D3A-46AE-A457-57116804C604}" type="slidenum">
              <a:rPr lang="ru-RU" altLang="ru-RU" sz="1200">
                <a:latin typeface="Arial" panose="020B0604020202020204" pitchFamily="34" charset="0"/>
              </a:rPr>
              <a:pPr algn="r" eaLnBrk="1" hangingPunct="1"/>
              <a:t>31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6B80478C-33C2-4C28-AB93-BB7B544E160D}" type="slidenum">
              <a:rPr lang="ru-RU" altLang="ru-RU" sz="1200">
                <a:latin typeface="Arial" panose="020B0604020202020204" pitchFamily="34" charset="0"/>
              </a:rPr>
              <a:pPr algn="r" eaLnBrk="1" hangingPunct="1"/>
              <a:t>31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noFill/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ru-RU" altLang="ru-RU" sz="800" smtClean="0"/>
              <a:t>влияние на уменьшение одышки, снижение количества ежедневных симптомов, дополнительной потребности в бронходилататорах и улучшение качества жизни больных при включении в схему лечения стабильной ХОБЛ </a:t>
            </a:r>
            <a:endParaRPr lang="en-US" altLang="ru-RU" sz="800" i="1" smtClean="0"/>
          </a:p>
          <a:p>
            <a:pPr>
              <a:lnSpc>
                <a:spcPct val="80000"/>
              </a:lnSpc>
            </a:pPr>
            <a:r>
              <a:rPr lang="en-US" altLang="ru-RU" sz="800" i="1" smtClean="0"/>
              <a:t>Goldkorn A</a:t>
            </a:r>
            <a:r>
              <a:rPr lang="ru-RU" altLang="ru-RU" sz="800" i="1" smtClean="0"/>
              <a:t>, </a:t>
            </a:r>
            <a:r>
              <a:rPr lang="en-US" altLang="ru-RU" sz="800" i="1" smtClean="0"/>
              <a:t>Diotto P</a:t>
            </a:r>
            <a:r>
              <a:rPr lang="ru-RU" altLang="ru-RU" sz="800" i="1" smtClean="0"/>
              <a:t>, </a:t>
            </a:r>
            <a:r>
              <a:rPr lang="en-US" altLang="ru-RU" sz="800" i="1" smtClean="0"/>
              <a:t>Burgess C</a:t>
            </a:r>
            <a:r>
              <a:rPr lang="ru-RU" altLang="ru-RU" sz="800" i="1" smtClean="0"/>
              <a:t>, </a:t>
            </a:r>
            <a:r>
              <a:rPr lang="en-US" altLang="ru-RU" sz="800" i="1" smtClean="0"/>
              <a:t>et al</a:t>
            </a:r>
            <a:r>
              <a:rPr lang="ru-RU" altLang="ru-RU" sz="800" i="1" smtClean="0"/>
              <a:t>. </a:t>
            </a:r>
            <a:r>
              <a:rPr lang="en-US" altLang="ru-RU" sz="800" i="1" smtClean="0"/>
              <a:t>The pulmonary and extra-pulmonary effects of high-dose formoterol in COPD: a comparison with salbutamol. Respirology 2004;9:102–108</a:t>
            </a:r>
            <a:br>
              <a:rPr lang="en-US" altLang="ru-RU" sz="800" i="1" smtClean="0"/>
            </a:br>
            <a:r>
              <a:rPr lang="en-US" altLang="ru-RU" sz="800" i="1" smtClean="0"/>
              <a:t> Campbell M, Eliraz A, Johansson G et al Formoterol for maintenance and as-needed treatment of chronic obstructive pulmonary disease Respir Med. 2005 Dec;99(12):1511–20</a:t>
            </a:r>
            <a:endParaRPr lang="ru-RU" altLang="ru-RU" sz="800" smtClean="0"/>
          </a:p>
          <a:p>
            <a:pPr>
              <a:lnSpc>
                <a:spcPct val="80000"/>
              </a:lnSpc>
            </a:pPr>
            <a:r>
              <a:rPr lang="ru-RU" altLang="ru-RU" sz="800" smtClean="0"/>
              <a:t>способность удлинять период ремиссии при длительном применении, однако этот эффект проявляется при дозах не менее 24 мкг/сут</a:t>
            </a:r>
            <a:endParaRPr lang="en-US" altLang="ru-RU" sz="800" i="1" smtClean="0"/>
          </a:p>
          <a:p>
            <a:pPr>
              <a:lnSpc>
                <a:spcPct val="80000"/>
              </a:lnSpc>
            </a:pPr>
            <a:r>
              <a:rPr lang="en-US" altLang="ru-RU" sz="800" i="1" smtClean="0"/>
              <a:t>Aalbers, R, Ayres, J, Backer, V, et al Formoterol in patients with chronic obstructive pulmonary disease: a randomized, controlled, 3-month trial. Eur Respir J 2002;19,936–943.</a:t>
            </a:r>
          </a:p>
          <a:p>
            <a:pPr>
              <a:lnSpc>
                <a:spcPct val="80000"/>
              </a:lnSpc>
            </a:pPr>
            <a:r>
              <a:rPr lang="en-US" altLang="ru-RU" sz="800" i="1" smtClean="0"/>
              <a:t>Rossi, A, Kristufek, P, Levine, BE, et al Comparison of the efficacy, tolerability, and safety of formoterol dry powder and oral, slow-release theophylline in the treatment of COPD. Chest 2002;121,1058–69</a:t>
            </a:r>
          </a:p>
          <a:p>
            <a:pPr>
              <a:lnSpc>
                <a:spcPct val="80000"/>
              </a:lnSpc>
            </a:pPr>
            <a:r>
              <a:rPr lang="en-US" altLang="ru-RU" sz="800" i="1" smtClean="0"/>
              <a:t>Szafranski, W, Cukier, A, Ramirez, A, et al Efficacy and safety of budesonide/formoterol in the management of chronic obstructive disease. Eur Respir J 2003;21,74–81</a:t>
            </a:r>
            <a:endParaRPr lang="ru-RU" altLang="ru-RU" sz="800" smtClean="0"/>
          </a:p>
          <a:p>
            <a:pPr>
              <a:lnSpc>
                <a:spcPct val="80000"/>
              </a:lnSpc>
            </a:pPr>
            <a:r>
              <a:rPr lang="ru-RU" altLang="ru-RU" sz="800" smtClean="0"/>
              <a:t>Снижение</a:t>
            </a:r>
            <a:r>
              <a:rPr lang="en-US" altLang="ru-RU" sz="800" smtClean="0"/>
              <a:t> </a:t>
            </a:r>
            <a:r>
              <a:rPr lang="ru-RU" altLang="ru-RU" sz="800" smtClean="0"/>
              <a:t>степени</a:t>
            </a:r>
            <a:r>
              <a:rPr lang="en-US" altLang="ru-RU" sz="800" smtClean="0"/>
              <a:t> </a:t>
            </a:r>
            <a:r>
              <a:rPr lang="ru-RU" altLang="ru-RU" sz="800" smtClean="0"/>
              <a:t>бронхиальной</a:t>
            </a:r>
            <a:r>
              <a:rPr lang="en-US" altLang="ru-RU" sz="800" smtClean="0"/>
              <a:t> </a:t>
            </a:r>
            <a:r>
              <a:rPr lang="ru-RU" altLang="ru-RU" sz="800" smtClean="0"/>
              <a:t>обструкции</a:t>
            </a:r>
            <a:r>
              <a:rPr lang="en-US" altLang="ru-RU" sz="800" smtClean="0"/>
              <a:t> </a:t>
            </a:r>
            <a:r>
              <a:rPr lang="ru-RU" altLang="ru-RU" sz="800" smtClean="0"/>
              <a:t>у</a:t>
            </a:r>
            <a:r>
              <a:rPr lang="en-US" altLang="ru-RU" sz="800" smtClean="0"/>
              <a:t> </a:t>
            </a:r>
            <a:r>
              <a:rPr lang="ru-RU" altLang="ru-RU" sz="800" smtClean="0"/>
              <a:t>больных</a:t>
            </a:r>
            <a:r>
              <a:rPr lang="en-US" altLang="ru-RU" sz="800" smtClean="0"/>
              <a:t> </a:t>
            </a:r>
            <a:r>
              <a:rPr lang="ru-RU" altLang="ru-RU" sz="800" smtClean="0"/>
              <a:t>ХОБЛ</a:t>
            </a:r>
            <a:r>
              <a:rPr lang="en-US" altLang="ru-RU" sz="800" smtClean="0"/>
              <a:t> </a:t>
            </a:r>
            <a:r>
              <a:rPr lang="ru-RU" altLang="ru-RU" sz="800" smtClean="0"/>
              <a:t>при</a:t>
            </a:r>
            <a:r>
              <a:rPr lang="en-US" altLang="ru-RU" sz="800" smtClean="0"/>
              <a:t> </a:t>
            </a:r>
            <a:r>
              <a:rPr lang="ru-RU" altLang="ru-RU" sz="800" smtClean="0"/>
              <a:t>назначении</a:t>
            </a:r>
            <a:r>
              <a:rPr lang="en-US" altLang="ru-RU" sz="800" smtClean="0"/>
              <a:t> </a:t>
            </a:r>
            <a:r>
              <a:rPr lang="ru-RU" altLang="ru-RU" sz="800" smtClean="0"/>
              <a:t>формотерола</a:t>
            </a:r>
            <a:endParaRPr lang="en-US" altLang="ru-RU" sz="800" i="1" smtClean="0"/>
          </a:p>
          <a:p>
            <a:pPr>
              <a:lnSpc>
                <a:spcPct val="80000"/>
              </a:lnSpc>
            </a:pPr>
            <a:r>
              <a:rPr lang="en-US" altLang="ru-RU" sz="800" i="1" smtClean="0"/>
              <a:t>Aalbers, R, Ayres, J, Backer, V, et al Formoterol in patients with chronic obstructive pulmonary disease: a randomized, controlled, 3-month trial. </a:t>
            </a:r>
            <a:r>
              <a:rPr lang="ru-RU" altLang="ru-RU" sz="800" i="1" smtClean="0"/>
              <a:t>Eur Respir J 2002;19,936–943.</a:t>
            </a:r>
            <a:endParaRPr lang="ru-RU" altLang="ru-RU" sz="800" smtClean="0"/>
          </a:p>
          <a:p>
            <a:pPr>
              <a:lnSpc>
                <a:spcPct val="80000"/>
              </a:lnSpc>
            </a:pPr>
            <a:r>
              <a:rPr lang="ru-RU" altLang="ru-RU" sz="800" smtClean="0"/>
              <a:t>Важными звеньями патогенеза ХОБЛ являются ремоделирование дыхательных путей и дисфункция бронхиального эпителия.</a:t>
            </a:r>
          </a:p>
          <a:p>
            <a:pPr>
              <a:lnSpc>
                <a:spcPct val="80000"/>
              </a:lnSpc>
            </a:pPr>
            <a:r>
              <a:rPr lang="ru-RU" altLang="ru-RU" sz="800" smtClean="0"/>
              <a:t> Интересным свойством b2-агонистов является их способность подавлять пролиферацию гладкой мускулатуры бронхов. Этот эффект хорошо изучен у сальбутамола. Формотерол обладает теми же свойствами в отношении гладкомышечных клеток за счет стимуляции факторов транскрипции</a:t>
            </a:r>
            <a:endParaRPr lang="da-DK" altLang="ru-RU" sz="800" i="1" smtClean="0"/>
          </a:p>
          <a:p>
            <a:pPr>
              <a:lnSpc>
                <a:spcPct val="80000"/>
              </a:lnSpc>
            </a:pPr>
            <a:r>
              <a:rPr lang="da-DK" altLang="ru-RU" sz="800" i="1" smtClean="0"/>
              <a:t>Johnson PR, Rudiger JJ, King GG,et al Lancet. </a:t>
            </a:r>
            <a:r>
              <a:rPr lang="ru-RU" altLang="ru-RU" sz="800" i="1" smtClean="0"/>
              <a:t>2002 Oct 26;360(9342):1293–9</a:t>
            </a:r>
            <a:endParaRPr lang="ru-RU" altLang="ru-RU" sz="800" smtClean="0"/>
          </a:p>
          <a:p>
            <a:pPr>
              <a:lnSpc>
                <a:spcPct val="80000"/>
              </a:lnSpc>
            </a:pPr>
            <a:r>
              <a:rPr lang="ru-RU" altLang="ru-RU" sz="800" smtClean="0"/>
              <a:t>Подобным образом действует и формотерол. При его 6-дневном приеме в группе больных ХОБЛ мукоцилиарный клиренс увеличился на 46% в сравнении с плацебо (стимулирует частоту биения ресничек и мукоцилиарный транспорт как в полости носа, так и в бронхиальном дереве)</a:t>
            </a:r>
            <a:endParaRPr lang="en-US" altLang="ru-RU" sz="800" i="1" smtClean="0"/>
          </a:p>
          <a:p>
            <a:pPr>
              <a:lnSpc>
                <a:spcPct val="80000"/>
              </a:lnSpc>
            </a:pPr>
            <a:r>
              <a:rPr lang="en-US" altLang="ru-RU" sz="800" i="1" smtClean="0"/>
              <a:t>Melloni, B, Germouty, J. The influence of a new b agonist: formoterol on mucociliary function. Rev Mal Respir 1992; 9; 503–7</a:t>
            </a:r>
            <a:endParaRPr lang="ru-RU" altLang="ru-RU" sz="800" smtClean="0"/>
          </a:p>
          <a:p>
            <a:pPr>
              <a:lnSpc>
                <a:spcPct val="80000"/>
              </a:lnSpc>
            </a:pPr>
            <a:r>
              <a:rPr lang="ru-RU" altLang="ru-RU" sz="800" smtClean="0"/>
              <a:t>способность влиять на нейтрофилы и связанное с ними хроническое воспаление в дыхательных путях больных ХОБЛ. Реализация такого эффекта во многом обусловлена присутствием b2-адренорецепторов на поверхности нейтрофилов</a:t>
            </a:r>
            <a:endParaRPr lang="en-US" altLang="ru-RU" sz="800" i="1" smtClean="0"/>
          </a:p>
          <a:p>
            <a:pPr>
              <a:lnSpc>
                <a:spcPct val="80000"/>
              </a:lnSpc>
            </a:pPr>
            <a:r>
              <a:rPr lang="en-US" altLang="ru-RU" sz="800" i="1" smtClean="0"/>
              <a:t>Bowden, JJ, Sulakvelidze, I, McDonald, DM. Inhibition of neutrophil and eosinophil adhesion to venules of rat trachea by </a:t>
            </a:r>
            <a:r>
              <a:rPr lang="ru-RU" altLang="ru-RU" sz="800" i="1" smtClean="0"/>
              <a:t>b</a:t>
            </a:r>
            <a:r>
              <a:rPr lang="en-US" altLang="ru-RU" sz="800" i="1" smtClean="0"/>
              <a:t>2-adrenergic agonist, formoterol. </a:t>
            </a:r>
            <a:r>
              <a:rPr lang="ru-RU" altLang="ru-RU" sz="800" i="1" smtClean="0"/>
              <a:t>J Appl Physiol 1994; 77: 397–05</a:t>
            </a:r>
            <a:endParaRPr lang="ru-RU" altLang="ru-RU" sz="800" smtClean="0"/>
          </a:p>
          <a:p>
            <a:pPr>
              <a:lnSpc>
                <a:spcPct val="80000"/>
              </a:lnSpc>
            </a:pPr>
            <a:r>
              <a:rPr lang="ru-RU" altLang="ru-RU" sz="800" smtClean="0"/>
              <a:t>В недавно опубликованном исследовании английских авторов 4-недельное лечение формотеролом в суточной дозе 24 мкг у больных бронхиальной астмой привело к значительному снижению уровня ИЛ-8 и числа нейтрофилов в мокроте. В параллельных группах, получавших будесонид и плацебо, такие эффекты не наблюдались</a:t>
            </a:r>
            <a:endParaRPr lang="ru-RU" altLang="ru-RU" sz="800" i="1" smtClean="0"/>
          </a:p>
          <a:p>
            <a:pPr>
              <a:lnSpc>
                <a:spcPct val="80000"/>
              </a:lnSpc>
            </a:pPr>
            <a:r>
              <a:rPr lang="ru-RU" altLang="ru-RU" sz="800" i="1" smtClean="0"/>
              <a:t>Maneechotesuwan K, Essilfie-Quaye S, Meah S, Kelly C, Kharitonov SA, Adcock IM, Barnes PJ Formoterol attenuates neutrophilic airway inflammation in asthma Chest. 2005 </a:t>
            </a:r>
            <a:r>
              <a:rPr lang="en-US" altLang="ru-RU" sz="800" i="1" smtClean="0"/>
              <a:t>Oct</a:t>
            </a:r>
            <a:r>
              <a:rPr lang="ru-RU" altLang="ru-RU" sz="800" i="1" smtClean="0"/>
              <a:t>;128(4):1936–42</a:t>
            </a:r>
            <a:endParaRPr lang="ru-RU" altLang="ru-RU" sz="800" smtClean="0"/>
          </a:p>
          <a:p>
            <a:pPr>
              <a:lnSpc>
                <a:spcPct val="80000"/>
              </a:lnSpc>
            </a:pPr>
            <a:r>
              <a:rPr lang="ru-RU" altLang="ru-RU" sz="800" smtClean="0"/>
              <a:t>тормозят освобождение оксидантов из гранулоцитов [24] и, вероятно, способны уменьшить последствия оксидативного стресса у больных ХОБЛ.</a:t>
            </a:r>
            <a:endParaRPr lang="en-US" altLang="ru-RU" sz="800" i="1" smtClean="0"/>
          </a:p>
          <a:p>
            <a:pPr>
              <a:lnSpc>
                <a:spcPct val="80000"/>
              </a:lnSpc>
            </a:pPr>
            <a:r>
              <a:rPr lang="en-US" altLang="ru-RU" sz="800" i="1" smtClean="0"/>
              <a:t>Anderson, P, Lotvall, J, Linden, A Relaxation kinetics of formoterol and salmeterol in the guinea pig trachea in vitro. </a:t>
            </a:r>
            <a:r>
              <a:rPr lang="ru-RU" altLang="ru-RU" sz="800" i="1" smtClean="0"/>
              <a:t>Lung 1996;174,159–70</a:t>
            </a:r>
            <a:endParaRPr lang="ru-RU" altLang="ru-RU" sz="800" smtClean="0"/>
          </a:p>
          <a:p>
            <a:pPr>
              <a:lnSpc>
                <a:spcPct val="80000"/>
              </a:lnSpc>
            </a:pPr>
            <a:r>
              <a:rPr lang="ru-RU" altLang="ru-RU" sz="800" smtClean="0"/>
              <a:t>На небольшой группе из 20 больных M.Cazzola и соавт. продемонстрировали превосходящий клинический и функциональный эффект комбинации сальметерол +тиотропиум по сравнению с каждым из бронхолитиков в отдельности</a:t>
            </a:r>
            <a:r>
              <a:rPr lang="it-IT" altLang="ru-RU" sz="800" i="1" smtClean="0"/>
              <a:t>Cazzola M</a:t>
            </a:r>
            <a:r>
              <a:rPr lang="ru-RU" altLang="ru-RU" sz="800" i="1" smtClean="0"/>
              <a:t>, </a:t>
            </a:r>
            <a:r>
              <a:rPr lang="it-IT" altLang="ru-RU" sz="800" i="1" smtClean="0"/>
              <a:t>Centanni S</a:t>
            </a:r>
            <a:r>
              <a:rPr lang="ru-RU" altLang="ru-RU" sz="800" i="1" smtClean="0"/>
              <a:t>, </a:t>
            </a:r>
            <a:r>
              <a:rPr lang="it-IT" altLang="ru-RU" sz="800" i="1" smtClean="0"/>
              <a:t>Santus P</a:t>
            </a:r>
            <a:r>
              <a:rPr lang="ru-RU" altLang="ru-RU" sz="800" i="1" smtClean="0"/>
              <a:t>, </a:t>
            </a:r>
            <a:r>
              <a:rPr lang="it-IT" altLang="ru-RU" sz="800" i="1" smtClean="0"/>
              <a:t>Verga M</a:t>
            </a:r>
            <a:r>
              <a:rPr lang="ru-RU" altLang="ru-RU" sz="800" i="1" smtClean="0"/>
              <a:t>, </a:t>
            </a:r>
            <a:r>
              <a:rPr lang="it-IT" altLang="ru-RU" sz="800" i="1" smtClean="0"/>
              <a:t>Mondoni M</a:t>
            </a:r>
            <a:r>
              <a:rPr lang="ru-RU" altLang="ru-RU" sz="800" i="1" smtClean="0"/>
              <a:t>, </a:t>
            </a:r>
            <a:r>
              <a:rPr lang="it-IT" altLang="ru-RU" sz="800" i="1" smtClean="0"/>
              <a:t>di Marco F</a:t>
            </a:r>
            <a:r>
              <a:rPr lang="ru-RU" altLang="ru-RU" sz="800" i="1" smtClean="0"/>
              <a:t>, </a:t>
            </a:r>
            <a:r>
              <a:rPr lang="it-IT" altLang="ru-RU" sz="800" i="1" smtClean="0"/>
              <a:t>Matera MG</a:t>
            </a:r>
            <a:r>
              <a:rPr lang="ru-RU" altLang="ru-RU" sz="800" i="1" smtClean="0"/>
              <a:t>. </a:t>
            </a:r>
            <a:r>
              <a:rPr lang="en-US" altLang="ru-RU" sz="800" i="1" smtClean="0"/>
              <a:t>The functional impact of adding salmeterol and tiotropium in patients with stable COPD. </a:t>
            </a:r>
            <a:r>
              <a:rPr lang="ru-RU" altLang="ru-RU" sz="800" i="1" smtClean="0"/>
              <a:t>Respir Med 2004;98:1214–1221</a:t>
            </a:r>
            <a:endParaRPr lang="ru-RU" altLang="ru-RU" sz="800" smtClean="0"/>
          </a:p>
          <a:p>
            <a:pPr>
              <a:lnSpc>
                <a:spcPct val="80000"/>
              </a:lnSpc>
            </a:pPr>
            <a:r>
              <a:rPr lang="ru-RU" altLang="ru-RU" sz="800" smtClean="0"/>
              <a:t>Более масштабное исследование проведено по изучению комбинации формотерол+тиотропиум. Через 2 нед лечения оценивались ОФВ1, ФЖЕЛ и IC (объем вдоха) в группах получавших тиотропиум, тиотропиум + 12 мкг формотерола, тиотропиум+ 12 мкг формотерола 2 раза в день. Оказалось, что все 3 показателя имели максимальную положительную динамику в группе тиотропиум+24 мкг формотерола, на втором месте оказалась комбинация тиотропиум + 12 мкг формотерола</a:t>
            </a:r>
            <a:endParaRPr lang="en-US" altLang="ru-RU" sz="800" i="1" smtClean="0"/>
          </a:p>
          <a:p>
            <a:pPr>
              <a:lnSpc>
                <a:spcPct val="80000"/>
              </a:lnSpc>
            </a:pPr>
            <a:r>
              <a:rPr lang="en-US" altLang="ru-RU" sz="800" i="1" smtClean="0"/>
              <a:t>Jan A. van Noord, MD, PhD, FCCP; Joseph L. Aumann, MD; Eduard Janssens, MD Effects of Tiotropium With and Without Formoterol on Airflow Obstruction and Resting Hyperinflation in Patients With COPD Chest. </a:t>
            </a:r>
            <a:r>
              <a:rPr lang="ru-RU" altLang="ru-RU" sz="800" i="1" smtClean="0"/>
              <a:t>2006;129:509–517.</a:t>
            </a:r>
            <a:endParaRPr lang="ru-RU" altLang="ru-RU" sz="800" smtClean="0"/>
          </a:p>
          <a:p>
            <a:pPr>
              <a:lnSpc>
                <a:spcPct val="80000"/>
              </a:lnSpc>
            </a:pPr>
            <a:r>
              <a:rPr lang="ru-RU" altLang="ru-RU" sz="800" smtClean="0"/>
              <a:t>Безопасность формотерола</a:t>
            </a:r>
            <a:endParaRPr lang="it-IT" altLang="ru-RU" sz="800" i="1" smtClean="0"/>
          </a:p>
          <a:p>
            <a:pPr>
              <a:lnSpc>
                <a:spcPct val="80000"/>
              </a:lnSpc>
            </a:pPr>
            <a:r>
              <a:rPr lang="it-IT" altLang="ru-RU" sz="800" i="1" smtClean="0"/>
              <a:t>Sovani MP, Whale CI, Tattersfield AE. </a:t>
            </a:r>
            <a:r>
              <a:rPr lang="en-US" altLang="ru-RU" sz="800" i="1" smtClean="0"/>
              <a:t>A benefit-risk assessment of inhaled long-acting </a:t>
            </a:r>
            <a:r>
              <a:rPr lang="ru-RU" altLang="ru-RU" sz="800" i="1" smtClean="0"/>
              <a:t>b</a:t>
            </a:r>
            <a:r>
              <a:rPr lang="en-US" altLang="ru-RU" sz="800" i="1" smtClean="0"/>
              <a:t>2-agonists in the management of obstructive pulmonary disease. Drug Safety 2004;27:689–715.</a:t>
            </a:r>
            <a:br>
              <a:rPr lang="en-US" altLang="ru-RU" sz="800" i="1" smtClean="0"/>
            </a:br>
            <a:r>
              <a:rPr lang="en-US" altLang="ru-RU" sz="800" i="1" smtClean="0"/>
              <a:t>61. Rosenkranz B, Rouzier R, Kruse M, et al. Safety and tolerability of high-dose formoterol (via Aerolizer) and salbutamol in patients with chronic obstructive pulmonary disease Respir Med. 2006 Apr;100(4):666–72</a:t>
            </a:r>
            <a:endParaRPr lang="ru-RU" altLang="ru-RU" sz="800" smtClean="0"/>
          </a:p>
          <a:p>
            <a:pPr>
              <a:lnSpc>
                <a:spcPct val="80000"/>
              </a:lnSpc>
            </a:pPr>
            <a:r>
              <a:rPr lang="ru-RU" altLang="ru-RU" sz="800" smtClean="0"/>
              <a:t>Относительно недавно были выполнены исследования, продемонстрировавшие, что продолжительное и стабильное уменьшение феномена ЛГИ и связанных с ним улучшение показателей одышки и физической работоспособности у больных ХОБЛ может быть достигнуто при длительной регулярной терапии</a:t>
            </a:r>
            <a:endParaRPr lang="it-IT" altLang="ru-RU" sz="800" i="1" smtClean="0"/>
          </a:p>
          <a:p>
            <a:pPr>
              <a:lnSpc>
                <a:spcPct val="80000"/>
              </a:lnSpc>
            </a:pPr>
            <a:r>
              <a:rPr lang="it-IT" altLang="ru-RU" sz="800" i="1" smtClean="0"/>
              <a:t>Di Marco F, Milic-Emili J, Boveri B et al. </a:t>
            </a:r>
            <a:r>
              <a:rPr lang="en-US" altLang="ru-RU" sz="800" i="1" smtClean="0"/>
              <a:t>Effect of inhaled bronchodilators on inspiratory capacity and dyspnoea at rest in COPD. </a:t>
            </a:r>
            <a:r>
              <a:rPr lang="ru-RU" altLang="ru-RU" sz="800" i="1" smtClean="0"/>
              <a:t>Eur Respir J 2003; 21: 86–94</a:t>
            </a:r>
            <a:endParaRPr lang="ru-RU" altLang="ru-RU" sz="800" smtClean="0"/>
          </a:p>
          <a:p>
            <a:pPr>
              <a:lnSpc>
                <a:spcPct val="80000"/>
              </a:lnSpc>
            </a:pPr>
            <a:r>
              <a:rPr lang="ru-RU" altLang="ru-RU" sz="800" smtClean="0"/>
              <a:t>Noschese и соавт. представили результаты рандомизированного контролируемого перекрестного исследования, посвященного сравнению бронхорасширяющих эффектов формотерола у больных ХОБЛ, получающих регулярную терапию тиотропием (TIO + FOR), и тиотропия у больных, получающих регулярную терапию формотеролом (FOR + TIO) [35]. Функциональные параметры больных оценивали в течение 6 ч после ингаляции испытуемого препарата. Оказалось, что улучшение показателей функции внешнего дыхания после ингаляции второго препарата было сравнимо между больными двух групп. В группе TIO + FOR максимальный прирост FEV1 составил 0,226 л (0,154–0,298), а у больных группы FOR + TIO – 0,228 л (0,165–0,291), прирост FVC – 0,519 л (0,361–0,676) и 0,495 л (0,307–0,683) соответственно (для всех сравнений p&gt;0,05). Площади под кривой FEV1 в течение 6 ч после ингаляции также практически не различались между группами TIO + FOR и FOR + TIO: 62,70 (45,67–79,74) и 69,20 (50,84-87,57), p&gt;0,05. Таким образом, данное исследование подтвердило, что добавление бронходилататора длительного действия к регулярной терапии бронходилататором длительного действия другого класса приносит дополнительный положительный эффект.   </a:t>
            </a:r>
            <a:endParaRPr lang="it-IT" altLang="ru-RU" sz="800" i="1" smtClean="0"/>
          </a:p>
          <a:p>
            <a:pPr>
              <a:lnSpc>
                <a:spcPct val="80000"/>
              </a:lnSpc>
            </a:pPr>
            <a:r>
              <a:rPr lang="it-IT" altLang="ru-RU" sz="800" i="1" smtClean="0"/>
              <a:t>Noschese P, Salzillo A, De Giglio C et al. </a:t>
            </a:r>
            <a:r>
              <a:rPr lang="en-US" altLang="ru-RU" sz="800" i="1" smtClean="0"/>
              <a:t>Bronchodilator response to formoterol (FOR) after regular tiotropium (TIO) or to TIO after regular FOR in COPD patients [abstract 2149]. </a:t>
            </a:r>
            <a:r>
              <a:rPr lang="ru-RU" altLang="ru-RU" sz="800" i="1" smtClean="0"/>
              <a:t>Eur Respir J 2004; 24 (Suppl. 48): 341 s.</a:t>
            </a:r>
            <a:endParaRPr lang="ru-RU" altLang="ru-RU" sz="800" smtClean="0"/>
          </a:p>
          <a:p>
            <a:pPr>
              <a:lnSpc>
                <a:spcPct val="80000"/>
              </a:lnSpc>
            </a:pPr>
            <a:r>
              <a:rPr lang="ru-RU" altLang="ru-RU" sz="800" smtClean="0"/>
              <a:t>Установлено, что ТБ (18 мкг/сут), используемый пациентами ХОБЛ средней тяжести, тяжелого и крайне тяжелого течения 6 нед, обладает более выраженным бронхолитическим эффектом в дневное время, чем формотерол (12 мкг 2 раза в сутки). Комбинированная терапия ТБ (18 мкг/сут) и формотеролом (12 мкг/сут), назначаемая 1 раз в день, была более эффективна, чем лечение каждым из этих препаратов в отдельности [42, 43].</a:t>
            </a:r>
            <a:endParaRPr lang="nl-NL" altLang="ru-RU" sz="800" i="1" smtClean="0"/>
          </a:p>
          <a:p>
            <a:pPr>
              <a:lnSpc>
                <a:spcPct val="80000"/>
              </a:lnSpc>
            </a:pPr>
            <a:r>
              <a:rPr lang="nl-NL" altLang="ru-RU" sz="800" i="1" smtClean="0"/>
              <a:t>van Noord JA, Aumann J-L, Janssens E et al. </a:t>
            </a:r>
            <a:r>
              <a:rPr lang="en-US" altLang="ru-RU" sz="800" i="1" smtClean="0"/>
              <a:t>Comparison of tiotropium once daily, formoterol twice daily and both combined once daily in patients with COPD. </a:t>
            </a:r>
            <a:r>
              <a:rPr lang="nl-NL" altLang="ru-RU" sz="800" i="1" smtClean="0"/>
              <a:t>Eur Respir J 2005; 26 (2): 214–22.</a:t>
            </a:r>
            <a:br>
              <a:rPr lang="nl-NL" altLang="ru-RU" sz="800" i="1" smtClean="0"/>
            </a:br>
            <a:r>
              <a:rPr lang="nl-NL" altLang="ru-RU" sz="800" i="1" smtClean="0"/>
              <a:t>43. van Noord JA, Aumann JL, Janssens E et al. </a:t>
            </a:r>
            <a:r>
              <a:rPr lang="en-US" altLang="ru-RU" sz="800" i="1" smtClean="0"/>
              <a:t>Effect of thiotropium with and without formoterol on airlow obstruction and resting hyperinflation in patients with COPD. </a:t>
            </a:r>
            <a:r>
              <a:rPr lang="ru-RU" altLang="ru-RU" sz="800" i="1" smtClean="0"/>
              <a:t>Chest 2006; 129 (3): 509–17.</a:t>
            </a:r>
            <a:endParaRPr lang="ru-RU" altLang="ru-RU" sz="800" smtClean="0"/>
          </a:p>
          <a:p>
            <a:pPr>
              <a:lnSpc>
                <a:spcPct val="80000"/>
              </a:lnSpc>
            </a:pPr>
            <a:r>
              <a:rPr lang="ru-RU" altLang="ru-RU" sz="800" smtClean="0"/>
              <a:t>Поскольку b2-рецепторы можно обнаружить в различных тканях, например в левом желудочке, в правом предсердии, где они составляют 26% всех рецепторов, их повышенная стимуляция может вызвать тахикардию, ишемию миокарда и даже нарушение ритма вплоть до трепетания предсердий. Стимуляция b2-рецепторов в сосудах также вызывает тахикардию в ответ на снижение диастолического давления. Метаболические изменения, такие как гипокалиемия, могут привести к увеличению интервала QT, что в свою очередь предрасполагает к развитию сердечной аритмии. Стимуляция b2-рецепторов скелетной мускулатуры вызывает тремор. У больных сахарным диабетом рекомендуется дополнительный контроль гликемии.</a:t>
            </a:r>
            <a:endParaRPr lang="ru-RU" altLang="ru-RU" sz="800" b="1" smtClean="0"/>
          </a:p>
          <a:p>
            <a:pPr>
              <a:lnSpc>
                <a:spcPct val="80000"/>
              </a:lnSpc>
            </a:pPr>
            <a:r>
              <a:rPr lang="ru-RU" altLang="ru-RU" sz="800" b="1" smtClean="0"/>
              <a:t>Лекарственное взаимодействие</a:t>
            </a:r>
            <a:br>
              <a:rPr lang="ru-RU" altLang="ru-RU" sz="800" b="1" smtClean="0"/>
            </a:br>
            <a:r>
              <a:rPr lang="ru-RU" altLang="ru-RU" sz="800" b="1" smtClean="0"/>
              <a:t>   </a:t>
            </a:r>
            <a:r>
              <a:rPr lang="ru-RU" altLang="ru-RU" sz="800" smtClean="0"/>
              <a:t>Специфические побочные эффекты могут усиливаться при совместном применении с другими симпатомиметиками.</a:t>
            </a:r>
            <a:br>
              <a:rPr lang="ru-RU" altLang="ru-RU" sz="800" smtClean="0"/>
            </a:br>
            <a:r>
              <a:rPr lang="ru-RU" altLang="ru-RU" sz="800" smtClean="0"/>
              <a:t>   b-Блокаторы могут ослаблять действие формотерола.</a:t>
            </a:r>
            <a:br>
              <a:rPr lang="ru-RU" altLang="ru-RU" sz="800" smtClean="0"/>
            </a:br>
            <a:r>
              <a:rPr lang="ru-RU" altLang="ru-RU" sz="800" smtClean="0"/>
              <a:t>   Одновременное назначение ксантинов, кортикостероидов, диуретиков могут усилить потенциальное гипокалиемическое действие препарата.</a:t>
            </a:r>
            <a:br>
              <a:rPr lang="ru-RU" altLang="ru-RU" sz="800" smtClean="0"/>
            </a:br>
            <a:r>
              <a:rPr lang="ru-RU" altLang="ru-RU" sz="800" smtClean="0"/>
              <a:t>   При назначении формотерола пациентам, получающим ингибиторы моноаминоксидазы или трициклические антидепрессанты, возможно усиление действия формотерола на сердечно-сосудистую систему.</a:t>
            </a:r>
            <a:br>
              <a:rPr lang="ru-RU" altLang="ru-RU" sz="800" smtClean="0"/>
            </a:br>
            <a:r>
              <a:rPr lang="ru-RU" altLang="ru-RU" sz="800" smtClean="0"/>
              <a:t>   Сочетание терапии формотеролом с применением хинидина, препаратов дигиталиса, дизопирамида, прокаинамида, фенотиазинов, антигистаминных препаратов и трициклических антидепрессантов может сопровождаться удлинением интервала QT и повышением риска развития желудочковых аритмий.   </a:t>
            </a:r>
            <a:endParaRPr lang="ru-RU" altLang="ru-RU" sz="800" i="1" smtClean="0"/>
          </a:p>
          <a:p>
            <a:pPr>
              <a:lnSpc>
                <a:spcPct val="80000"/>
              </a:lnSpc>
            </a:pPr>
            <a:r>
              <a:rPr lang="ru-RU" altLang="ru-RU" sz="800" i="1" smtClean="0"/>
              <a:t>Н.П.Княжеская </a:t>
            </a:r>
            <a:r>
              <a:rPr lang="ru-RU" altLang="ru-RU" sz="800" smtClean="0"/>
              <a:t>Формотерол – известный препарат и новое средство доставки // </a:t>
            </a:r>
            <a:r>
              <a:rPr lang="en-US" altLang="ru-RU" sz="800" smtClean="0"/>
              <a:t>Consilium Medicum </a:t>
            </a:r>
            <a:r>
              <a:rPr lang="ru-RU" altLang="ru-RU" sz="800" smtClean="0"/>
              <a:t>Том 08/N 10/2006</a:t>
            </a:r>
          </a:p>
          <a:p>
            <a:pPr>
              <a:lnSpc>
                <a:spcPct val="80000"/>
              </a:lnSpc>
            </a:pPr>
            <a:r>
              <a:rPr lang="ru-RU" altLang="ru-RU" sz="800" smtClean="0"/>
              <a:t>Существуют данные, что комбинация бета2-агонистов и АХП более эффективна, чем каждый из них в отдельности. Преимуществами комбинированной терапии являются:</a:t>
            </a:r>
          </a:p>
          <a:p>
            <a:pPr>
              <a:lnSpc>
                <a:spcPct val="80000"/>
              </a:lnSpc>
            </a:pPr>
            <a:r>
              <a:rPr lang="ru-RU" altLang="ru-RU" sz="800" smtClean="0"/>
              <a:t>влияние препаратов на различные отделы бронхов (АХП – преимущественно на проксимальные, бета2-агонисты – на дистальные); </a:t>
            </a:r>
          </a:p>
          <a:p>
            <a:pPr>
              <a:lnSpc>
                <a:spcPct val="80000"/>
              </a:lnSpc>
            </a:pPr>
            <a:r>
              <a:rPr lang="ru-RU" altLang="ru-RU" sz="800" smtClean="0"/>
              <a:t>аддитивное действие препаратов (различные механизмы влияния на тонус бронхов); </a:t>
            </a:r>
          </a:p>
          <a:p>
            <a:pPr>
              <a:lnSpc>
                <a:spcPct val="80000"/>
              </a:lnSpc>
            </a:pPr>
            <a:r>
              <a:rPr lang="ru-RU" altLang="ru-RU" sz="800" smtClean="0"/>
              <a:t>различная продолжительность действия (более быстрое начало у бета2-агонистов, более пролонгированное действие – у АХП); </a:t>
            </a:r>
          </a:p>
          <a:p>
            <a:pPr>
              <a:lnSpc>
                <a:spcPct val="80000"/>
              </a:lnSpc>
            </a:pPr>
            <a:r>
              <a:rPr lang="ru-RU" altLang="ru-RU" sz="800" smtClean="0"/>
              <a:t>меньшее число побочных эффектов (меньшая доза каждого из препаратов по сравнению с дозами препарата при монотерапии для достижения того же эффекта). </a:t>
            </a:r>
          </a:p>
        </p:txBody>
      </p:sp>
    </p:spTree>
    <p:extLst>
      <p:ext uri="{BB962C8B-B14F-4D97-AF65-F5344CB8AC3E}">
        <p14:creationId xmlns:p14="http://schemas.microsoft.com/office/powerpoint/2010/main" xmlns="" val="3798431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Su </a:t>
            </a:r>
            <a:r>
              <a:rPr lang="en-US" dirty="0" err="1" smtClean="0">
                <a:solidFill>
                  <a:schemeClr val="tx1"/>
                </a:solidFill>
              </a:rPr>
              <a:t>Ui</a:t>
            </a:r>
            <a:r>
              <a:rPr lang="en-US" dirty="0" smtClean="0">
                <a:solidFill>
                  <a:schemeClr val="tx1"/>
                </a:solidFill>
              </a:rPr>
              <a:t> Lee et al., </a:t>
            </a:r>
            <a:r>
              <a:rPr lang="en-US" dirty="0" err="1" smtClean="0">
                <a:solidFill>
                  <a:schemeClr val="tx1"/>
                </a:solidFill>
              </a:rPr>
              <a:t>Indacaterol</a:t>
            </a:r>
            <a:r>
              <a:rPr lang="en-US" dirty="0" smtClean="0">
                <a:solidFill>
                  <a:schemeClr val="tx1"/>
                </a:solidFill>
              </a:rPr>
              <a:t> Inhibits Tumor Cell Invasiveness and MMP-9 Expression by Suppressing IKK/NF-kB Activation . </a:t>
            </a:r>
            <a:r>
              <a:rPr lang="it-IT" dirty="0" err="1" smtClean="0">
                <a:solidFill>
                  <a:schemeClr val="tx1"/>
                </a:solidFill>
              </a:rPr>
              <a:t>Mol</a:t>
            </a:r>
            <a:r>
              <a:rPr lang="it-IT" dirty="0" smtClean="0">
                <a:solidFill>
                  <a:schemeClr val="tx1"/>
                </a:solidFill>
              </a:rPr>
              <a:t>. </a:t>
            </a:r>
            <a:r>
              <a:rPr lang="it-IT" dirty="0" err="1" smtClean="0">
                <a:solidFill>
                  <a:schemeClr val="tx1"/>
                </a:solidFill>
              </a:rPr>
              <a:t>Cells</a:t>
            </a:r>
            <a:r>
              <a:rPr lang="it-IT" dirty="0" smtClean="0">
                <a:solidFill>
                  <a:schemeClr val="tx1"/>
                </a:solidFill>
              </a:rPr>
              <a:t> 2014; 37(8): 585-591 </a:t>
            </a:r>
            <a:endParaRPr lang="en-US" noProof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9974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50BE3-7B63-4F74-A846-78120FB61B9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1582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М.Г.Гамбарян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соавт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Эпидемиологические особенности хронических респираторных заболеваний в разных климатогеографических регионах России. 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Пульмонология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3’2014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http://www.pulmonology.ru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527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условиях Севера человек, прежде всего, вынужден адаптироваться к холоду. Широкое распространение общего и местного охлаждения в экстремальные сезоны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года накладывают своеобразный отпечаток на течение многих патологических процессов у жителей Северо-Востока России.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наглядно эта особенность проявляется на примере заболеваний органов дыхания, занимающих на Севере одно из первых мест и характеризующихся преобладанием затяжных и хронических форм, поражением лиц молодого, трудоспособного возраста [1].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формирование ХРЗ у жителей Севера влияют не только климатогеографические условия проживания, но и экология, и загрязнение атмосферы. Важнейшим поведенческим фактором риска является курение табака, увеличивающее риск развития как ХОБЛ, так и ССЗ – лидирующей причины смерти в мире [2].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351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Ю.Ю. Стрелкова, автореферат и диссертация.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Эколого-физиологическая оценка функции внешнего дыхания жителей Ямало-Ненецкого автономного округа по этническому признаку. РАМН, НИИ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Медицинских проблем Крайнего Севера, Москва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2005г.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0865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Луценко М.Т., Пирогов А.Б. ХРОНИЧЕСКИЕ ЗАБОЛЕВАНИЯ ЛЕГКИХ В УСЛОВИЯХ СЕВЕРА РОССИИ. Фундаментальные исследования №4,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026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2578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5948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4570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>
              <a:buFontTx/>
              <a:buAutoNum type="arabicPeriod"/>
            </a:pPr>
            <a:endParaRPr lang="en-GB" altLang="ru-RU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127EB0A-EE9F-4D5E-B0F3-DF9D297AF2A1}" type="slidenum">
              <a:rPr lang="en-GB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18</a:t>
            </a:fld>
            <a:endParaRPr lang="en-GB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89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533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41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916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081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339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719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A67A-5B51-4D6D-B3D0-DB2ECAEDBACB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4E9A-3646-4687-8F5B-08BA6F8F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207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773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22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520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679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FE09B4-8F2E-4E4F-A132-389B72C39CD5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8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099603-89A7-4977-85C8-F7E8799BC6F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79769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o t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Shape 40"/>
          <p:cNvSpPr/>
          <p:nvPr/>
        </p:nvSpPr>
        <p:spPr>
          <a:xfrm>
            <a:off x="0" y="1125538"/>
            <a:ext cx="9140825" cy="63500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2400"/>
            </a:pPr>
            <a:endParaRPr sz="2400">
              <a:latin typeface="+mn-lt"/>
              <a:cs typeface="+mn-cs"/>
            </a:endParaRPr>
          </a:p>
        </p:txBody>
      </p: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288926" y="0"/>
            <a:ext cx="8540750" cy="1112839"/>
          </a:xfrm>
          <a:prstGeom prst="rect">
            <a:avLst/>
          </a:prstGeom>
        </p:spPr>
        <p:txBody>
          <a:bodyPr tIns="0">
            <a:noAutofit/>
          </a:bodyPr>
          <a:lstStyle>
            <a:lvl1pPr algn="l" defTabSz="914400">
              <a:lnSpc>
                <a:spcPct val="95000"/>
              </a:lnSpc>
              <a:defRPr sz="1800">
                <a:solidFill>
                  <a:srgbClr val="923222"/>
                </a:solidFill>
                <a:latin typeface="Korataki Rg"/>
                <a:ea typeface="Korataki Rg"/>
                <a:cs typeface="Korataki Rg"/>
                <a:sym typeface="Korataki Rg"/>
              </a:defRPr>
            </a:lvl1pPr>
          </a:lstStyle>
          <a:p>
            <a:pPr lvl="0"/>
            <a:r>
              <a:rPr/>
              <a:t>Текст заголовка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288925" y="1248229"/>
            <a:ext cx="8556626" cy="56097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6225" indent="-276225" defTabSz="914400">
              <a:spcBef>
                <a:spcPts val="400"/>
              </a:spcBef>
              <a:buClr>
                <a:srgbClr val="FCAF17"/>
              </a:buClr>
              <a:buSzPct val="11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542925" indent="-257175" defTabSz="914400">
              <a:spcBef>
                <a:spcPts val="400"/>
              </a:spcBef>
              <a:buClr>
                <a:srgbClr val="FCAF17"/>
              </a:buClr>
              <a:buFont typeface="Wingdings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782637" indent="-273050" defTabSz="914400">
              <a:spcBef>
                <a:spcPts val="400"/>
              </a:spcBef>
              <a:buClr>
                <a:srgbClr val="FCAF17"/>
              </a:buClr>
              <a:buFont typeface="Wingdings"/>
              <a:buChar char="-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033462" indent="-314325" defTabSz="914400">
              <a:spcBef>
                <a:spcPts val="400"/>
              </a:spcBef>
              <a:buClr>
                <a:srgbClr val="FCAF17"/>
              </a:buClr>
              <a:buFont typeface="Wingdings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1248455" indent="-310242" defTabSz="914400">
              <a:spcBef>
                <a:spcPts val="400"/>
              </a:spcBef>
              <a:buClr>
                <a:srgbClr val="FCAF17"/>
              </a:buClr>
              <a:buFont typeface="Wingdings"/>
              <a:defRPr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xmlns="" val="99448058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C2EB1-ABD7-48B5-82D5-713CB204EE9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7402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4033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23528" y="1500174"/>
            <a:ext cx="8496944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rgbClr val="FA268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7605697"/>
      </p:ext>
    </p:extLst>
  </p:cSld>
  <p:clrMapOvr>
    <a:masterClrMapping/>
  </p:clrMapOvr>
  <p:transition>
    <p:cover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9FCF1D1-BA98-4E3E-B4B8-1E666FE4DAF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82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11/23/2018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45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5" r:id="rId12"/>
    <p:sldLayoutId id="2147483687" r:id="rId13"/>
    <p:sldLayoutId id="2147483691" r:id="rId14"/>
    <p:sldLayoutId id="2147483692" r:id="rId15"/>
    <p:sldLayoutId id="2147483693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.jpeg"/><Relationship Id="rId4" Type="http://schemas.openxmlformats.org/officeDocument/2006/relationships/hyperlink" Target="http://cs9555.userapi.com/v9555235/996/Xcg9Grttakg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mbam.org.il/NR/rdonlyres/93984684-C71F-400D-BB6C-3D71F686ECA3/0/%D7%AA%D7%A8%D7%95%D7%A4%D7%94%D7%91%D7%9B%D7%A4%D7%99%D7%AA.jpg" TargetMode="External"/><Relationship Id="rId3" Type="http://schemas.openxmlformats.org/officeDocument/2006/relationships/hyperlink" Target="http://sv-garant64.ru/upload/images/foto-tabakokurenie.jpg" TargetMode="Externa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hyperlink" Target="http://www.oxy2.ru/files/products/355_large.jpg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lmonology.r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/>
          </p:cNvSpPr>
          <p:nvPr>
            <p:ph type="ctrTitle" idx="4294967295"/>
          </p:nvPr>
        </p:nvSpPr>
        <p:spPr>
          <a:xfrm>
            <a:off x="0" y="2132856"/>
            <a:ext cx="7918003" cy="2664222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методы первичной и вторичной профилактики респираторных заболеваний у работников </a:t>
            </a:r>
            <a:r>
              <a:rPr lang="ru-RU" sz="4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Крайнего Севера</a:t>
            </a:r>
            <a:endParaRPr lang="ru-RU" altLang="ru-RU" sz="4600" b="1" dirty="0" smtClean="0">
              <a:solidFill>
                <a:srgbClr val="F683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315" name="Rectangle 5"/>
          <p:cNvSpPr>
            <a:spLocks noGrp="1"/>
          </p:cNvSpPr>
          <p:nvPr>
            <p:ph type="subTitle" idx="4294967295"/>
          </p:nvPr>
        </p:nvSpPr>
        <p:spPr>
          <a:xfrm>
            <a:off x="2339752" y="5229200"/>
            <a:ext cx="6335936" cy="5760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/>
              <a:t>Н.А. Рослая</a:t>
            </a:r>
            <a:r>
              <a:rPr lang="en-US" sz="2400" dirty="0"/>
              <a:t>, </a:t>
            </a:r>
            <a:r>
              <a:rPr lang="ru-RU" sz="2400" dirty="0"/>
              <a:t> д.м.н., доцент кафедры здоровья и здравоохранения ФГОУ ВО УГМУ</a:t>
            </a:r>
            <a:endParaRPr lang="en-US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Ханты-Мансийск</a:t>
            </a:r>
            <a:endParaRPr lang="en-US" dirty="0"/>
          </a:p>
          <a:p>
            <a:pPr algn="ctr"/>
            <a:r>
              <a:rPr lang="ru-RU" dirty="0"/>
              <a:t>22-23 ноября 2018г</a:t>
            </a:r>
          </a:p>
        </p:txBody>
      </p:sp>
      <p:sp>
        <p:nvSpPr>
          <p:cNvPr id="8" name="object 6"/>
          <p:cNvSpPr txBox="1">
            <a:spLocks noChangeArrowheads="1"/>
          </p:cNvSpPr>
          <p:nvPr/>
        </p:nvSpPr>
        <p:spPr bwMode="auto">
          <a:xfrm>
            <a:off x="5508104" y="-9624"/>
            <a:ext cx="3635896" cy="278092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80770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8562" y="75212"/>
            <a:ext cx="7886700" cy="807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0066"/>
                </a:solidFill>
                <a:latin typeface="+mj-lt"/>
              </a:rPr>
              <a:t>Патогенез повреждения легочной ткани</a:t>
            </a:r>
            <a:endParaRPr lang="en-US" sz="3200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46173" y="754454"/>
            <a:ext cx="7886700" cy="5999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ru-RU" sz="2800" i="1" dirty="0" smtClean="0">
                <a:solidFill>
                  <a:srgbClr val="990033"/>
                </a:solidFill>
                <a:latin typeface="+mj-lt"/>
              </a:rPr>
              <a:t>Катаральное воспаление</a:t>
            </a:r>
            <a:endParaRPr lang="en-US" sz="2800" i="1" dirty="0">
              <a:solidFill>
                <a:srgbClr val="990033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87055"/>
            <a:ext cx="4665132" cy="3313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5814" y="5066037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NewRomanPS-ItalicMT"/>
              </a:rPr>
              <a:t>Слизистая оболочка бронха у </a:t>
            </a:r>
            <a:r>
              <a:rPr lang="ru-RU" sz="1400" i="1" dirty="0" smtClean="0">
                <a:latin typeface="TimesNewRomanPS-ItalicMT"/>
              </a:rPr>
              <a:t>жителя </a:t>
            </a:r>
            <a:r>
              <a:rPr lang="ru-RU" sz="1400" i="1" dirty="0">
                <a:latin typeface="TimesNewRomanPS-ItalicMT"/>
              </a:rPr>
              <a:t>Севера после 1–2 года </a:t>
            </a:r>
            <a:r>
              <a:rPr lang="ru-RU" sz="1400" i="1" dirty="0" smtClean="0">
                <a:latin typeface="TimesNewRomanPS-ItalicMT"/>
              </a:rPr>
              <a:t>проживания. Гиперплазия </a:t>
            </a:r>
            <a:r>
              <a:rPr lang="ru-RU" sz="1400" i="1" dirty="0">
                <a:latin typeface="TimesNewRomanPS-ItalicMT"/>
              </a:rPr>
              <a:t>бокаловидных клеток.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086361" y="1340768"/>
            <a:ext cx="40226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NewRomanPSMT"/>
              </a:rPr>
              <a:t>Легкая стадия </a:t>
            </a:r>
            <a:r>
              <a:rPr lang="ru-RU" dirty="0">
                <a:latin typeface="TimesNewRomanPSMT"/>
              </a:rPr>
              <a:t>течения бронхита</a:t>
            </a:r>
            <a:r>
              <a:rPr lang="ru-RU" dirty="0" smtClean="0">
                <a:latin typeface="TimesNewRomanPSMT"/>
              </a:rPr>
              <a:t>.</a:t>
            </a:r>
          </a:p>
          <a:p>
            <a:endParaRPr lang="ru-RU" dirty="0" smtClean="0">
              <a:latin typeface="TimesNewRomanPS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отмечается </a:t>
            </a:r>
            <a:r>
              <a:rPr lang="ru-RU" dirty="0"/>
              <a:t>высокая активность </a:t>
            </a:r>
            <a:r>
              <a:rPr lang="ru-RU" dirty="0" smtClean="0"/>
              <a:t>бокаловидных клеток </a:t>
            </a:r>
            <a:r>
              <a:rPr lang="ru-RU" dirty="0"/>
              <a:t>в эпителиальном пласте </a:t>
            </a:r>
            <a:r>
              <a:rPr lang="ru-RU" dirty="0" smtClean="0"/>
              <a:t>слизистой;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длительный отек </a:t>
            </a:r>
            <a:r>
              <a:rPr lang="ru-RU" dirty="0"/>
              <a:t>слизистой оболочки с </a:t>
            </a:r>
            <a:r>
              <a:rPr lang="ru-RU" dirty="0" smtClean="0"/>
              <a:t>незначительной </a:t>
            </a:r>
            <a:r>
              <a:rPr lang="ru-RU" dirty="0"/>
              <a:t>продукцией </a:t>
            </a:r>
            <a:r>
              <a:rPr lang="ru-RU" dirty="0" smtClean="0"/>
              <a:t>коллагеновых волокон </a:t>
            </a:r>
            <a:r>
              <a:rPr lang="en-US" dirty="0"/>
              <a:t>III </a:t>
            </a:r>
            <a:r>
              <a:rPr lang="ru-RU" dirty="0" smtClean="0"/>
              <a:t>типа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Отечность базальной мембраны слизистой;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Эпителиальный пласт в норме;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Уменьшается число ресничек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 апикальной поверхности </a:t>
            </a:r>
            <a:r>
              <a:rPr lang="ru-RU" dirty="0" smtClean="0"/>
              <a:t>мерцательных клеток;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увеличивается </a:t>
            </a:r>
            <a:r>
              <a:rPr lang="ru-RU" dirty="0"/>
              <a:t>число светлых </a:t>
            </a:r>
            <a:r>
              <a:rPr lang="ru-RU" dirty="0" smtClean="0"/>
              <a:t>промежуточных и бокаловидных клеток, тучных клеток.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81" y="5592100"/>
            <a:ext cx="4852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Мышечные элементы слизистой </a:t>
            </a:r>
            <a:r>
              <a:rPr lang="ru-RU" dirty="0" smtClean="0"/>
              <a:t>составляют </a:t>
            </a:r>
            <a:r>
              <a:rPr lang="ru-RU" dirty="0"/>
              <a:t>не более 20 % от </a:t>
            </a:r>
            <a:r>
              <a:rPr lang="ru-RU" dirty="0" smtClean="0"/>
              <a:t>общей площади на гистологическом срезе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36512" y="6611779"/>
            <a:ext cx="87855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Луценко М.Т., Пирогов А.Б. ХРОНИЧЕСКИЕ ЗАБОЛЕВАНИЯ ЛЕГКИХ В УСЛОВИЯХ СЕВЕРА РОССИИ. Фундаментальные исследования №4, 2012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1286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8562" y="75212"/>
            <a:ext cx="7886700" cy="807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0066"/>
                </a:solidFill>
                <a:latin typeface="+mj-lt"/>
              </a:rPr>
              <a:t>Патогенез повреждения легочной ткани</a:t>
            </a:r>
            <a:endParaRPr lang="en-US" sz="3200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71600" y="879231"/>
            <a:ext cx="7886700" cy="5999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ru-RU" sz="2800" i="1" dirty="0" smtClean="0">
                <a:solidFill>
                  <a:srgbClr val="990033"/>
                </a:solidFill>
                <a:latin typeface="+mj-lt"/>
              </a:rPr>
              <a:t>Легкая стадия ХОБЛ</a:t>
            </a:r>
            <a:endParaRPr lang="en-US" sz="2800" i="1" dirty="0">
              <a:solidFill>
                <a:srgbClr val="990033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814" y="5066037"/>
            <a:ext cx="4852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Слизистая оболочка бронха жителя Севера после 5 лет проживания, и </a:t>
            </a:r>
            <a:r>
              <a:rPr lang="ru-RU" sz="1400" i="1" dirty="0" smtClean="0"/>
              <a:t>болевшего легкой </a:t>
            </a:r>
            <a:r>
              <a:rPr lang="ru-RU" sz="1400" i="1" dirty="0"/>
              <a:t>формой бронхита. Метаплазия эпителия. Гиперплазия соединительной ткани </a:t>
            </a:r>
            <a:r>
              <a:rPr lang="ru-RU" sz="1400" i="1" dirty="0" smtClean="0"/>
              <a:t>слизистой оболочки</a:t>
            </a:r>
            <a:r>
              <a:rPr lang="ru-RU" sz="1400" i="1" dirty="0" smtClean="0">
                <a:latin typeface="TimesNewRomanPS-ItalicMT"/>
              </a:rPr>
              <a:t>.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940699" y="1687055"/>
            <a:ext cx="40226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Секреторная активность </a:t>
            </a:r>
            <a:r>
              <a:rPr lang="ru-RU" dirty="0"/>
              <a:t>железистого аппарата </a:t>
            </a:r>
            <a:r>
              <a:rPr lang="ru-RU" dirty="0" smtClean="0"/>
              <a:t>стенки бронха </a:t>
            </a:r>
            <a:r>
              <a:rPr lang="ru-RU" dirty="0"/>
              <a:t>остается выраженной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Отек слизистой оболочки сохраняется, нарастает количество коллагеновых волокон </a:t>
            </a:r>
            <a:r>
              <a:rPr lang="en-US" dirty="0"/>
              <a:t>III </a:t>
            </a:r>
            <a:r>
              <a:rPr lang="ru-RU" dirty="0" smtClean="0"/>
              <a:t>типа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базальная мембрана слизистой утолщается до 3-5 мкм;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Мышечные элементы слизистой </a:t>
            </a:r>
            <a:r>
              <a:rPr lang="ru-RU" dirty="0" smtClean="0"/>
              <a:t>увеличиваются до 30 </a:t>
            </a:r>
            <a:r>
              <a:rPr lang="ru-RU" dirty="0"/>
              <a:t>% от общей площади на гистологическом </a:t>
            </a:r>
            <a:r>
              <a:rPr lang="ru-RU" dirty="0" smtClean="0"/>
              <a:t>срезе;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Эпителий </a:t>
            </a:r>
            <a:r>
              <a:rPr lang="ru-RU" dirty="0"/>
              <a:t>слизистой чаще всего имеет </a:t>
            </a:r>
            <a:r>
              <a:rPr lang="ru-RU" dirty="0" smtClean="0"/>
              <a:t>характер многослойного </a:t>
            </a:r>
            <a:r>
              <a:rPr lang="ru-RU" dirty="0"/>
              <a:t>эпителия, состоящего </a:t>
            </a:r>
            <a:r>
              <a:rPr lang="ru-RU" dirty="0" smtClean="0"/>
              <a:t>из уплотненных </a:t>
            </a:r>
            <a:r>
              <a:rPr lang="ru-RU" dirty="0"/>
              <a:t>клеток от 15–30 слоев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50" y="1687055"/>
            <a:ext cx="4504962" cy="32597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36512" y="6611779"/>
            <a:ext cx="87855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Луценко М.Т., Пирогов А.Б. ХРОНИЧЕСКИЕ ЗАБОЛЕВАНИЯ ЛЕГКИХ В УСЛОВИЯХ СЕВЕРА РОССИИ. Фундаментальные исследования №4, 2012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702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8562" y="75212"/>
            <a:ext cx="7886700" cy="807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0066"/>
                </a:solidFill>
                <a:latin typeface="+mj-lt"/>
              </a:rPr>
              <a:t>Патогенез повреждения легочной ткани</a:t>
            </a:r>
            <a:endParaRPr lang="en-US" sz="3200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268760"/>
            <a:ext cx="8640960" cy="8309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Длительный (несколько месяцев) воспалительный процесс в дыхательных путях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852936"/>
            <a:ext cx="8640960" cy="230832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Эпителиальный пласт превратился в 1-2-слойный кубический эпителий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Базальная мембрана утолщается до 5-6 мкм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Нарастает продукция коллагеновых волокон </a:t>
            </a:r>
            <a:r>
              <a:rPr lang="en-US" sz="2400" dirty="0" smtClean="0"/>
              <a:t>III </a:t>
            </a:r>
            <a:r>
              <a:rPr lang="ru-RU" sz="2400" dirty="0" smtClean="0"/>
              <a:t>типа и количество тучных клеток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Мышечные элементы до  40% на гистологическом срезе</a:t>
            </a:r>
          </a:p>
        </p:txBody>
      </p:sp>
      <p:sp>
        <p:nvSpPr>
          <p:cNvPr id="9" name="Down Arrow 8"/>
          <p:cNvSpPr/>
          <p:nvPr/>
        </p:nvSpPr>
        <p:spPr>
          <a:xfrm>
            <a:off x="4391980" y="2204864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5736" y="5858108"/>
            <a:ext cx="496918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ХОБЛ средней степени тяжести</a:t>
            </a:r>
            <a:endParaRPr lang="en-US" sz="2800" dirty="0"/>
          </a:p>
        </p:txBody>
      </p:sp>
      <p:sp>
        <p:nvSpPr>
          <p:cNvPr id="11" name="Down Arrow 10"/>
          <p:cNvSpPr/>
          <p:nvPr/>
        </p:nvSpPr>
        <p:spPr>
          <a:xfrm>
            <a:off x="4391980" y="5229200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36512" y="6611779"/>
            <a:ext cx="87855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Луценко М.Т., Пирогов А.Б. ХРОНИЧЕСКИЕ ЗАБОЛЕВАНИЯ ЛЕГКИХ В УСЛОВИЯХ СЕВЕРА РОССИИ. Фундаментальные исследования №4, 2012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868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8562" y="75212"/>
            <a:ext cx="7886700" cy="807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0066"/>
                </a:solidFill>
                <a:latin typeface="+mj-lt"/>
              </a:rPr>
              <a:t>Патогенез повреждения легочной ткани</a:t>
            </a:r>
            <a:endParaRPr lang="en-US" sz="3200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71600" y="879231"/>
            <a:ext cx="7886700" cy="5999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ru-RU" sz="2800" i="1" dirty="0" smtClean="0">
                <a:solidFill>
                  <a:srgbClr val="990033"/>
                </a:solidFill>
                <a:latin typeface="+mj-lt"/>
              </a:rPr>
              <a:t>ХОБЛ средней степени тяжести</a:t>
            </a:r>
            <a:endParaRPr lang="en-US" sz="2800" i="1" dirty="0">
              <a:solidFill>
                <a:srgbClr val="990033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5156614"/>
            <a:ext cx="42709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Слизистая оболочка бронха жителя Севера с хроническим бронхитом средней </a:t>
            </a:r>
            <a:r>
              <a:rPr lang="ru-RU" sz="1400" i="1" dirty="0" smtClean="0"/>
              <a:t>тяжести. Время </a:t>
            </a:r>
            <a:r>
              <a:rPr lang="ru-RU" sz="1400" i="1" dirty="0"/>
              <a:t>проживания на Севере свыше 5 лет. </a:t>
            </a:r>
            <a:endParaRPr lang="ru-RU" sz="1400" i="1" dirty="0" smtClean="0"/>
          </a:p>
          <a:p>
            <a:r>
              <a:rPr lang="ru-RU" sz="1400" i="1" dirty="0" smtClean="0"/>
              <a:t>Выраженная </a:t>
            </a:r>
            <a:r>
              <a:rPr lang="ru-RU" sz="1400" i="1" dirty="0"/>
              <a:t>метаплазия эпителия </a:t>
            </a:r>
            <a:r>
              <a:rPr lang="ru-RU" sz="1400" i="1" dirty="0" smtClean="0"/>
              <a:t>слизистой.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78008"/>
            <a:ext cx="3634780" cy="2978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031" y="1844824"/>
            <a:ext cx="3513642" cy="30117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01732" y="515661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i="1" dirty="0">
                <a:latin typeface="TimesNewRomanPS-ItalicMT"/>
              </a:rPr>
              <a:t>Слизистая оболочка бронха жителя Севера с легкой степенью бронхита. </a:t>
            </a:r>
            <a:r>
              <a:rPr lang="ru-RU" sz="1200" i="1" dirty="0" smtClean="0">
                <a:latin typeface="TimesNewRomanPS-ItalicMT"/>
              </a:rPr>
              <a:t>Время проживания </a:t>
            </a:r>
            <a:r>
              <a:rPr lang="ru-RU" sz="1200" i="1" dirty="0">
                <a:latin typeface="TimesNewRomanPS-ItalicMT"/>
              </a:rPr>
              <a:t>на Севере около 10 лет. </a:t>
            </a:r>
            <a:endParaRPr lang="ru-RU" sz="1200" i="1" dirty="0" smtClean="0">
              <a:latin typeface="TimesNewRomanPS-ItalicMT"/>
            </a:endParaRPr>
          </a:p>
          <a:p>
            <a:r>
              <a:rPr lang="ru-RU" sz="1200" i="1" dirty="0" smtClean="0">
                <a:latin typeface="TimesNewRomanPS-ItalicMT"/>
              </a:rPr>
              <a:t>Метаплазия </a:t>
            </a:r>
            <a:r>
              <a:rPr lang="ru-RU" sz="1200" i="1" dirty="0">
                <a:latin typeface="TimesNewRomanPS-ItalicMT"/>
              </a:rPr>
              <a:t>эпителия, выраженное разрастание</a:t>
            </a:r>
          </a:p>
          <a:p>
            <a:r>
              <a:rPr lang="ru-RU" sz="1200" i="1" dirty="0">
                <a:latin typeface="TimesNewRomanPS-ItalicMT"/>
              </a:rPr>
              <a:t>коллагеновых волокон.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-36512" y="6611779"/>
            <a:ext cx="87855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Луценко М.Т., Пирогов А.Б. ХРОНИЧЕСКИЕ ЗАБОЛЕВАНИЯ ЛЕГКИХ В УСЛОВИЯХ СЕВЕРА РОССИИ. Фундаментальные исследования №4, 2012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357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8562" y="75212"/>
            <a:ext cx="7886700" cy="807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0066"/>
                </a:solidFill>
                <a:latin typeface="+mj-lt"/>
              </a:rPr>
              <a:t>Патогенез повреждения легочной ткани</a:t>
            </a:r>
            <a:endParaRPr lang="en-US" sz="3200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853" y="5319962"/>
            <a:ext cx="48528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Слизистая бронха жителя Севера с бронхитом средней тяжести. Постоянный житель</a:t>
            </a:r>
          </a:p>
          <a:p>
            <a:r>
              <a:rPr lang="ru-RU" sz="1600" i="1" dirty="0"/>
              <a:t>Севера. Срок проживания около 15 лет. </a:t>
            </a:r>
            <a:r>
              <a:rPr lang="ru-RU" sz="1600" i="1" dirty="0" err="1"/>
              <a:t>Сгущивание</a:t>
            </a:r>
            <a:r>
              <a:rPr lang="ru-RU" sz="1600" i="1" dirty="0"/>
              <a:t> эпителия, утолщение базальной мембраны,</a:t>
            </a:r>
          </a:p>
          <a:p>
            <a:r>
              <a:rPr lang="ru-RU" sz="1600" i="1" dirty="0"/>
              <a:t>разрастание соединительной ткани слизистой.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4940699" y="1687055"/>
            <a:ext cx="402267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Клетки, расположенные у базальной </a:t>
            </a:r>
            <a:r>
              <a:rPr lang="ru-RU" sz="1900" dirty="0" smtClean="0"/>
              <a:t>мембраны</a:t>
            </a:r>
            <a:r>
              <a:rPr lang="ru-RU" sz="1900" dirty="0"/>
              <a:t>, несколько вытянуты в высоту, а ядра </a:t>
            </a:r>
            <a:r>
              <a:rPr lang="ru-RU" sz="1900" dirty="0" smtClean="0"/>
              <a:t>– </a:t>
            </a:r>
            <a:r>
              <a:rPr lang="ru-RU" sz="1900" dirty="0" err="1" smtClean="0"/>
              <a:t>гиперхромные</a:t>
            </a:r>
            <a:r>
              <a:rPr lang="ru-RU" sz="1900" dirty="0"/>
              <a:t>. В центре </a:t>
            </a:r>
            <a:r>
              <a:rPr lang="ru-RU" sz="1900" dirty="0" smtClean="0"/>
              <a:t>эпителиального пласта </a:t>
            </a:r>
            <a:r>
              <a:rPr lang="ru-RU" sz="1900" dirty="0"/>
              <a:t>и в слоях ближе к поверхности </a:t>
            </a:r>
            <a:r>
              <a:rPr lang="ru-RU" sz="1900" dirty="0" smtClean="0"/>
              <a:t>увеличивается (до 12–15 </a:t>
            </a:r>
            <a:r>
              <a:rPr lang="ru-RU" sz="1900" dirty="0"/>
              <a:t>%) число клеток, </a:t>
            </a:r>
            <a:r>
              <a:rPr lang="ru-RU" sz="1900" dirty="0" smtClean="0"/>
              <a:t>находящихся </a:t>
            </a:r>
            <a:r>
              <a:rPr lang="ru-RU" sz="1900" dirty="0"/>
              <a:t>в состоянии </a:t>
            </a:r>
            <a:r>
              <a:rPr lang="ru-RU" sz="1900" dirty="0" err="1" smtClean="0"/>
              <a:t>апоптоза</a:t>
            </a:r>
            <a:r>
              <a:rPr lang="ru-RU" sz="1900" dirty="0" smtClean="0"/>
              <a:t>;</a:t>
            </a:r>
          </a:p>
          <a:p>
            <a:r>
              <a:rPr lang="ru-RU" sz="1900" dirty="0" smtClean="0"/>
              <a:t>Такой </a:t>
            </a:r>
            <a:r>
              <a:rPr lang="ru-RU" sz="1900" dirty="0" err="1" smtClean="0"/>
              <a:t>метаплазированный</a:t>
            </a:r>
            <a:r>
              <a:rPr lang="ru-RU" sz="1900" dirty="0" smtClean="0"/>
              <a:t> </a:t>
            </a:r>
            <a:r>
              <a:rPr lang="ru-RU" sz="1900" dirty="0"/>
              <a:t>эпителиальный </a:t>
            </a:r>
            <a:r>
              <a:rPr lang="ru-RU" sz="1900" dirty="0" smtClean="0"/>
              <a:t>пласт близок </a:t>
            </a:r>
            <a:r>
              <a:rPr lang="ru-RU" sz="1900" dirty="0"/>
              <a:t>к «развалу</a:t>
            </a:r>
            <a:r>
              <a:rPr lang="ru-RU" sz="1900" dirty="0" smtClean="0"/>
              <a:t>».</a:t>
            </a:r>
          </a:p>
          <a:p>
            <a:r>
              <a:rPr lang="ru-RU" sz="1900" dirty="0"/>
              <a:t>Оставшиеся на </a:t>
            </a:r>
            <a:r>
              <a:rPr lang="ru-RU" sz="1900" dirty="0" smtClean="0"/>
              <a:t>базальной </a:t>
            </a:r>
            <a:r>
              <a:rPr lang="ru-RU" sz="1900" dirty="0"/>
              <a:t>мембране клетки либо </a:t>
            </a:r>
            <a:r>
              <a:rPr lang="ru-RU" sz="1900" dirty="0" smtClean="0"/>
              <a:t>кубической, либо </a:t>
            </a:r>
            <a:r>
              <a:rPr lang="ru-RU" sz="1900" dirty="0"/>
              <a:t>низко призматической формы </a:t>
            </a:r>
            <a:r>
              <a:rPr lang="ru-RU" sz="1900" dirty="0" smtClean="0"/>
              <a:t>расположены </a:t>
            </a:r>
            <a:r>
              <a:rPr lang="ru-RU" sz="1900" dirty="0"/>
              <a:t>в 1–2 слоя.</a:t>
            </a:r>
            <a:endParaRPr lang="en-US" sz="1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14" y="1550243"/>
            <a:ext cx="4414748" cy="367895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71600" y="879231"/>
            <a:ext cx="7886700" cy="5999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ru-RU" sz="2800" i="1" dirty="0" smtClean="0">
                <a:solidFill>
                  <a:srgbClr val="990033"/>
                </a:solidFill>
                <a:latin typeface="+mj-lt"/>
              </a:rPr>
              <a:t>ХОБЛ средней степени тяжести</a:t>
            </a:r>
            <a:endParaRPr lang="en-US" sz="2800" i="1" dirty="0">
              <a:solidFill>
                <a:srgbClr val="990033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512" y="6611779"/>
            <a:ext cx="87855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Луценко М.Т., Пирогов А.Б. ХРОНИЧЕСКИЕ ЗАБОЛЕВАНИЯ ЛЕГКИХ В УСЛОВИЯХ СЕВЕРА РОССИИ. Фундаментальные исследования №4, 2012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1205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8562" y="75212"/>
            <a:ext cx="7886700" cy="807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0066"/>
                </a:solidFill>
                <a:latin typeface="+mj-lt"/>
              </a:rPr>
              <a:t>Патогенез повреждения легочной ткани</a:t>
            </a:r>
            <a:endParaRPr lang="en-US" sz="3200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836712"/>
            <a:ext cx="8640960" cy="8309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Продолжение воспалительного процесса в дыхательных путях с небольшими ремиссиями от 3 до 5 лет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132856"/>
            <a:ext cx="8640960" cy="175432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Десквамация эпителия на большом протяжении бронхов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Эскалация слизи затруднена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Базальная мембрана утолщается до </a:t>
            </a:r>
            <a:r>
              <a:rPr lang="ru-RU" dirty="0" smtClean="0"/>
              <a:t>6-7 </a:t>
            </a:r>
            <a:r>
              <a:rPr lang="ru-RU" dirty="0"/>
              <a:t>мкм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Накопление коллагеновых волокон </a:t>
            </a:r>
            <a:r>
              <a:rPr lang="en-US" dirty="0" smtClean="0"/>
              <a:t>III</a:t>
            </a:r>
            <a:r>
              <a:rPr lang="ru-RU" dirty="0" smtClean="0"/>
              <a:t> типа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Мышечные элементы образуют мощные пучки, идущие вертикально, толщина слоя 50-60% на гистологическом срезе.</a:t>
            </a:r>
          </a:p>
        </p:txBody>
      </p:sp>
      <p:sp>
        <p:nvSpPr>
          <p:cNvPr id="9" name="Down Arrow 8"/>
          <p:cNvSpPr/>
          <p:nvPr/>
        </p:nvSpPr>
        <p:spPr>
          <a:xfrm>
            <a:off x="4391980" y="1700808"/>
            <a:ext cx="39604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391980" y="3933056"/>
            <a:ext cx="39604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3528" y="4409817"/>
            <a:ext cx="8640960" cy="163121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Нарастающий фиброз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Образование слизистых пробок в дистальных отделах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Нарастает тканевая гипоксия, недостаточность малого круга кровообращения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Проходимость дыхательных путей в дистальных отделах на уровне 12-15%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3733581"/>
            <a:ext cx="8496944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ХОБЛ тяжелой и крайне-тяжелой степени, </a:t>
            </a:r>
          </a:p>
          <a:p>
            <a:pPr algn="ctr"/>
            <a:r>
              <a:rPr lang="ru-RU" sz="2800" dirty="0" smtClean="0"/>
              <a:t>клинически - значительно выраженная обструкция дыхательных путей.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-36512" y="6611779"/>
            <a:ext cx="87855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Луценко М.Т., Пирогов А.Б. ХРОНИЧЕСКИЕ ЗАБОЛЕВАНИЯ ЛЕГКИХ В УСЛОВИЯХ СЕВЕРА РОССИИ. Фундаментальные исследования №4, 2012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56466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8472518" cy="3230115"/>
          </a:xfrm>
        </p:spPr>
        <p:txBody>
          <a:bodyPr/>
          <a:lstStyle/>
          <a:p>
            <a:r>
              <a:rPr lang="ru-RU" b="1" dirty="0" smtClean="0"/>
              <a:t>Высказываются предположения, что ХНЗЛ </a:t>
            </a:r>
            <a:r>
              <a:rPr lang="ru-RU" b="1" dirty="0" err="1" smtClean="0"/>
              <a:t>являюся</a:t>
            </a:r>
            <a:r>
              <a:rPr lang="ru-RU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самостоятельным фактором риска развития </a:t>
            </a:r>
            <a:r>
              <a:rPr lang="ru-RU" sz="3200" b="1" dirty="0" err="1" smtClean="0">
                <a:solidFill>
                  <a:srgbClr val="FF0000"/>
                </a:solidFill>
              </a:rPr>
              <a:t>сердечно-сосудистых</a:t>
            </a:r>
            <a:r>
              <a:rPr lang="ru-RU" sz="3200" b="1" dirty="0" smtClean="0">
                <a:solidFill>
                  <a:srgbClr val="FF0000"/>
                </a:solidFill>
              </a:rPr>
              <a:t> заболеваний</a:t>
            </a:r>
            <a:r>
              <a:rPr lang="ru-RU" b="1" dirty="0" smtClean="0"/>
              <a:t>, </a:t>
            </a:r>
          </a:p>
          <a:p>
            <a:pPr>
              <a:buNone/>
            </a:pPr>
            <a:r>
              <a:rPr lang="ru-RU" b="1" dirty="0" smtClean="0"/>
              <a:t>не зависимым от  общего фактора риска – курения </a:t>
            </a:r>
          </a:p>
          <a:p>
            <a:pPr>
              <a:buNone/>
            </a:pPr>
            <a:r>
              <a:rPr lang="ru-RU" b="1" dirty="0" smtClean="0"/>
              <a:t>При системных воспалительных заболевания – хроническом бронхите и ХОБЛ  развитие ССЗ ускоряется независимо от курения</a:t>
            </a:r>
          </a:p>
          <a:p>
            <a:pPr>
              <a:buNone/>
            </a:pPr>
            <a:r>
              <a:rPr lang="ru-RU" b="1" dirty="0" smtClean="0"/>
              <a:t>Раннее выявление и профилактика ХОБЛ важны не только для предупреждения </a:t>
            </a:r>
            <a:r>
              <a:rPr lang="ru-RU" b="1" dirty="0" err="1" smtClean="0"/>
              <a:t>прогрессироваия</a:t>
            </a:r>
            <a:r>
              <a:rPr lang="ru-RU" b="1" dirty="0" smtClean="0"/>
              <a:t> заболевания, но и для снижения риска ССЗ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2"/>
          <p:cNvSpPr txBox="1">
            <a:spLocks noChangeArrowheads="1"/>
          </p:cNvSpPr>
          <p:nvPr/>
        </p:nvSpPr>
        <p:spPr bwMode="auto">
          <a:xfrm>
            <a:off x="4500563" y="4771253"/>
            <a:ext cx="4273550" cy="1103313"/>
          </a:xfrm>
          <a:prstGeom prst="rect">
            <a:avLst/>
          </a:prstGeom>
          <a:noFill/>
          <a:ln w="28574">
            <a:solidFill>
              <a:srgbClr val="6F2F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/>
          <a:lstStyle>
            <a:lvl1pPr marL="1014413" indent="-571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ts val="2275"/>
              </a:lnSpc>
              <a:spcBef>
                <a:spcPts val="1625"/>
              </a:spcBef>
            </a:pPr>
            <a:r>
              <a:rPr lang="ru-RU" altLang="ru-RU" sz="2100" b="1" dirty="0">
                <a:solidFill>
                  <a:srgbClr val="C00000"/>
                </a:solidFill>
                <a:latin typeface="Arial Black" panose="020B0A04020102020204" pitchFamily="34" charset="0"/>
              </a:rPr>
              <a:t>диагностика по обращаемости  недопустима</a:t>
            </a:r>
            <a:endParaRPr lang="ru-RU" altLang="ru-RU" sz="2100" dirty="0">
              <a:latin typeface="Arial Black" panose="020B0A04020102020204" pitchFamily="34" charset="0"/>
            </a:endParaRPr>
          </a:p>
        </p:txBody>
      </p:sp>
      <p:sp>
        <p:nvSpPr>
          <p:cNvPr id="29699" name="object 3"/>
          <p:cNvSpPr txBox="1">
            <a:spLocks noChangeArrowheads="1"/>
          </p:cNvSpPr>
          <p:nvPr/>
        </p:nvSpPr>
        <p:spPr bwMode="auto">
          <a:xfrm>
            <a:off x="4500563" y="2133600"/>
            <a:ext cx="4508500" cy="2159000"/>
          </a:xfrm>
          <a:prstGeom prst="rect">
            <a:avLst/>
          </a:prstGeom>
          <a:noFill/>
          <a:ln w="28575">
            <a:solidFill>
              <a:srgbClr val="6F2F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/>
          <a:lstStyle>
            <a:lvl1pPr marL="571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50"/>
              </a:spcBef>
            </a:pPr>
            <a:r>
              <a:rPr lang="ru-RU" altLang="ru-RU" sz="2100" b="1" dirty="0">
                <a:solidFill>
                  <a:srgbClr val="1F3863"/>
                </a:solidFill>
                <a:latin typeface="Arial Black" panose="020B0A04020102020204" pitchFamily="34" charset="0"/>
              </a:rPr>
              <a:t>Периодические  медицинские осмотры –  преимущество больных  </a:t>
            </a:r>
            <a:r>
              <a:rPr lang="ru-RU" altLang="ru-RU" sz="2100" b="1" dirty="0" err="1">
                <a:solidFill>
                  <a:srgbClr val="1F3863"/>
                </a:solidFill>
                <a:latin typeface="Arial Black" panose="020B0A04020102020204" pitchFamily="34" charset="0"/>
              </a:rPr>
              <a:t>проф</a:t>
            </a:r>
            <a:r>
              <a:rPr lang="ru-RU" altLang="ru-RU" sz="2100" b="1" dirty="0">
                <a:solidFill>
                  <a:srgbClr val="1F3863"/>
                </a:solidFill>
                <a:latin typeface="Arial Black" panose="020B0A04020102020204" pitchFamily="34" charset="0"/>
              </a:rPr>
              <a:t> ХОБЛ, </a:t>
            </a:r>
          </a:p>
          <a:p>
            <a:pPr algn="ctr">
              <a:lnSpc>
                <a:spcPct val="90000"/>
              </a:lnSpc>
              <a:spcBef>
                <a:spcPts val="50"/>
              </a:spcBef>
            </a:pPr>
            <a:r>
              <a:rPr lang="ru-RU" altLang="ru-RU" sz="2100" b="1" dirty="0">
                <a:solidFill>
                  <a:srgbClr val="1F3863"/>
                </a:solidFill>
                <a:latin typeface="Arial Black" panose="020B0A04020102020204" pitchFamily="34" charset="0"/>
              </a:rPr>
              <a:t>возможность  ранней диагностики</a:t>
            </a:r>
            <a:endParaRPr lang="ru-RU" altLang="ru-RU" sz="2100" dirty="0">
              <a:latin typeface="Arial Black" panose="020B0A04020102020204" pitchFamily="34" charset="0"/>
            </a:endParaRPr>
          </a:p>
        </p:txBody>
      </p:sp>
      <p:sp>
        <p:nvSpPr>
          <p:cNvPr id="28676" name="object 4"/>
          <p:cNvSpPr txBox="1">
            <a:spLocks noChangeArrowheads="1"/>
          </p:cNvSpPr>
          <p:nvPr/>
        </p:nvSpPr>
        <p:spPr bwMode="auto">
          <a:xfrm>
            <a:off x="120650" y="2052638"/>
            <a:ext cx="4090988" cy="2816225"/>
          </a:xfrm>
          <a:prstGeom prst="rect">
            <a:avLst/>
          </a:prstGeom>
          <a:noFill/>
          <a:ln w="28575">
            <a:solidFill>
              <a:srgbClr val="6F2F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 marL="571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50"/>
              </a:spcBef>
              <a:defRPr/>
            </a:pPr>
            <a:r>
              <a:rPr lang="ru-RU" altLang="ru-RU" sz="2100" b="1" dirty="0" smtClean="0">
                <a:solidFill>
                  <a:srgbClr val="1F3863"/>
                </a:solidFill>
                <a:latin typeface="Arial Black" panose="020B0A04020102020204" pitchFamily="34" charset="0"/>
              </a:rPr>
              <a:t>Основные  симптомы: </a:t>
            </a:r>
          </a:p>
          <a:p>
            <a:pPr marL="400050" indent="-34290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100" dirty="0" smtClean="0">
                <a:solidFill>
                  <a:srgbClr val="1F3863"/>
                </a:solidFill>
                <a:latin typeface="+mn-lt"/>
              </a:rPr>
              <a:t>кашель и  одышка при нагрузке</a:t>
            </a:r>
            <a:endParaRPr lang="ru-RU" altLang="ru-RU" sz="2100" dirty="0" smtClean="0">
              <a:latin typeface="+mn-lt"/>
            </a:endParaRPr>
          </a:p>
          <a:p>
            <a:pPr marL="400050" indent="-342900">
              <a:lnSpc>
                <a:spcPts val="2263"/>
              </a:lnSpc>
              <a:spcBef>
                <a:spcPts val="788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100" dirty="0" smtClean="0">
                <a:solidFill>
                  <a:srgbClr val="1F3863"/>
                </a:solidFill>
                <a:latin typeface="+mn-lt"/>
              </a:rPr>
              <a:t>прогрессирует медленно  и часто незаметно для  самого больного</a:t>
            </a:r>
            <a:endParaRPr lang="ru-RU" altLang="ru-RU" sz="2100" dirty="0" smtClean="0">
              <a:latin typeface="+mn-lt"/>
            </a:endParaRPr>
          </a:p>
          <a:p>
            <a:pPr marL="400050" indent="-342900">
              <a:lnSpc>
                <a:spcPts val="2275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100" dirty="0" smtClean="0">
                <a:solidFill>
                  <a:srgbClr val="1F3863"/>
                </a:solidFill>
                <a:latin typeface="+mn-lt"/>
              </a:rPr>
              <a:t>Диагностика часто на  поздних стадиях</a:t>
            </a:r>
            <a:endParaRPr lang="ru-RU" altLang="ru-RU" sz="2100" dirty="0" smtClean="0">
              <a:latin typeface="+mn-lt"/>
            </a:endParaRPr>
          </a:p>
        </p:txBody>
      </p:sp>
      <p:sp>
        <p:nvSpPr>
          <p:cNvPr id="29702" name="object 7"/>
          <p:cNvSpPr>
            <a:spLocks noGrp="1"/>
          </p:cNvSpPr>
          <p:nvPr>
            <p:ph type="title"/>
          </p:nvPr>
        </p:nvSpPr>
        <p:spPr>
          <a:xfrm>
            <a:off x="-25477" y="584841"/>
            <a:ext cx="7488237" cy="524181"/>
          </a:xfrm>
        </p:spPr>
        <p:txBody>
          <a:bodyPr tIns="135064">
            <a:spAutoFit/>
          </a:bodyPr>
          <a:lstStyle/>
          <a:p>
            <a:pPr marL="1095375" algn="ctr"/>
            <a:r>
              <a:rPr lang="ru-RU" altLang="ru-RU" sz="2800" dirty="0" smtClean="0">
                <a:solidFill>
                  <a:srgbClr val="000066"/>
                </a:solidFill>
                <a:latin typeface="+mj-lt"/>
                <a:ea typeface="Arial Black" panose="020B0A04020102020204" pitchFamily="34" charset="0"/>
                <a:cs typeface="Arial Black" panose="020B0A04020102020204" pitchFamily="34" charset="0"/>
              </a:rPr>
              <a:t>Клинические проявления ХОБЛ</a:t>
            </a:r>
          </a:p>
        </p:txBody>
      </p:sp>
      <p:pic>
        <p:nvPicPr>
          <p:cNvPr id="29703" name="Picture 6" descr="unishell?usr_data=gd-image(lots,Q0128944,,1,popup_image,00000000,)&amp;hide_Cookie=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1738" y="0"/>
            <a:ext cx="162877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79388" y="6453188"/>
            <a:ext cx="8964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1000"/>
              <a:t>Измеров Н.Ф., Чучалин А.Г. Национальное руководство «Профессиональные заболевания органов дыхания». Гэотар-Медиа, 2016г.</a:t>
            </a:r>
          </a:p>
        </p:txBody>
      </p:sp>
    </p:spTree>
    <p:extLst>
      <p:ext uri="{BB962C8B-B14F-4D97-AF65-F5344CB8AC3E}">
        <p14:creationId xmlns:p14="http://schemas.microsoft.com/office/powerpoint/2010/main" xmlns="" val="27756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559675" cy="1216025"/>
          </a:xfrm>
        </p:spPr>
        <p:txBody>
          <a:bodyPr anchor="ctr">
            <a:normAutofit/>
          </a:bodyPr>
          <a:lstStyle/>
          <a:p>
            <a:r>
              <a:rPr lang="ru-RU" altLang="ru-RU" sz="2800" dirty="0" smtClean="0">
                <a:solidFill>
                  <a:srgbClr val="000066"/>
                </a:solidFill>
                <a:latin typeface="+mj-lt"/>
                <a:ea typeface="Arial Black" panose="020B0A04020102020204" pitchFamily="34" charset="0"/>
                <a:cs typeface="Arial Black" panose="020B0A04020102020204" pitchFamily="34" charset="0"/>
              </a:rPr>
              <a:t>Рекомендации по диагностике ХОБЛ</a:t>
            </a:r>
            <a:endParaRPr lang="en-GB" altLang="ru-RU" sz="2800" dirty="0" smtClean="0">
              <a:solidFill>
                <a:srgbClr val="000066"/>
              </a:solidFill>
              <a:latin typeface="+mj-lt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34819" name="Group 21"/>
          <p:cNvGrpSpPr>
            <a:grpSpLocks/>
          </p:cNvGrpSpPr>
          <p:nvPr/>
        </p:nvGrpSpPr>
        <p:grpSpPr bwMode="auto">
          <a:xfrm>
            <a:off x="6365875" y="5915025"/>
            <a:ext cx="2346325" cy="492125"/>
            <a:chOff x="2755900" y="5313097"/>
            <a:chExt cx="2644245" cy="491960"/>
          </a:xfrm>
        </p:grpSpPr>
        <p:sp>
          <p:nvSpPr>
            <p:cNvPr id="34863" name="TextBox 21"/>
            <p:cNvSpPr txBox="1">
              <a:spLocks noChangeArrowheads="1"/>
            </p:cNvSpPr>
            <p:nvPr/>
          </p:nvSpPr>
          <p:spPr bwMode="auto">
            <a:xfrm>
              <a:off x="4341282" y="5313097"/>
              <a:ext cx="10588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GB" altLang="ru-RU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mMRC 2+</a:t>
              </a:r>
            </a:p>
            <a:p>
              <a:pPr algn="ctr"/>
              <a:r>
                <a:rPr lang="en-GB" altLang="ru-RU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CAT 10+</a:t>
              </a:r>
              <a:endParaRPr lang="en-GB" altLang="ru-RU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64" name="TextBox 22"/>
            <p:cNvSpPr txBox="1">
              <a:spLocks noChangeArrowheads="1"/>
            </p:cNvSpPr>
            <p:nvPr/>
          </p:nvSpPr>
          <p:spPr bwMode="auto">
            <a:xfrm>
              <a:off x="2755900" y="5343094"/>
              <a:ext cx="10588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GB" altLang="ru-RU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mMRC* 0</a:t>
              </a:r>
              <a:r>
                <a:rPr lang="en-GB" altLang="ru-RU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1 CAT** &lt;10</a:t>
              </a:r>
              <a:endParaRPr lang="en-GB" altLang="ru-RU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4994275" y="6538913"/>
            <a:ext cx="36972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en-GB" altLang="ru-RU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201</a:t>
            </a:r>
            <a:r>
              <a:rPr lang="ru-RU" altLang="ru-RU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altLang="ru-RU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00" b="1" i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www.goldcopd.org</a:t>
            </a:r>
            <a:endParaRPr lang="en-GB" altLang="ru-RU" sz="1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1" name="Rectangle 1"/>
          <p:cNvSpPr>
            <a:spLocks noChangeArrowheads="1"/>
          </p:cNvSpPr>
          <p:nvPr/>
        </p:nvSpPr>
        <p:spPr bwMode="auto">
          <a:xfrm>
            <a:off x="71438" y="6140450"/>
            <a:ext cx="62944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ru-RU" sz="1100" b="1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*mMRC </a:t>
            </a:r>
            <a:r>
              <a:rPr lang="en-US" altLang="ru-RU" sz="11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altLang="ru-RU" sz="11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Оценка тяжести одышки с помощью модифицированного  опросника Британского медицинского совета (</a:t>
            </a:r>
            <a:r>
              <a:rPr lang="en-US" altLang="ru-RU" sz="11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Modified British Medical Research Council</a:t>
            </a:r>
            <a:r>
              <a:rPr lang="ru-RU" altLang="ru-RU" sz="11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11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Questionnaire</a:t>
            </a:r>
            <a:r>
              <a:rPr lang="ru-RU" altLang="ru-RU" sz="11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ru-RU" sz="11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mMRC)</a:t>
            </a:r>
            <a:endParaRPr lang="en-US" altLang="ru-RU" sz="1100" b="1" i="1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ru-RU" sz="1100" b="1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**CAT- </a:t>
            </a:r>
            <a:r>
              <a:rPr lang="ru-RU" altLang="ru-RU" sz="11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Метод оценки ХОБЛ (</a:t>
            </a:r>
            <a:r>
              <a:rPr lang="en-US" altLang="ru-RU" sz="11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COPD Assessment Test</a:t>
            </a:r>
            <a:r>
              <a:rPr lang="ru-RU" altLang="ru-RU" sz="11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ru-RU" sz="11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CAT):</a:t>
            </a:r>
            <a:endParaRPr lang="en-US" altLang="ru-RU" sz="11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822" name="Rectangle 1"/>
          <p:cNvSpPr>
            <a:spLocks noChangeArrowheads="1"/>
          </p:cNvSpPr>
          <p:nvPr/>
        </p:nvSpPr>
        <p:spPr bwMode="auto">
          <a:xfrm>
            <a:off x="6942138" y="2724150"/>
            <a:ext cx="19986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1000" b="1"/>
              <a:t> </a:t>
            </a:r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Прямоугольник 3"/>
          <p:cNvSpPr>
            <a:spLocks noChangeArrowheads="1"/>
          </p:cNvSpPr>
          <p:nvPr/>
        </p:nvSpPr>
        <p:spPr bwMode="auto">
          <a:xfrm>
            <a:off x="1476375" y="1908175"/>
            <a:ext cx="2092325" cy="784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1500" b="1"/>
              <a:t>Спирометрическое подтверждение диагноза</a:t>
            </a:r>
          </a:p>
        </p:txBody>
      </p:sp>
      <p:sp>
        <p:nvSpPr>
          <p:cNvPr id="34825" name="Прямоугольник 4"/>
          <p:cNvSpPr>
            <a:spLocks noChangeArrowheads="1"/>
          </p:cNvSpPr>
          <p:nvPr/>
        </p:nvSpPr>
        <p:spPr bwMode="auto">
          <a:xfrm>
            <a:off x="71438" y="4003675"/>
            <a:ext cx="1590675" cy="73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1400" b="1"/>
              <a:t>Постдилат </a:t>
            </a:r>
            <a:r>
              <a:rPr lang="en-US" altLang="ru-RU" sz="1400" b="1"/>
              <a:t>FEV1/FVC&lt;</a:t>
            </a:r>
          </a:p>
          <a:p>
            <a:r>
              <a:rPr lang="en-US" altLang="ru-RU" sz="1400" b="1"/>
              <a:t>0,7</a:t>
            </a:r>
            <a:endParaRPr lang="ru-RU" altLang="ru-RU" sz="1400" b="1"/>
          </a:p>
        </p:txBody>
      </p:sp>
      <p:sp>
        <p:nvSpPr>
          <p:cNvPr id="34826" name="Прямоугольник 12"/>
          <p:cNvSpPr>
            <a:spLocks noChangeArrowheads="1"/>
          </p:cNvSpPr>
          <p:nvPr/>
        </p:nvSpPr>
        <p:spPr bwMode="auto">
          <a:xfrm>
            <a:off x="4302125" y="1770063"/>
            <a:ext cx="1643063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1500" b="1"/>
              <a:t>Оценка ограничения воздушного потока</a:t>
            </a:r>
          </a:p>
        </p:txBody>
      </p:sp>
      <p:sp>
        <p:nvSpPr>
          <p:cNvPr id="34827" name="Прямоугольник 13"/>
          <p:cNvSpPr>
            <a:spLocks noChangeArrowheads="1"/>
          </p:cNvSpPr>
          <p:nvPr/>
        </p:nvSpPr>
        <p:spPr bwMode="auto">
          <a:xfrm>
            <a:off x="6886575" y="1908175"/>
            <a:ext cx="1965325" cy="78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1500" b="1"/>
              <a:t>Оценка симптомов/риска обострений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590675" y="3262313"/>
          <a:ext cx="2189163" cy="2930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9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9976">
                <a:tc gridSpan="2">
                  <a:txBody>
                    <a:bodyPr/>
                    <a:lstStyle/>
                    <a:p>
                      <a:r>
                        <a:rPr lang="en-US" sz="1800" b="1" dirty="0" smtClean="0"/>
                        <a:t>FEV1 (% </a:t>
                      </a:r>
                      <a:r>
                        <a:rPr lang="ru-RU" sz="1800" b="1" dirty="0" smtClean="0"/>
                        <a:t>от</a:t>
                      </a:r>
                      <a:r>
                        <a:rPr lang="ru-RU" sz="1800" b="1" baseline="0" dirty="0" smtClean="0"/>
                        <a:t> должного</a:t>
                      </a:r>
                      <a:r>
                        <a:rPr lang="en-US" sz="1800" b="1" baseline="0" dirty="0" smtClean="0"/>
                        <a:t>)</a:t>
                      </a:r>
                      <a:endParaRPr lang="ru-RU" sz="1800" b="1" dirty="0"/>
                    </a:p>
                  </a:txBody>
                  <a:tcPr marL="91437" marR="91437" marT="45693" marB="4569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2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GOLD I</a:t>
                      </a:r>
                      <a:endParaRPr lang="ru-RU" sz="1800" b="1" dirty="0"/>
                    </a:p>
                  </a:txBody>
                  <a:tcPr marL="91437" marR="91437" marT="45693" marB="4569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≥80</a:t>
                      </a:r>
                      <a:endParaRPr lang="ru-RU" sz="1800" b="1" dirty="0"/>
                    </a:p>
                  </a:txBody>
                  <a:tcPr marL="91437" marR="91437" marT="45693" marB="4569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97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GOLD</a:t>
                      </a:r>
                      <a:r>
                        <a:rPr lang="en-US" sz="1800" b="1" baseline="0" dirty="0" smtClean="0"/>
                        <a:t> II</a:t>
                      </a:r>
                      <a:endParaRPr lang="ru-RU" sz="1800" b="1" dirty="0"/>
                    </a:p>
                  </a:txBody>
                  <a:tcPr marL="91437" marR="91437" marT="45693" marB="4569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50-79</a:t>
                      </a:r>
                      <a:endParaRPr lang="ru-RU" sz="1800" b="1" dirty="0"/>
                    </a:p>
                  </a:txBody>
                  <a:tcPr marL="91437" marR="91437" marT="45693" marB="4569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97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GOLD III</a:t>
                      </a:r>
                      <a:endParaRPr lang="ru-RU" sz="1800" b="1" dirty="0"/>
                    </a:p>
                  </a:txBody>
                  <a:tcPr marL="91437" marR="91437" marT="45693" marB="4569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30-49</a:t>
                      </a:r>
                      <a:endParaRPr lang="ru-RU" sz="1800" b="1" dirty="0"/>
                    </a:p>
                  </a:txBody>
                  <a:tcPr marL="91437" marR="91437" marT="45693" marB="4569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997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GOLD IV</a:t>
                      </a:r>
                      <a:endParaRPr lang="ru-RU" sz="1800" b="1" dirty="0"/>
                    </a:p>
                  </a:txBody>
                  <a:tcPr marL="91437" marR="91437" marT="45693" marB="4569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&lt;</a:t>
                      </a:r>
                      <a:r>
                        <a:rPr lang="en-US" sz="1800" b="1" baseline="0" dirty="0" smtClean="0"/>
                        <a:t> 30</a:t>
                      </a:r>
                      <a:endParaRPr lang="ru-RU" sz="1800" b="1" dirty="0"/>
                    </a:p>
                  </a:txBody>
                  <a:tcPr marL="91437" marR="91437" marT="45693" marB="4569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125913" y="3762375"/>
          <a:ext cx="1944687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23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≥</a:t>
                      </a:r>
                      <a:r>
                        <a:rPr lang="ru-RU" sz="1600" b="1" dirty="0" smtClean="0"/>
                        <a:t> 2 или </a:t>
                      </a:r>
                      <a:r>
                        <a:rPr lang="en-US" sz="1600" b="1" dirty="0" smtClean="0"/>
                        <a:t>≥</a:t>
                      </a:r>
                      <a:r>
                        <a:rPr lang="ru-RU" sz="1600" b="1" dirty="0" smtClean="0"/>
                        <a:t>  1 госпитализаций</a:t>
                      </a:r>
                      <a:endParaRPr lang="ru-RU" sz="1600" b="1" dirty="0"/>
                    </a:p>
                  </a:txBody>
                  <a:tcPr marL="91462" marR="91462" marT="45729" marB="4572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0 или 1 (госпитализаций нет)</a:t>
                      </a:r>
                      <a:endParaRPr lang="ru-RU" sz="1600" b="1" dirty="0"/>
                    </a:p>
                  </a:txBody>
                  <a:tcPr marL="91462" marR="91462" marT="45729" marB="4572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4855" name="Прямоугольник 16"/>
          <p:cNvSpPr>
            <a:spLocks noChangeArrowheads="1"/>
          </p:cNvSpPr>
          <p:nvPr/>
        </p:nvSpPr>
        <p:spPr bwMode="auto">
          <a:xfrm>
            <a:off x="3779838" y="2970213"/>
            <a:ext cx="29591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1400" b="1">
                <a:solidFill>
                  <a:srgbClr val="FF0000"/>
                </a:solidFill>
              </a:rPr>
              <a:t>Средне тяжелые/тяжелые обострения !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3632200" y="2081213"/>
            <a:ext cx="6985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945188" y="2190750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4858" name="Group 20"/>
          <p:cNvGrpSpPr>
            <a:grpSpLocks/>
          </p:cNvGrpSpPr>
          <p:nvPr/>
        </p:nvGrpSpPr>
        <p:grpSpPr bwMode="auto">
          <a:xfrm>
            <a:off x="6365875" y="3422650"/>
            <a:ext cx="2501900" cy="2322513"/>
            <a:chOff x="2696594" y="2835751"/>
            <a:chExt cx="3895275" cy="3660584"/>
          </a:xfrm>
        </p:grpSpPr>
        <p:sp>
          <p:nvSpPr>
            <p:cNvPr id="8" name="Rectangle 7"/>
            <p:cNvSpPr/>
            <p:nvPr/>
          </p:nvSpPr>
          <p:spPr>
            <a:xfrm>
              <a:off x="2696594" y="2835751"/>
              <a:ext cx="1922921" cy="1831543"/>
            </a:xfrm>
            <a:prstGeom prst="rect">
              <a:avLst/>
            </a:prstGeom>
            <a:gradFill flip="none" rotWithShape="0">
              <a:gsLst>
                <a:gs pos="35000">
                  <a:srgbClr val="FFCC66"/>
                </a:gs>
                <a:gs pos="100000">
                  <a:schemeClr val="bg1"/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b="1" dirty="0">
                  <a:solidFill>
                    <a:prstClr val="black"/>
                  </a:solidFill>
                </a:rPr>
                <a:t>(C)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19515" y="4667294"/>
              <a:ext cx="1972354" cy="1829041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35000">
                  <a:srgbClr val="FFCC66"/>
                </a:gs>
                <a:gs pos="100000">
                  <a:schemeClr val="bg1"/>
                </a:gs>
              </a:gsLst>
            </a:gra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b="1" dirty="0">
                  <a:solidFill>
                    <a:prstClr val="black"/>
                  </a:solidFill>
                </a:rPr>
                <a:t>(B)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19515" y="2835751"/>
              <a:ext cx="1972354" cy="1831543"/>
            </a:xfrm>
            <a:prstGeom prst="rect">
              <a:avLst/>
            </a:prstGeom>
            <a:gradFill>
              <a:gsLst>
                <a:gs pos="0">
                  <a:srgbClr val="FFCC66"/>
                </a:gs>
                <a:gs pos="35000">
                  <a:srgbClr val="FFC000"/>
                </a:gs>
                <a:gs pos="100000">
                  <a:schemeClr val="bg1"/>
                </a:gs>
              </a:gsLst>
            </a:gra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b="1" dirty="0">
                  <a:solidFill>
                    <a:prstClr val="black"/>
                  </a:solidFill>
                </a:rPr>
                <a:t>(D)</a:t>
              </a:r>
              <a:endParaRPr lang="en-GB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96594" y="4667294"/>
              <a:ext cx="1922921" cy="1829041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35000">
                  <a:srgbClr val="FFCC66"/>
                </a:gs>
                <a:gs pos="100000">
                  <a:schemeClr val="bg1"/>
                </a:gs>
              </a:gsLst>
            </a:gra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b="1" dirty="0">
                  <a:solidFill>
                    <a:prstClr val="black"/>
                  </a:solidFill>
                </a:rPr>
                <a:t>(A)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52362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object 3"/>
          <p:cNvSpPr>
            <a:spLocks/>
          </p:cNvSpPr>
          <p:nvPr/>
        </p:nvSpPr>
        <p:spPr bwMode="auto">
          <a:xfrm>
            <a:off x="0" y="857250"/>
            <a:ext cx="9144000" cy="742950"/>
          </a:xfrm>
          <a:custGeom>
            <a:avLst/>
            <a:gdLst>
              <a:gd name="T0" fmla="*/ 0 w 12192000"/>
              <a:gd name="T1" fmla="*/ 132718 h 989965"/>
              <a:gd name="T2" fmla="*/ 1627436 w 12192000"/>
              <a:gd name="T3" fmla="*/ 132718 h 989965"/>
              <a:gd name="T4" fmla="*/ 1627436 w 12192000"/>
              <a:gd name="T5" fmla="*/ 0 h 989965"/>
              <a:gd name="T6" fmla="*/ 0 w 12192000"/>
              <a:gd name="T7" fmla="*/ 0 h 989965"/>
              <a:gd name="T8" fmla="*/ 0 w 12192000"/>
              <a:gd name="T9" fmla="*/ 132718 h 9899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0" h="989965">
                <a:moveTo>
                  <a:pt x="0" y="989812"/>
                </a:moveTo>
                <a:lnTo>
                  <a:pt x="12192000" y="989812"/>
                </a:lnTo>
                <a:lnTo>
                  <a:pt x="12192000" y="0"/>
                </a:lnTo>
                <a:lnTo>
                  <a:pt x="0" y="0"/>
                </a:lnTo>
                <a:lnTo>
                  <a:pt x="0" y="989812"/>
                </a:lnTo>
                <a:close/>
              </a:path>
            </a:pathLst>
          </a:custGeom>
          <a:noFill/>
          <a:ln w="2857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321681"/>
            <a:ext cx="8386093" cy="579581"/>
          </a:xfrm>
        </p:spPr>
        <p:txBody>
          <a:bodyPr wrap="square" lIns="0" tIns="135064" rIns="0" bIns="0" rtlCol="0">
            <a:spAutoFit/>
          </a:bodyPr>
          <a:lstStyle/>
          <a:p>
            <a:pPr marL="1104900" algn="ctr">
              <a:defRPr/>
            </a:pPr>
            <a:r>
              <a:rPr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</a:t>
            </a:r>
            <a:r>
              <a:rPr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ХОБЛ</a:t>
            </a:r>
            <a:endParaRPr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5" name="object 5"/>
          <p:cNvSpPr txBox="1">
            <a:spLocks noChangeArrowheads="1"/>
          </p:cNvSpPr>
          <p:nvPr/>
        </p:nvSpPr>
        <p:spPr bwMode="auto">
          <a:xfrm>
            <a:off x="114300" y="1852613"/>
            <a:ext cx="8915400" cy="600075"/>
          </a:xfrm>
          <a:prstGeom prst="rect">
            <a:avLst/>
          </a:prstGeom>
          <a:noFill/>
          <a:ln w="28575">
            <a:solidFill>
              <a:srgbClr val="6F2F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10953" rIns="0" bIns="0">
            <a:spAutoFit/>
          </a:bodyPr>
          <a:lstStyle>
            <a:lvl1pPr marL="571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ts val="2275"/>
              </a:lnSpc>
              <a:spcBef>
                <a:spcPts val="88"/>
              </a:spcBef>
            </a:pPr>
            <a:r>
              <a:rPr lang="ru-RU" altLang="ru-RU" sz="21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ХОБЛ прогрессирует медленно и часто незаметно для  самого больного</a:t>
            </a:r>
            <a:endParaRPr lang="ru-RU" altLang="ru-RU" sz="21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0726" name="object 6"/>
          <p:cNvSpPr txBox="1">
            <a:spLocks noChangeArrowheads="1"/>
          </p:cNvSpPr>
          <p:nvPr/>
        </p:nvSpPr>
        <p:spPr bwMode="auto">
          <a:xfrm>
            <a:off x="114300" y="2876550"/>
            <a:ext cx="5556250" cy="1090613"/>
          </a:xfrm>
          <a:prstGeom prst="rect">
            <a:avLst/>
          </a:prstGeom>
          <a:noFill/>
          <a:ln w="28575">
            <a:solidFill>
              <a:srgbClr val="6F2F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571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ts val="2325"/>
              </a:lnSpc>
            </a:pPr>
            <a:r>
              <a:rPr lang="ru-RU" altLang="ru-RU" sz="21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При ПМО Обязательно спирометрия</a:t>
            </a:r>
            <a:endParaRPr lang="ru-RU" altLang="ru-RU" sz="21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ts val="3025"/>
              </a:lnSpc>
              <a:spcBef>
                <a:spcPts val="175"/>
              </a:spcBef>
            </a:pPr>
            <a:r>
              <a:rPr lang="ru-RU" altLang="ru-RU" sz="21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оценка ОФВ 1 и ОФВ1/ФЖЕЛ в </a:t>
            </a:r>
            <a:r>
              <a:rPr lang="ru-RU" altLang="ru-RU" sz="2100" b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постбронходилятационной</a:t>
            </a:r>
            <a:r>
              <a:rPr lang="ru-RU" altLang="ru-RU" sz="21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пробе</a:t>
            </a:r>
            <a:endParaRPr lang="ru-RU" altLang="ru-RU" sz="21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0727" name="object 7"/>
          <p:cNvSpPr>
            <a:spLocks noChangeArrowheads="1"/>
          </p:cNvSpPr>
          <p:nvPr/>
        </p:nvSpPr>
        <p:spPr bwMode="auto">
          <a:xfrm>
            <a:off x="5875338" y="2876550"/>
            <a:ext cx="3154362" cy="2876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0728" name="object 8"/>
          <p:cNvSpPr>
            <a:spLocks noChangeArrowheads="1"/>
          </p:cNvSpPr>
          <p:nvPr/>
        </p:nvSpPr>
        <p:spPr bwMode="auto">
          <a:xfrm>
            <a:off x="114300" y="4391025"/>
            <a:ext cx="5556250" cy="152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0729" name="object 9"/>
          <p:cNvSpPr>
            <a:spLocks/>
          </p:cNvSpPr>
          <p:nvPr/>
        </p:nvSpPr>
        <p:spPr bwMode="auto">
          <a:xfrm>
            <a:off x="3884613" y="2622550"/>
            <a:ext cx="328612" cy="254000"/>
          </a:xfrm>
          <a:custGeom>
            <a:avLst/>
            <a:gdLst>
              <a:gd name="T0" fmla="*/ 57946 w 438785"/>
              <a:gd name="T1" fmla="*/ 23197 h 337185"/>
              <a:gd name="T2" fmla="*/ 0 w 438785"/>
              <a:gd name="T3" fmla="*/ 23197 h 337185"/>
              <a:gd name="T4" fmla="*/ 28964 w 438785"/>
              <a:gd name="T5" fmla="*/ 46394 h 337185"/>
              <a:gd name="T6" fmla="*/ 57946 w 438785"/>
              <a:gd name="T7" fmla="*/ 23197 h 337185"/>
              <a:gd name="T8" fmla="*/ 43446 w 438785"/>
              <a:gd name="T9" fmla="*/ 0 h 337185"/>
              <a:gd name="T10" fmla="*/ 14482 w 438785"/>
              <a:gd name="T11" fmla="*/ 0 h 337185"/>
              <a:gd name="T12" fmla="*/ 14482 w 438785"/>
              <a:gd name="T13" fmla="*/ 23197 h 337185"/>
              <a:gd name="T14" fmla="*/ 43446 w 438785"/>
              <a:gd name="T15" fmla="*/ 23197 h 337185"/>
              <a:gd name="T16" fmla="*/ 43446 w 438785"/>
              <a:gd name="T17" fmla="*/ 0 h 3371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8785" h="337185">
                <a:moveTo>
                  <a:pt x="438531" y="168528"/>
                </a:moveTo>
                <a:lnTo>
                  <a:pt x="0" y="168528"/>
                </a:lnTo>
                <a:lnTo>
                  <a:pt x="219201" y="337058"/>
                </a:lnTo>
                <a:lnTo>
                  <a:pt x="438531" y="168528"/>
                </a:lnTo>
                <a:close/>
              </a:path>
              <a:path w="438785" h="337185">
                <a:moveTo>
                  <a:pt x="328802" y="0"/>
                </a:moveTo>
                <a:lnTo>
                  <a:pt x="109600" y="0"/>
                </a:lnTo>
                <a:lnTo>
                  <a:pt x="109600" y="168528"/>
                </a:lnTo>
                <a:lnTo>
                  <a:pt x="328802" y="168528"/>
                </a:lnTo>
                <a:lnTo>
                  <a:pt x="3288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0" name="object 10"/>
          <p:cNvSpPr>
            <a:spLocks/>
          </p:cNvSpPr>
          <p:nvPr/>
        </p:nvSpPr>
        <p:spPr bwMode="auto">
          <a:xfrm>
            <a:off x="3956050" y="2527300"/>
            <a:ext cx="328613" cy="254000"/>
          </a:xfrm>
          <a:custGeom>
            <a:avLst/>
            <a:gdLst>
              <a:gd name="T0" fmla="*/ 0 w 438785"/>
              <a:gd name="T1" fmla="*/ 23197 h 337185"/>
              <a:gd name="T2" fmla="*/ 14483 w 438785"/>
              <a:gd name="T3" fmla="*/ 23197 h 337185"/>
              <a:gd name="T4" fmla="*/ 14483 w 438785"/>
              <a:gd name="T5" fmla="*/ 0 h 337185"/>
              <a:gd name="T6" fmla="*/ 43447 w 438785"/>
              <a:gd name="T7" fmla="*/ 0 h 337185"/>
              <a:gd name="T8" fmla="*/ 43447 w 438785"/>
              <a:gd name="T9" fmla="*/ 23197 h 337185"/>
              <a:gd name="T10" fmla="*/ 57946 w 438785"/>
              <a:gd name="T11" fmla="*/ 23197 h 337185"/>
              <a:gd name="T12" fmla="*/ 28964 w 438785"/>
              <a:gd name="T13" fmla="*/ 46394 h 337185"/>
              <a:gd name="T14" fmla="*/ 0 w 438785"/>
              <a:gd name="T15" fmla="*/ 23197 h 337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38785" h="337185">
                <a:moveTo>
                  <a:pt x="0" y="168528"/>
                </a:moveTo>
                <a:lnTo>
                  <a:pt x="109600" y="168528"/>
                </a:lnTo>
                <a:lnTo>
                  <a:pt x="109600" y="0"/>
                </a:lnTo>
                <a:lnTo>
                  <a:pt x="328802" y="0"/>
                </a:lnTo>
                <a:lnTo>
                  <a:pt x="328802" y="168528"/>
                </a:lnTo>
                <a:lnTo>
                  <a:pt x="438531" y="168528"/>
                </a:lnTo>
                <a:lnTo>
                  <a:pt x="219201" y="337058"/>
                </a:lnTo>
                <a:lnTo>
                  <a:pt x="0" y="168528"/>
                </a:lnTo>
                <a:close/>
              </a:path>
            </a:pathLst>
          </a:custGeom>
          <a:noFill/>
          <a:ln w="28575">
            <a:solidFill>
              <a:srgbClr val="6F2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179388" y="6453188"/>
            <a:ext cx="8964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1000"/>
              <a:t>Измеров Н.Ф., Чучалин А.Г. Национальное руководство «Профессиональные заболевания органов дыхания». Гэотар-Медиа, 2016г.</a:t>
            </a:r>
          </a:p>
        </p:txBody>
      </p:sp>
    </p:spTree>
    <p:extLst>
      <p:ext uri="{BB962C8B-B14F-4D97-AF65-F5344CB8AC3E}">
        <p14:creationId xmlns:p14="http://schemas.microsoft.com/office/powerpoint/2010/main" xmlns="" val="38923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Хронические респираторные заболевания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04056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dirty="0"/>
              <a:t>и хроническая </a:t>
            </a:r>
            <a:r>
              <a:rPr lang="ru-RU" sz="2400" dirty="0" err="1"/>
              <a:t>обструктивная</a:t>
            </a:r>
            <a:r>
              <a:rPr lang="ru-RU" sz="2400" dirty="0"/>
              <a:t> болезнь легких (ХОБЛ) – серьезное социально-экономическое бремя не только в Российской Федерации, но и во всем мире 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России смертность от ХОБЛ </a:t>
            </a:r>
            <a:r>
              <a:rPr lang="ru-RU" sz="2400" dirty="0" smtClean="0"/>
              <a:t>–(</a:t>
            </a:r>
            <a:r>
              <a:rPr lang="ru-RU" sz="2400" b="1" dirty="0"/>
              <a:t>41,9 на 100 тыс</a:t>
            </a:r>
            <a:r>
              <a:rPr lang="ru-RU" sz="2400" dirty="0"/>
              <a:t>.), </a:t>
            </a:r>
            <a:r>
              <a:rPr lang="ru-RU" sz="2400" dirty="0" smtClean="0"/>
              <a:t>в </a:t>
            </a:r>
            <a:r>
              <a:rPr lang="ru-RU" sz="2400" dirty="0"/>
              <a:t>2 раза превышает показатель </a:t>
            </a:r>
            <a:r>
              <a:rPr lang="ru-RU" sz="2400" dirty="0" smtClean="0"/>
              <a:t>в </a:t>
            </a:r>
            <a:r>
              <a:rPr lang="ru-RU" sz="2400" dirty="0"/>
              <a:t>европейском регионе ВОЗ (</a:t>
            </a:r>
            <a:r>
              <a:rPr lang="ru-RU" sz="2400" b="1" dirty="0"/>
              <a:t>20,5 на 100 тыс</a:t>
            </a:r>
            <a:r>
              <a:rPr lang="ru-RU" sz="2400" dirty="0"/>
              <a:t>.) и в &gt; 3 раза – в странах Евросоюза (</a:t>
            </a:r>
            <a:r>
              <a:rPr lang="ru-RU" sz="2400" b="1" dirty="0"/>
              <a:t>12,5 на 100 тыс</a:t>
            </a:r>
            <a:r>
              <a:rPr lang="ru-RU" sz="2400" dirty="0"/>
              <a:t>.) </a:t>
            </a:r>
            <a:endParaRPr lang="ru-RU" sz="2400" dirty="0" smtClean="0"/>
          </a:p>
          <a:p>
            <a:r>
              <a:rPr lang="ru-RU" sz="2400" dirty="0" smtClean="0"/>
              <a:t>Болезни </a:t>
            </a:r>
            <a:r>
              <a:rPr lang="ru-RU" sz="2400" dirty="0"/>
              <a:t>органов дыхания </a:t>
            </a:r>
            <a:r>
              <a:rPr lang="ru-RU" sz="2400" dirty="0" smtClean="0"/>
              <a:t> </a:t>
            </a:r>
            <a:r>
              <a:rPr lang="ru-RU" sz="2400" dirty="0"/>
              <a:t>– 3-я по распространенности причина смерти в странах Европейского Союза после болезней системы кровообращения и злокачественных новообразований: </a:t>
            </a:r>
            <a:endParaRPr lang="ru-RU" sz="2400" dirty="0" smtClean="0"/>
          </a:p>
          <a:p>
            <a:r>
              <a:rPr lang="ru-RU" altLang="ru-RU" sz="2400" dirty="0" smtClean="0"/>
              <a:t>Статистические данные по России свидетельствуют, что более четверти больных, обратившихся за помощью к врачу, имеют патологию органов дыхания.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763425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600" b="1" dirty="0" smtClean="0">
                <a:latin typeface="Calibri" panose="020F0502020204030204" pitchFamily="34" charset="0"/>
              </a:rPr>
              <a:t>Ранними признаками </a:t>
            </a:r>
            <a:r>
              <a:rPr lang="ru-RU" altLang="ru-RU" sz="4600" b="1" dirty="0" err="1" smtClean="0">
                <a:latin typeface="Calibri" panose="020F0502020204030204" pitchFamily="34" charset="0"/>
              </a:rPr>
              <a:t>обструктивных</a:t>
            </a:r>
            <a:r>
              <a:rPr lang="ru-RU" altLang="ru-RU" sz="4600" b="1" dirty="0" smtClean="0">
                <a:latin typeface="Calibri" panose="020F0502020204030204" pitchFamily="34" charset="0"/>
              </a:rPr>
              <a:t> нарушений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23850" y="1935163"/>
            <a:ext cx="4171950" cy="4389437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latin typeface="Constantia" panose="02030602050306030303" pitchFamily="18" charset="0"/>
              </a:rPr>
              <a:t>у пациентов без клинических проявлений бронхиальной обструкции могут служить </a:t>
            </a:r>
            <a:r>
              <a:rPr lang="ru-RU" altLang="ru-RU" sz="2200" b="1" dirty="0" smtClean="0">
                <a:solidFill>
                  <a:srgbClr val="F68304"/>
                </a:solidFill>
                <a:latin typeface="Constantia" panose="02030602050306030303" pitchFamily="18" charset="0"/>
              </a:rPr>
              <a:t>изменение формы экспираторной части кривой «поток–объем</a:t>
            </a:r>
            <a:r>
              <a:rPr lang="ru-RU" altLang="ru-RU" sz="2200" b="1" dirty="0" smtClean="0">
                <a:latin typeface="Constantia" panose="02030602050306030303" pitchFamily="18" charset="0"/>
              </a:rPr>
              <a:t>» и снижение скоростных показателей СОС25–75, МОС50, МОС75  </a:t>
            </a:r>
            <a:r>
              <a:rPr lang="en-US" altLang="ru-RU" sz="22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2 +</a:t>
            </a:r>
            <a:endParaRPr lang="ru-RU" altLang="ru-RU" sz="2200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18436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1916113"/>
            <a:ext cx="4244975" cy="4681537"/>
          </a:xfrm>
        </p:spPr>
      </p:pic>
    </p:spTree>
    <p:extLst>
      <p:ext uri="{BB962C8B-B14F-4D97-AF65-F5344CB8AC3E}">
        <p14:creationId xmlns:p14="http://schemas.microsoft.com/office/powerpoint/2010/main" xmlns="" val="3244150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483225" cy="1371600"/>
          </a:xfrm>
        </p:spPr>
        <p:txBody>
          <a:bodyPr>
            <a:normAutofit fontScale="90000"/>
          </a:bodyPr>
          <a:lstStyle/>
          <a:p>
            <a:r>
              <a:rPr lang="ru-RU" altLang="ru-RU" sz="2800" b="1" i="1" dirty="0" smtClean="0">
                <a:solidFill>
                  <a:srgbClr val="FF0000"/>
                </a:solidFill>
              </a:rPr>
              <a:t>Первичная профилактика – снижение степени риска развития пылевой патологии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:</a:t>
            </a:r>
            <a:br>
              <a:rPr lang="ru-RU" altLang="ru-RU" sz="2800" b="1" dirty="0" smtClean="0">
                <a:solidFill>
                  <a:srgbClr val="FF0000"/>
                </a:solidFill>
              </a:rPr>
            </a:br>
            <a:endParaRPr lang="ru-RU" alt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6228184" cy="46164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ru-RU" altLang="ru-RU" sz="2000" dirty="0" smtClean="0"/>
              <a:t>административно-инженерный контроль за работой оборудования, генерирующего пылевые частицы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endParaRPr lang="ru-RU" altLang="ru-RU" sz="2000" dirty="0" smtClean="0"/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ru-RU" altLang="ru-RU" sz="2000" dirty="0" smtClean="0"/>
              <a:t>санитарно-гигиенический контроль за уровнем загазованности/запыленности рабочей зоны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endParaRPr lang="ru-RU" altLang="ru-RU" sz="2000" dirty="0" smtClean="0"/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ru-RU" altLang="ru-RU" sz="2000" dirty="0" smtClean="0"/>
              <a:t>использование респираторов и воздухоочистителей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endParaRPr lang="ru-RU" altLang="ru-RU" sz="2000" dirty="0" smtClean="0"/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ru-RU" altLang="ru-RU" sz="2000" dirty="0" smtClean="0"/>
              <a:t>запрет курения сигарет в общественных местах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endParaRPr lang="ru-RU" altLang="ru-RU" sz="2000" dirty="0" smtClean="0"/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ru-RU" altLang="ru-RU" sz="2400" b="1" dirty="0" smtClean="0"/>
              <a:t>предварительные медосмотры при приеме на работу</a:t>
            </a:r>
          </a:p>
          <a:p>
            <a:pPr>
              <a:lnSpc>
                <a:spcPct val="80000"/>
              </a:lnSpc>
            </a:pPr>
            <a:endParaRPr lang="ru-RU" altLang="ru-RU" sz="2000" dirty="0" smtClean="0"/>
          </a:p>
        </p:txBody>
      </p:sp>
      <p:pic>
        <p:nvPicPr>
          <p:cNvPr id="10957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11863" y="333375"/>
            <a:ext cx="3132137" cy="3527425"/>
          </a:xfrm>
          <a:noFill/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49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2" descr="http://lidernews.com/wp-content/uploads/2012/10/sigaretyi-vas-uby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538" y="3737669"/>
            <a:ext cx="315595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 descr="http://cs9555.userapi.com/v9555235/996/Xcg9Grttak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6225" y="3717032"/>
            <a:ext cx="291306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866256"/>
            <a:ext cx="87484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Прекращение курения – самое эффективное мероприятие, позволяющее снизить риск развития и прогрессирования ХОБЛ </a:t>
            </a:r>
            <a:r>
              <a:rPr lang="ru-RU" sz="2800" b="1" dirty="0" smtClean="0"/>
              <a:t>(уровень доказательности А) 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50734" y="6478624"/>
            <a:ext cx="89644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000" dirty="0">
                <a:solidFill>
                  <a:prstClr val="black"/>
                </a:solidFill>
              </a:rPr>
              <a:t>Global Initiative for Chronic Obstructive Lung Disease. Global strategy for the diagnosis, management, and prevention of chronic obstructive pulmonary disease. 20</a:t>
            </a:r>
            <a:r>
              <a:rPr lang="ru-RU" altLang="en-US" sz="1000" dirty="0" smtClean="0">
                <a:solidFill>
                  <a:prstClr val="black"/>
                </a:solidFill>
              </a:rPr>
              <a:t>17</a:t>
            </a:r>
            <a:endParaRPr lang="en-US" altLang="en-US" sz="1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422" y="269045"/>
            <a:ext cx="5142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</a:rPr>
              <a:t>Устранение факторов риска</a:t>
            </a:r>
          </a:p>
          <a:p>
            <a:r>
              <a:rPr lang="ru-RU" sz="3200" b="1" i="1" dirty="0" smtClean="0"/>
              <a:t>Прекращение курения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422377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3" y="496457"/>
            <a:ext cx="6059267" cy="216995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79248" y="6483015"/>
            <a:ext cx="82033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Пелевина И.Д., </a:t>
            </a:r>
            <a:r>
              <a:rPr lang="ru-RU" sz="900" dirty="0" err="1" smtClean="0"/>
              <a:t>Шапорова</a:t>
            </a:r>
            <a:r>
              <a:rPr lang="ru-RU" sz="900" dirty="0" smtClean="0"/>
              <a:t> Н.Л., Трофимов В.И., Баранова О.А. Земский Врач</a:t>
            </a:r>
            <a:r>
              <a:rPr lang="ru-RU" sz="900" dirty="0"/>
              <a:t>, </a:t>
            </a:r>
            <a:r>
              <a:rPr lang="ru-RU" sz="900" dirty="0" smtClean="0"/>
              <a:t>2013 (</a:t>
            </a:r>
            <a:r>
              <a:rPr lang="ru-RU" sz="900" dirty="0"/>
              <a:t>18</a:t>
            </a:r>
            <a:r>
              <a:rPr lang="ru-RU" sz="900" dirty="0" smtClean="0"/>
              <a:t>)- № 1с.27-28</a:t>
            </a:r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204952" y="2838022"/>
            <a:ext cx="8678915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200" dirty="0">
                <a:latin typeface="Calibri" panose="020F0502020204030204" pitchFamily="34" charset="0"/>
              </a:rPr>
              <a:t>1. Оценка сопутствующей кардиальной </a:t>
            </a:r>
            <a:r>
              <a:rPr lang="ru-RU" sz="2200" dirty="0" smtClean="0">
                <a:latin typeface="Calibri" panose="020F0502020204030204" pitchFamily="34" charset="0"/>
              </a:rPr>
              <a:t>патологии (АД</a:t>
            </a:r>
            <a:r>
              <a:rPr lang="ru-RU" sz="2200" dirty="0">
                <a:latin typeface="Calibri" panose="020F0502020204030204" pitchFamily="34" charset="0"/>
              </a:rPr>
              <a:t>, ИБС и др.) является значимым фактором </a:t>
            </a:r>
            <a:r>
              <a:rPr lang="ru-RU" sz="2200" dirty="0" smtClean="0">
                <a:latin typeface="Calibri" panose="020F0502020204030204" pitchFamily="34" charset="0"/>
              </a:rPr>
              <a:t>усиления мотивации </a:t>
            </a:r>
            <a:r>
              <a:rPr lang="ru-RU" sz="2200" dirty="0">
                <a:latin typeface="Calibri" panose="020F0502020204030204" pitchFamily="34" charset="0"/>
              </a:rPr>
              <a:t>к отказу от курения.</a:t>
            </a:r>
          </a:p>
          <a:p>
            <a:pPr>
              <a:spcBef>
                <a:spcPts val="600"/>
              </a:spcBef>
            </a:pPr>
            <a:r>
              <a:rPr lang="ru-RU" sz="2200" dirty="0">
                <a:latin typeface="Calibri" panose="020F0502020204030204" pitchFamily="34" charset="0"/>
              </a:rPr>
              <a:t>2. Отказ от курения проводится на фоне </a:t>
            </a:r>
            <a:r>
              <a:rPr lang="ru-RU" sz="2200" dirty="0" smtClean="0">
                <a:latin typeface="Calibri" panose="020F0502020204030204" pitchFamily="34" charset="0"/>
              </a:rPr>
              <a:t>стабилизации сердечно-сосудистой </a:t>
            </a:r>
            <a:r>
              <a:rPr lang="ru-RU" sz="2200" dirty="0">
                <a:latin typeface="Calibri" panose="020F0502020204030204" pitchFamily="34" charset="0"/>
              </a:rPr>
              <a:t>патологии и ХОБЛ.</a:t>
            </a:r>
          </a:p>
          <a:p>
            <a:pPr>
              <a:spcBef>
                <a:spcPts val="600"/>
              </a:spcBef>
            </a:pPr>
            <a:r>
              <a:rPr lang="ru-RU" sz="2200" dirty="0">
                <a:latin typeface="Calibri" panose="020F0502020204030204" pitchFamily="34" charset="0"/>
              </a:rPr>
              <a:t>3. Назначение </a:t>
            </a:r>
            <a:r>
              <a:rPr lang="ru-RU" sz="2200" dirty="0" err="1">
                <a:latin typeface="Calibri" panose="020F0502020204030204" pitchFamily="34" charset="0"/>
              </a:rPr>
              <a:t>суперселективных</a:t>
            </a:r>
            <a:r>
              <a:rPr lang="ru-RU" sz="2200" dirty="0">
                <a:latin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</a:rPr>
              <a:t>бета-блокаторов у </a:t>
            </a:r>
            <a:r>
              <a:rPr lang="ru-RU" sz="2200" dirty="0">
                <a:latin typeface="Calibri" panose="020F0502020204030204" pitchFamily="34" charset="0"/>
              </a:rPr>
              <a:t>больных </a:t>
            </a:r>
            <a:r>
              <a:rPr lang="ru-RU" sz="2200" dirty="0" smtClean="0">
                <a:latin typeface="Calibri" panose="020F0502020204030204" pitchFamily="34" charset="0"/>
              </a:rPr>
              <a:t>ХОБЛ результативно </a:t>
            </a:r>
            <a:r>
              <a:rPr lang="ru-RU" sz="2200" dirty="0">
                <a:latin typeface="Calibri" panose="020F0502020204030204" pitchFamily="34" charset="0"/>
              </a:rPr>
              <a:t>и безопасно.</a:t>
            </a:r>
          </a:p>
          <a:p>
            <a:pPr>
              <a:spcBef>
                <a:spcPts val="600"/>
              </a:spcBef>
            </a:pPr>
            <a:r>
              <a:rPr lang="ru-RU" sz="2200" dirty="0">
                <a:latin typeface="Calibri" panose="020F0502020204030204" pitchFamily="34" charset="0"/>
              </a:rPr>
              <a:t>4. Неполные курсы </a:t>
            </a:r>
            <a:r>
              <a:rPr lang="ru-RU" sz="2200" dirty="0" err="1">
                <a:latin typeface="Calibri" panose="020F0502020204030204" pitchFamily="34" charset="0"/>
              </a:rPr>
              <a:t>никотинзаместительной</a:t>
            </a:r>
            <a:r>
              <a:rPr lang="ru-RU" sz="2200" dirty="0">
                <a:latin typeface="Calibri" panose="020F0502020204030204" pitchFamily="34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</a:rPr>
              <a:t>терапии эффективны (увеличивают </a:t>
            </a:r>
            <a:r>
              <a:rPr lang="ru-RU" sz="2200" dirty="0">
                <a:latin typeface="Calibri" panose="020F0502020204030204" pitchFamily="34" charset="0"/>
              </a:rPr>
              <a:t>процент отказа </a:t>
            </a:r>
            <a:r>
              <a:rPr lang="ru-RU" sz="2200" dirty="0" smtClean="0">
                <a:latin typeface="Calibri" panose="020F0502020204030204" pitchFamily="34" charset="0"/>
              </a:rPr>
              <a:t>от курения </a:t>
            </a:r>
            <a:r>
              <a:rPr lang="ru-RU" sz="2200" dirty="0">
                <a:latin typeface="Calibri" panose="020F0502020204030204" pitchFamily="34" charset="0"/>
              </a:rPr>
              <a:t>до 61 %).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74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74675" y="115888"/>
            <a:ext cx="8001000" cy="1216025"/>
          </a:xfrm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rgbClr val="000066"/>
                </a:solidFill>
              </a:rPr>
              <a:t>Вакцинация</a:t>
            </a:r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179388" y="1898650"/>
            <a:ext cx="8820150" cy="4267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400" dirty="0" smtClean="0"/>
              <a:t>Противогриппозная вакцинация снижает риск респираторных инфекций и смерти у больных ХОБЛ, а также уменьшает частоту обострений.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400" dirty="0" smtClean="0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 err="1" smtClean="0"/>
              <a:t>Антипневмококковая</a:t>
            </a:r>
            <a:r>
              <a:rPr lang="ru-RU" altLang="ru-RU" sz="2400" dirty="0" smtClean="0"/>
              <a:t> вакцинация снижает риск пневмонии у лиц с тяжелой и крайне тяжелой ХОБЛ (ОФВ1 менее 40 %) независимо от возраста и у лиц с ХОБЛ любой степени тяжести моложе 65 лет, а также у лиц, экспонированных к </a:t>
            </a:r>
            <a:r>
              <a:rPr lang="ru-RU" altLang="ru-RU" sz="2400" dirty="0" err="1" smtClean="0"/>
              <a:t>промаэрозолям</a:t>
            </a:r>
            <a:r>
              <a:rPr lang="ru-RU" altLang="ru-RU" sz="2400" dirty="0" smtClean="0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400" dirty="0" smtClean="0"/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179388" y="6381750"/>
            <a:ext cx="8569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1100"/>
              <a:t>Измеров Н.Ф., Чучалин А.Г. Национальное руководство «Профессиональные заболевания органов дыхания». Гэотар-Медиа, 2016г.</a:t>
            </a:r>
          </a:p>
        </p:txBody>
      </p:sp>
    </p:spTree>
    <p:extLst>
      <p:ext uri="{BB962C8B-B14F-4D97-AF65-F5344CB8AC3E}">
        <p14:creationId xmlns:p14="http://schemas.microsoft.com/office/powerpoint/2010/main" xmlns="" val="29276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333375"/>
            <a:ext cx="8518401" cy="6219825"/>
          </a:xfrm>
        </p:spPr>
        <p:txBody>
          <a:bodyPr/>
          <a:lstStyle/>
          <a:p>
            <a:pPr indent="-339725">
              <a:spcBef>
                <a:spcPts val="60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altLang="ru-RU" dirty="0" smtClean="0"/>
              <a:t>	</a:t>
            </a: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Вторичная профилактика – раннее выявление первых признаков заболевания</a:t>
            </a:r>
            <a:r>
              <a:rPr lang="ru-RU" alt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indent="-339725">
              <a:spcBef>
                <a:spcPts val="60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endParaRPr lang="ru-RU" altLang="ru-RU" sz="2400" i="1" dirty="0" smtClean="0">
              <a:solidFill>
                <a:srgbClr val="FFFF00"/>
              </a:solidFill>
            </a:endParaRPr>
          </a:p>
          <a:p>
            <a:pPr indent="-339725">
              <a:spcBef>
                <a:spcPts val="600"/>
              </a:spcBef>
              <a:buClr>
                <a:srgbClr val="336699"/>
              </a:buClr>
              <a:buFont typeface="Arial" panose="020B0604020202020204" pitchFamily="34" charset="0"/>
              <a:buChar char="•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altLang="ru-RU" sz="2400" dirty="0" smtClean="0"/>
              <a:t>периодические медицинские осмотры</a:t>
            </a:r>
          </a:p>
          <a:p>
            <a:pPr indent="-339725">
              <a:spcBef>
                <a:spcPts val="60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endParaRPr lang="ru-RU" altLang="ru-RU" sz="2400" dirty="0" smtClean="0"/>
          </a:p>
          <a:p>
            <a:pPr indent="-339725">
              <a:spcBef>
                <a:spcPts val="600"/>
              </a:spcBef>
              <a:buClr>
                <a:srgbClr val="336699"/>
              </a:buClr>
              <a:buFont typeface="Arial" panose="020B0604020202020204" pitchFamily="34" charset="0"/>
              <a:buChar char="•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altLang="ru-RU" sz="2400" dirty="0" smtClean="0"/>
              <a:t>обязательная ежегодная спирография</a:t>
            </a:r>
          </a:p>
          <a:p>
            <a:pPr indent="-339725">
              <a:spcBef>
                <a:spcPts val="60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endParaRPr lang="ru-RU" altLang="ru-RU" sz="2400" dirty="0" smtClean="0"/>
          </a:p>
          <a:p>
            <a:pPr indent="-339725">
              <a:spcBef>
                <a:spcPts val="600"/>
              </a:spcBef>
              <a:buClr>
                <a:srgbClr val="336699"/>
              </a:buClr>
              <a:buFont typeface="Arial" panose="020B0604020202020204" pitchFamily="34" charset="0"/>
              <a:buChar char="•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altLang="ru-RU" sz="2400" dirty="0" smtClean="0"/>
              <a:t>динамическое наблюдение за признаками с начальными признаками заболевания</a:t>
            </a:r>
          </a:p>
          <a:p>
            <a:pPr indent="-339725">
              <a:spcBef>
                <a:spcPts val="60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endParaRPr lang="ru-RU" altLang="ru-RU" sz="2400" dirty="0" smtClean="0"/>
          </a:p>
          <a:p>
            <a:pPr indent="-339725">
              <a:spcBef>
                <a:spcPts val="600"/>
              </a:spcBef>
              <a:buClr>
                <a:srgbClr val="336699"/>
              </a:buClr>
              <a:buFont typeface="Arial" panose="020B0604020202020204" pitchFamily="34" charset="0"/>
              <a:buChar char="•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altLang="ru-RU" sz="2400" dirty="0" smtClean="0"/>
              <a:t>лечебно-профилактические мероприятия</a:t>
            </a:r>
          </a:p>
          <a:p>
            <a:pPr indent="-339725">
              <a:spcBef>
                <a:spcPts val="60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altLang="ru-RU" sz="2400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="" val="3472171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38113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altLang="ru-RU" sz="3400" smtClean="0"/>
          </a:p>
        </p:txBody>
      </p:sp>
      <p:graphicFrame>
        <p:nvGraphicFramePr>
          <p:cNvPr id="19476" name="Group 20"/>
          <p:cNvGraphicFramePr>
            <a:graphicFrameLocks noGrp="1"/>
          </p:cNvGraphicFramePr>
          <p:nvPr>
            <p:ph type="tbl" idx="1"/>
          </p:nvPr>
        </p:nvGraphicFramePr>
        <p:xfrm>
          <a:off x="457200" y="928688"/>
          <a:ext cx="8435975" cy="7071360"/>
        </p:xfrm>
        <a:graphic>
          <a:graphicData uri="http://schemas.openxmlformats.org/drawingml/2006/table">
            <a:tbl>
              <a:tblPr/>
              <a:tblGrid>
                <a:gridCol w="665163"/>
                <a:gridCol w="1763712"/>
                <a:gridCol w="542925"/>
                <a:gridCol w="1477963"/>
                <a:gridCol w="1512887"/>
                <a:gridCol w="2473325"/>
              </a:tblGrid>
              <a:tr h="5595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Аэрозоли преимущественно фиброгенного и смешанного типа действия, «Ф»: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2 года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Оториноларинголог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Дерматовенеролог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*Онколог 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*Аллерголог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Спирометрия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Рентгенография грудной клетки в двух проекциях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*количественное содержание а1-антитрипсин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1.Тотальные дистрофические заболевания верхних дыхательных путей.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2Искривления носовой перегородки с нарушением функции носового дыхания.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Хронические заболевания бронхолегочной системы с частотой обострения 2 и более раз за календарный год.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4.Аллергические заболевания органов дыхания. 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5.Хронические рецидивирующие заболевания кожи с частотой обострения 4 и более раз за календарный год.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5348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4075" y="324901"/>
            <a:ext cx="8289925" cy="6191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00066"/>
                </a:solidFill>
              </a:rPr>
              <a:t>Терапия ХОБЛ - комплексная</a:t>
            </a: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887050" y="2060848"/>
            <a:ext cx="3384550" cy="90011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600" i="1" dirty="0" smtClean="0">
                <a:solidFill>
                  <a:srgbClr val="000000"/>
                </a:solidFill>
                <a:latin typeface="Tahoma" pitchFamily="34" charset="0"/>
              </a:rPr>
              <a:t>Медикаментозная</a:t>
            </a:r>
            <a:endParaRPr lang="ru-RU" sz="2600" i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5042989" y="2086973"/>
            <a:ext cx="3384550" cy="8739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600" i="1" dirty="0" smtClean="0">
                <a:solidFill>
                  <a:srgbClr val="000000"/>
                </a:solidFill>
                <a:latin typeface="Tahoma" pitchFamily="34" charset="0"/>
              </a:rPr>
              <a:t>Немедикаментозная</a:t>
            </a:r>
            <a:endParaRPr lang="ru-RU" sz="2600" i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2777" name="Line 6"/>
          <p:cNvSpPr>
            <a:spLocks noChangeShapeType="1"/>
          </p:cNvSpPr>
          <p:nvPr/>
        </p:nvSpPr>
        <p:spPr bwMode="auto">
          <a:xfrm flipH="1">
            <a:off x="2771800" y="1236663"/>
            <a:ext cx="530200" cy="77224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7"/>
          <p:cNvSpPr>
            <a:spLocks noChangeShapeType="1"/>
          </p:cNvSpPr>
          <p:nvPr/>
        </p:nvSpPr>
        <p:spPr bwMode="auto">
          <a:xfrm>
            <a:off x="5424488" y="1211263"/>
            <a:ext cx="477548" cy="79764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80" name="Picture 2" descr="http://sv-garant64.ru/upload/images/foto-tabakokureni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4886" y="3645694"/>
            <a:ext cx="180657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4" descr="http://www.oxy2.ru/files/products/355_larg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422417"/>
            <a:ext cx="1346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6" descr="http://cs315929.userapi.com/v315929030/238/4F7jp5O_OQ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4976" y="4961731"/>
            <a:ext cx="20605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8" descr="http://www.rambam.org.il/NR/rdonlyres/93984684-C71F-400D-BB6C-3D71F686ECA3/0/%D7%AA%D7%A8%D7%95%D7%A4%D7%94%D7%91%D7%9B%D7%A4%D7%99%D7%AA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5306" y="3444642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0" descr="http://nua.in.ua/wp-content/uploads/2012/05/tabletk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7962" y="5047957"/>
            <a:ext cx="1482725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630" y="6356582"/>
            <a:ext cx="912937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050" dirty="0">
                <a:solidFill>
                  <a:prstClr val="black"/>
                </a:solidFill>
              </a:rPr>
              <a:t>Global Initiative for Chronic Obstructive Lung Disease. Global strategy for the diagnosis, management, and prevention of chronic obstructive pulmonary disease. 20</a:t>
            </a:r>
            <a:r>
              <a:rPr lang="ru-RU" altLang="en-US" sz="1050" dirty="0" smtClean="0">
                <a:solidFill>
                  <a:prstClr val="black"/>
                </a:solidFill>
              </a:rPr>
              <a:t>1</a:t>
            </a:r>
            <a:r>
              <a:rPr lang="ru-RU" altLang="en-US" sz="1050" dirty="0">
                <a:solidFill>
                  <a:prstClr val="black"/>
                </a:solidFill>
              </a:rPr>
              <a:t>7</a:t>
            </a:r>
            <a:endParaRPr lang="en-US" altLang="en-US" sz="1050" dirty="0">
              <a:solidFill>
                <a:prstClr val="black"/>
              </a:solidFill>
            </a:endParaRPr>
          </a:p>
        </p:txBody>
      </p:sp>
      <p:pic>
        <p:nvPicPr>
          <p:cNvPr id="15" name="image35.jpeg"/>
          <p:cNvPicPr>
            <a:picLocks noChangeAspect="1"/>
          </p:cNvPicPr>
          <p:nvPr/>
        </p:nvPicPr>
        <p:blipFill>
          <a:blip r:embed="rId11" cstate="print">
            <a:extLst/>
          </a:blip>
          <a:srcRect b="11956"/>
          <a:stretch>
            <a:fillRect/>
          </a:stretch>
        </p:blipFill>
        <p:spPr>
          <a:xfrm>
            <a:off x="545057" y="3353227"/>
            <a:ext cx="1057127" cy="15068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8221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1" y="1340768"/>
            <a:ext cx="82899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Применение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долговременной оптимальной программы диспансеризации, реабилитации больных ХОБЛ с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ССЗ обеспечивает: 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своевременную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диагностику,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эффективную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вторичную профилактику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осложнений, 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Способствует снижению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больных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обострениями: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ХОБЛ с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ССЗ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4,3 раза,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ОИМ в 16 раз, ОНМК в 4 раза,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жизнеугрожающими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аритмиями –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19 раз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смертности от осложнений ХОБЛ с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ССЗ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4,5 раза.</a:t>
            </a:r>
            <a:endParaRPr lang="en-US" sz="2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476672"/>
            <a:ext cx="8289925" cy="61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Немедикаментозная терапия ХОБЛ</a:t>
            </a:r>
          </a:p>
        </p:txBody>
      </p:sp>
      <p:sp>
        <p:nvSpPr>
          <p:cNvPr id="4" name="Rectangle 3"/>
          <p:cNvSpPr/>
          <p:nvPr/>
        </p:nvSpPr>
        <p:spPr>
          <a:xfrm>
            <a:off x="188516" y="609329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dirty="0"/>
              <a:t>Азаров, А.В. Совершенствование системы профилактики заболеваемости и преждевременной смертности населения в экологических районах Крайнего Севера: </a:t>
            </a:r>
            <a:r>
              <a:rPr lang="ru-RU" sz="1200" dirty="0" err="1"/>
              <a:t>Дисс</a:t>
            </a:r>
            <a:r>
              <a:rPr lang="ru-RU" sz="1200" dirty="0"/>
              <a:t>. ... канд. мед. наук : 14.00.07 / А.В. Азаров. – М., 1997. – 143 с.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4288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38138" y="1863725"/>
          <a:ext cx="8501062" cy="359727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8501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2521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ru-RU" sz="2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Терапевтические эффекты:</a:t>
                      </a:r>
                      <a:endParaRPr lang="ru-RU" sz="24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753" marR="99753" marT="45724" marB="4572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3595">
                <a:tc>
                  <a:txBody>
                    <a:bodyPr/>
                    <a:lstStyle/>
                    <a:p>
                      <a:pPr marL="0" indent="0">
                        <a:lnSpc>
                          <a:spcPts val="3000"/>
                        </a:lnSpc>
                        <a:buClr>
                          <a:schemeClr val="accent4">
                            <a:lumMod val="50000"/>
                          </a:schemeClr>
                        </a:buClr>
                        <a:buFont typeface="Wingdings" pitchFamily="2" charset="2"/>
                        <a:buNone/>
                      </a:pPr>
                      <a:r>
                        <a:rPr lang="ru-RU" sz="2400" b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 Одышка ( сопротивление воздушному потоку в дыхательных путях;  гиперинфляция)</a:t>
                      </a:r>
                    </a:p>
                  </a:txBody>
                  <a:tcPr marL="99753" marR="99753" marT="45724" marB="4572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3595">
                <a:tc>
                  <a:txBody>
                    <a:bodyPr/>
                    <a:lstStyle/>
                    <a:p>
                      <a:pPr marL="0" indent="0">
                        <a:lnSpc>
                          <a:spcPts val="3000"/>
                        </a:lnSpc>
                        <a:buClr>
                          <a:schemeClr val="accent4">
                            <a:lumMod val="50000"/>
                          </a:schemeClr>
                        </a:buClr>
                        <a:buFont typeface="Wingdings" pitchFamily="2" charset="2"/>
                        <a:buNone/>
                      </a:pPr>
                      <a:r>
                        <a:rPr lang="ru-RU" sz="2400" b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 Толерантность к физическим нагрузкам ( динамическая гиперинфляция)</a:t>
                      </a:r>
                    </a:p>
                  </a:txBody>
                  <a:tcPr marL="99753" marR="99753" marT="45724" marB="4572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2521">
                <a:tc>
                  <a:txBody>
                    <a:bodyPr/>
                    <a:lstStyle/>
                    <a:p>
                      <a:pPr marL="0" indent="0">
                        <a:lnSpc>
                          <a:spcPts val="3000"/>
                        </a:lnSpc>
                        <a:buClr>
                          <a:schemeClr val="accent4">
                            <a:lumMod val="50000"/>
                          </a:schemeClr>
                        </a:buClr>
                        <a:buFont typeface="Wingdings" pitchFamily="2" charset="2"/>
                        <a:buNone/>
                      </a:pPr>
                      <a:r>
                        <a:rPr lang="ru-RU" sz="2400" b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 Качество сна ( ночной бронхоспазм)</a:t>
                      </a:r>
                    </a:p>
                  </a:txBody>
                  <a:tcPr marL="99753" marR="99753" marT="45724" marB="4572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521">
                <a:tc>
                  <a:txBody>
                    <a:bodyPr/>
                    <a:lstStyle/>
                    <a:p>
                      <a:pPr marL="0" indent="0">
                        <a:lnSpc>
                          <a:spcPts val="3000"/>
                        </a:lnSpc>
                        <a:buClr>
                          <a:schemeClr val="accent4">
                            <a:lumMod val="50000"/>
                          </a:schemeClr>
                        </a:buClr>
                        <a:buFont typeface="Wingdings" pitchFamily="2" charset="2"/>
                        <a:buNone/>
                      </a:pPr>
                      <a:r>
                        <a:rPr lang="ru-RU" sz="2400" b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 Качество жизни</a:t>
                      </a:r>
                      <a:endParaRPr lang="ru-RU" sz="2400" b="0" i="0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753" marR="99753" marT="45724" marB="4572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2521">
                <a:tc>
                  <a:txBody>
                    <a:bodyPr/>
                    <a:lstStyle/>
                    <a:p>
                      <a:pPr marL="0" indent="0">
                        <a:lnSpc>
                          <a:spcPts val="3000"/>
                        </a:lnSpc>
                        <a:buClr>
                          <a:schemeClr val="accent4">
                            <a:lumMod val="50000"/>
                          </a:schemeClr>
                        </a:buClr>
                        <a:buFont typeface="Wingdings" pitchFamily="2" charset="2"/>
                        <a:buNone/>
                      </a:pPr>
                      <a:r>
                        <a:rPr lang="ru-RU" sz="2400" b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 Частота повторных обострений</a:t>
                      </a:r>
                      <a:r>
                        <a:rPr lang="ru-RU" sz="2400" b="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 заболевания</a:t>
                      </a:r>
                      <a:endParaRPr lang="ru-RU" sz="2400" b="0" i="0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753" marR="99753" marT="45724" marB="4572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597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1488" y="271463"/>
            <a:ext cx="7716837" cy="106521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28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Центральное место в лечении ХОБЛ -</a:t>
            </a:r>
            <a:r>
              <a:rPr lang="ru-RU" altLang="en-US" sz="2800" b="1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бронхолитики</a:t>
            </a:r>
            <a:endParaRPr lang="ru-RU" altLang="en-US" sz="2800" b="1" dirty="0" smtClean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57363" name="TextBox 4"/>
          <p:cNvSpPr txBox="1">
            <a:spLocks noChangeArrowheads="1"/>
          </p:cNvSpPr>
          <p:nvPr/>
        </p:nvSpPr>
        <p:spPr bwMode="auto">
          <a:xfrm>
            <a:off x="471488" y="6478588"/>
            <a:ext cx="7477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161645"/>
                </a:solidFill>
                <a:latin typeface="Arial" panose="020B0604020202020204" pitchFamily="34" charset="0"/>
              </a:rPr>
              <a:t>Ohar JA, et al. Sem Respir Crit Care Med 2010; 31: 321-333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31690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biologo.ru/lekciya-dlya-studentov-2-kursa-pedfaka-kafedra-terapii-i-profb/im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7781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453707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8" r="4990"/>
          <a:stretch/>
        </p:blipFill>
        <p:spPr bwMode="auto">
          <a:xfrm>
            <a:off x="179388" y="2205038"/>
            <a:ext cx="410458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79388" y="1270000"/>
            <a:ext cx="43926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ru-RU" altLang="en-US" b="1">
                <a:solidFill>
                  <a:srgbClr val="000099"/>
                </a:solidFill>
              </a:rPr>
              <a:t>«фармакологическое стентирование»</a:t>
            </a:r>
            <a:endParaRPr lang="ru-RU" altLang="ru-RU" b="1">
              <a:solidFill>
                <a:srgbClr val="000099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895850" y="1268413"/>
            <a:ext cx="424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ru-RU" altLang="en-US" b="1">
                <a:solidFill>
                  <a:srgbClr val="000099"/>
                </a:solidFill>
              </a:rPr>
              <a:t>«фармакологическая редукция» легочных объемов</a:t>
            </a:r>
            <a:endParaRPr lang="ru-RU" altLang="ru-RU" b="1">
              <a:solidFill>
                <a:srgbClr val="000099"/>
              </a:solidFill>
            </a:endParaRPr>
          </a:p>
        </p:txBody>
      </p:sp>
      <p:sp>
        <p:nvSpPr>
          <p:cNvPr id="56327" name="Rectangle 11"/>
          <p:cNvSpPr>
            <a:spLocks noChangeArrowheads="1"/>
          </p:cNvSpPr>
          <p:nvPr/>
        </p:nvSpPr>
        <p:spPr bwMode="auto">
          <a:xfrm>
            <a:off x="339725" y="6510338"/>
            <a:ext cx="88042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ru-RU" sz="800"/>
              <a:t>Beeh</a:t>
            </a:r>
            <a:r>
              <a:rPr lang="ru-RU" altLang="ru-RU" sz="800"/>
              <a:t> </a:t>
            </a:r>
            <a:r>
              <a:rPr lang="en-US" altLang="ru-RU" sz="800"/>
              <a:t>KM</a:t>
            </a:r>
            <a:r>
              <a:rPr lang="ru-RU" altLang="ru-RU" sz="800"/>
              <a:t>, </a:t>
            </a:r>
            <a:r>
              <a:rPr lang="en-US" altLang="ru-RU" sz="800"/>
              <a:t>The Short, the Long,</a:t>
            </a:r>
            <a:r>
              <a:rPr lang="ru-RU" altLang="ru-RU" sz="800"/>
              <a:t> </a:t>
            </a:r>
            <a:r>
              <a:rPr lang="en-US" altLang="ru-RU" sz="800"/>
              <a:t>and the “Ultra-long”: Why Duration of Bronchodilator Action Matters in Chronic</a:t>
            </a:r>
            <a:r>
              <a:rPr lang="ru-RU" altLang="ru-RU" sz="800"/>
              <a:t> </a:t>
            </a:r>
            <a:r>
              <a:rPr lang="en-US" altLang="ru-RU" sz="800"/>
              <a:t>Obstructive</a:t>
            </a:r>
            <a:r>
              <a:rPr lang="ru-RU" altLang="ru-RU" sz="800"/>
              <a:t> </a:t>
            </a:r>
            <a:r>
              <a:rPr lang="en-US" altLang="ru-RU" sz="800"/>
              <a:t>Pulmonary Disease</a:t>
            </a:r>
            <a:r>
              <a:rPr lang="ru-RU" altLang="ru-RU" sz="800"/>
              <a:t>. </a:t>
            </a:r>
            <a:r>
              <a:rPr lang="en-US" altLang="ru-RU" sz="800"/>
              <a:t>Adv Ther (2010) 27(3):150-159</a:t>
            </a:r>
          </a:p>
        </p:txBody>
      </p:sp>
      <p:sp>
        <p:nvSpPr>
          <p:cNvPr id="8" name="Прямоугольник 4"/>
          <p:cNvSpPr/>
          <p:nvPr/>
        </p:nvSpPr>
        <p:spPr>
          <a:xfrm>
            <a:off x="339725" y="44450"/>
            <a:ext cx="87693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66"/>
                </a:solidFill>
              </a:rPr>
              <a:t>Терапия </a:t>
            </a:r>
            <a:r>
              <a:rPr lang="ru-RU" sz="2800" b="1" dirty="0">
                <a:solidFill>
                  <a:srgbClr val="000066"/>
                </a:solidFill>
              </a:rPr>
              <a:t>пролонгированными</a:t>
            </a:r>
            <a:r>
              <a:rPr lang="ru-RU" sz="2800" dirty="0">
                <a:solidFill>
                  <a:srgbClr val="000066"/>
                </a:solidFill>
              </a:rPr>
              <a:t> </a:t>
            </a:r>
            <a:r>
              <a:rPr lang="ru-RU" sz="2800" b="1" dirty="0" err="1">
                <a:solidFill>
                  <a:srgbClr val="000066"/>
                </a:solidFill>
              </a:rPr>
              <a:t>бронходилататорами</a:t>
            </a:r>
            <a:r>
              <a:rPr lang="ru-RU" sz="2800" b="1" dirty="0">
                <a:solidFill>
                  <a:srgbClr val="000066"/>
                </a:solidFill>
              </a:rPr>
              <a:t> </a:t>
            </a:r>
            <a:r>
              <a:rPr lang="ru-RU" sz="2800" dirty="0">
                <a:solidFill>
                  <a:srgbClr val="000066"/>
                </a:solidFill>
              </a:rPr>
              <a:t>рекомендуется </a:t>
            </a:r>
            <a:r>
              <a:rPr lang="ru-RU" sz="2800" b="1" dirty="0">
                <a:solidFill>
                  <a:srgbClr val="000066"/>
                </a:solidFill>
              </a:rPr>
              <a:t>у всех больных </a:t>
            </a:r>
            <a:r>
              <a:rPr lang="ru-RU" sz="2800" b="1" dirty="0" smtClean="0">
                <a:solidFill>
                  <a:srgbClr val="000066"/>
                </a:solidFill>
              </a:rPr>
              <a:t>ХОБЛ</a:t>
            </a:r>
            <a:endParaRPr lang="ru-RU" sz="2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4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122" y="161132"/>
            <a:ext cx="8677357" cy="1216025"/>
          </a:xfrm>
        </p:spPr>
        <p:txBody>
          <a:bodyPr anchor="ctr" anchorCtr="1">
            <a:norm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0066"/>
                </a:solidFill>
              </a:rPr>
              <a:t>Эффекты </a:t>
            </a:r>
            <a:r>
              <a:rPr lang="ru-RU" altLang="ru-RU" sz="2800" b="1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бронходилататоров</a:t>
            </a:r>
            <a:r>
              <a:rPr lang="ru-RU" altLang="ru-RU" sz="28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 длительного действия на тканевом уровне</a:t>
            </a:r>
            <a:endParaRPr lang="el-GR" altLang="ru-RU" sz="2800" b="1" dirty="0" smtClean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757363" y="2078038"/>
            <a:ext cx="54768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endParaRPr lang="ru-RU" altLang="ru-RU" sz="1000">
              <a:latin typeface="Times New Roman" panose="02020603050405020304" pitchFamily="18" charset="0"/>
            </a:endParaRPr>
          </a:p>
          <a:p>
            <a:pPr algn="just"/>
            <a:r>
              <a:rPr lang="ru-RU" altLang="ru-RU" sz="1000">
                <a:latin typeface="Times New Roman" panose="02020603050405020304" pitchFamily="18" charset="0"/>
              </a:rPr>
              <a:t>  </a:t>
            </a:r>
            <a:r>
              <a:rPr lang="ru-RU" altLang="ru-RU" sz="15700">
                <a:latin typeface="Times New Roman" panose="02020603050405020304" pitchFamily="18" charset="0"/>
              </a:rPr>
              <a:t> </a:t>
            </a:r>
            <a:r>
              <a:rPr lang="ru-RU" altLang="ru-RU" sz="1000">
                <a:latin typeface="Times New Roman" panose="02020603050405020304" pitchFamily="18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grpSp>
        <p:nvGrpSpPr>
          <p:cNvPr id="59396" name="Diagram 4"/>
          <p:cNvGrpSpPr>
            <a:grpSpLocks/>
          </p:cNvGrpSpPr>
          <p:nvPr/>
        </p:nvGrpSpPr>
        <p:grpSpPr bwMode="auto">
          <a:xfrm>
            <a:off x="-2663825" y="1700213"/>
            <a:ext cx="14546263" cy="4530725"/>
            <a:chOff x="266" y="707"/>
            <a:chExt cx="5184" cy="2854"/>
          </a:xfrm>
        </p:grpSpPr>
        <p:sp>
          <p:nvSpPr>
            <p:cNvPr id="59398" name="_s1028"/>
            <p:cNvSpPr>
              <a:spLocks noChangeShapeType="1"/>
            </p:cNvSpPr>
            <p:nvPr/>
          </p:nvSpPr>
          <p:spPr bwMode="auto">
            <a:xfrm flipH="1" flipV="1">
              <a:off x="2268" y="1433"/>
              <a:ext cx="292" cy="3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9399" name="_s1029"/>
            <p:cNvSpPr>
              <a:spLocks noChangeArrowheads="1"/>
            </p:cNvSpPr>
            <p:nvPr/>
          </p:nvSpPr>
          <p:spPr bwMode="auto">
            <a:xfrm>
              <a:off x="1344" y="934"/>
              <a:ext cx="955" cy="9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altLang="ru-RU" b="1">
                  <a:solidFill>
                    <a:srgbClr val="002221"/>
                  </a:solidFill>
                </a:rPr>
                <a:t>Расслабление </a:t>
              </a:r>
            </a:p>
            <a:p>
              <a:pPr algn="ctr" eaLnBrk="1" hangingPunct="1"/>
              <a:r>
                <a:rPr lang="ru-RU" altLang="ru-RU" b="1">
                  <a:solidFill>
                    <a:srgbClr val="002221"/>
                  </a:solidFill>
                </a:rPr>
                <a:t>гладкой </a:t>
              </a:r>
            </a:p>
            <a:p>
              <a:pPr algn="ctr" eaLnBrk="1" hangingPunct="1"/>
              <a:r>
                <a:rPr lang="ru-RU" altLang="ru-RU" b="1">
                  <a:solidFill>
                    <a:srgbClr val="002221"/>
                  </a:solidFill>
                </a:rPr>
                <a:t>мускулатуры </a:t>
              </a:r>
            </a:p>
            <a:p>
              <a:pPr algn="ctr" eaLnBrk="1" hangingPunct="1"/>
              <a:r>
                <a:rPr lang="ru-RU" altLang="ru-RU" b="1">
                  <a:solidFill>
                    <a:srgbClr val="002221"/>
                  </a:solidFill>
                </a:rPr>
                <a:t>бронхов</a:t>
              </a:r>
            </a:p>
          </p:txBody>
        </p:sp>
        <p:sp>
          <p:nvSpPr>
            <p:cNvPr id="59400" name="_s1030"/>
            <p:cNvSpPr>
              <a:spLocks noChangeShapeType="1"/>
            </p:cNvSpPr>
            <p:nvPr/>
          </p:nvSpPr>
          <p:spPr bwMode="auto">
            <a:xfrm flipH="1">
              <a:off x="2216" y="2385"/>
              <a:ext cx="23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9401" name="_s1031"/>
            <p:cNvSpPr>
              <a:spLocks noChangeArrowheads="1"/>
            </p:cNvSpPr>
            <p:nvPr/>
          </p:nvSpPr>
          <p:spPr bwMode="auto">
            <a:xfrm>
              <a:off x="1292" y="2249"/>
              <a:ext cx="940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altLang="ru-RU" b="1">
                  <a:solidFill>
                    <a:srgbClr val="002221"/>
                  </a:solidFill>
                </a:rPr>
                <a:t>Увеличение </a:t>
              </a:r>
            </a:p>
            <a:p>
              <a:pPr algn="ctr" eaLnBrk="1" hangingPunct="1"/>
              <a:r>
                <a:rPr lang="ru-RU" altLang="ru-RU" b="1">
                  <a:solidFill>
                    <a:srgbClr val="002221"/>
                  </a:solidFill>
                </a:rPr>
                <a:t>продукции</a:t>
              </a:r>
            </a:p>
            <a:p>
              <a:pPr algn="ctr" eaLnBrk="1" hangingPunct="1"/>
              <a:r>
                <a:rPr lang="ru-RU" altLang="ru-RU" b="1">
                  <a:solidFill>
                    <a:srgbClr val="002221"/>
                  </a:solidFill>
                </a:rPr>
                <a:t>сурфактанта</a:t>
              </a:r>
            </a:p>
          </p:txBody>
        </p:sp>
        <p:sp>
          <p:nvSpPr>
            <p:cNvPr id="59402" name="_s1032"/>
            <p:cNvSpPr>
              <a:spLocks noChangeShapeType="1"/>
            </p:cNvSpPr>
            <p:nvPr/>
          </p:nvSpPr>
          <p:spPr bwMode="auto">
            <a:xfrm>
              <a:off x="2832" y="2521"/>
              <a:ext cx="1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9403" name="_s1033"/>
            <p:cNvSpPr>
              <a:spLocks noChangeArrowheads="1"/>
            </p:cNvSpPr>
            <p:nvPr/>
          </p:nvSpPr>
          <p:spPr bwMode="auto">
            <a:xfrm>
              <a:off x="2345" y="2794"/>
              <a:ext cx="1052" cy="7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altLang="ru-RU" b="1">
                  <a:solidFill>
                    <a:srgbClr val="002221"/>
                  </a:solidFill>
                </a:rPr>
                <a:t>Уменьшение </a:t>
              </a:r>
            </a:p>
            <a:p>
              <a:pPr algn="ctr" eaLnBrk="1" hangingPunct="1"/>
              <a:r>
                <a:rPr lang="ru-RU" altLang="ru-RU" b="1">
                  <a:solidFill>
                    <a:srgbClr val="002221"/>
                  </a:solidFill>
                </a:rPr>
                <a:t>Гиперреактивности</a:t>
              </a:r>
            </a:p>
            <a:p>
              <a:pPr algn="ctr" eaLnBrk="1" hangingPunct="1"/>
              <a:r>
                <a:rPr lang="ru-RU" altLang="ru-RU" b="1">
                  <a:solidFill>
                    <a:srgbClr val="002221"/>
                  </a:solidFill>
                </a:rPr>
                <a:t>бронхов</a:t>
              </a:r>
            </a:p>
          </p:txBody>
        </p:sp>
        <p:sp>
          <p:nvSpPr>
            <p:cNvPr id="59404" name="_s1034"/>
            <p:cNvSpPr>
              <a:spLocks noChangeShapeType="1"/>
            </p:cNvSpPr>
            <p:nvPr/>
          </p:nvSpPr>
          <p:spPr bwMode="auto">
            <a:xfrm>
              <a:off x="3242" y="2340"/>
              <a:ext cx="234" cy="2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9405" name="_s1035"/>
            <p:cNvSpPr>
              <a:spLocks noChangeArrowheads="1"/>
            </p:cNvSpPr>
            <p:nvPr/>
          </p:nvSpPr>
          <p:spPr bwMode="auto">
            <a:xfrm>
              <a:off x="3422" y="2295"/>
              <a:ext cx="1065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altLang="ru-RU" b="1">
                  <a:solidFill>
                    <a:srgbClr val="002221"/>
                  </a:solidFill>
                </a:rPr>
                <a:t>Улучшение </a:t>
              </a:r>
            </a:p>
            <a:p>
              <a:pPr algn="ctr" eaLnBrk="1" hangingPunct="1"/>
              <a:r>
                <a:rPr lang="ru-RU" altLang="ru-RU" b="1">
                  <a:solidFill>
                    <a:srgbClr val="002221"/>
                  </a:solidFill>
                </a:rPr>
                <a:t>Мукоцилиарного</a:t>
              </a:r>
            </a:p>
            <a:p>
              <a:pPr algn="ctr" eaLnBrk="1" hangingPunct="1"/>
              <a:r>
                <a:rPr lang="ru-RU" altLang="ru-RU" b="1">
                  <a:solidFill>
                    <a:srgbClr val="002221"/>
                  </a:solidFill>
                </a:rPr>
                <a:t>клиренса</a:t>
              </a:r>
            </a:p>
          </p:txBody>
        </p:sp>
        <p:sp>
          <p:nvSpPr>
            <p:cNvPr id="59406" name="_s1036"/>
            <p:cNvSpPr>
              <a:spLocks noChangeShapeType="1"/>
            </p:cNvSpPr>
            <p:nvPr/>
          </p:nvSpPr>
          <p:spPr bwMode="auto">
            <a:xfrm flipV="1">
              <a:off x="3192" y="1569"/>
              <a:ext cx="23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9407" name="_s1037"/>
            <p:cNvSpPr>
              <a:spLocks noChangeArrowheads="1"/>
            </p:cNvSpPr>
            <p:nvPr/>
          </p:nvSpPr>
          <p:spPr bwMode="auto">
            <a:xfrm>
              <a:off x="3430" y="1206"/>
              <a:ext cx="1057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altLang="ru-RU" b="1">
                  <a:solidFill>
                    <a:srgbClr val="002221"/>
                  </a:solidFill>
                </a:rPr>
                <a:t>Подавление </a:t>
              </a:r>
            </a:p>
            <a:p>
              <a:pPr algn="ctr" eaLnBrk="1" hangingPunct="1"/>
              <a:r>
                <a:rPr lang="ru-RU" altLang="ru-RU" b="1">
                  <a:solidFill>
                    <a:srgbClr val="002221"/>
                  </a:solidFill>
                </a:rPr>
                <a:t>нейтрофильного</a:t>
              </a:r>
            </a:p>
            <a:p>
              <a:pPr algn="ctr" eaLnBrk="1" hangingPunct="1"/>
              <a:r>
                <a:rPr lang="ru-RU" altLang="ru-RU" b="1">
                  <a:solidFill>
                    <a:srgbClr val="002221"/>
                  </a:solidFill>
                </a:rPr>
                <a:t>воспаления </a:t>
              </a:r>
            </a:p>
          </p:txBody>
        </p:sp>
        <p:sp>
          <p:nvSpPr>
            <p:cNvPr id="59408" name="_s1038"/>
            <p:cNvSpPr>
              <a:spLocks noChangeShapeType="1"/>
            </p:cNvSpPr>
            <p:nvPr/>
          </p:nvSpPr>
          <p:spPr bwMode="auto">
            <a:xfrm flipV="1">
              <a:off x="2858" y="1454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9409" name="_s1039"/>
            <p:cNvSpPr>
              <a:spLocks noChangeArrowheads="1"/>
            </p:cNvSpPr>
            <p:nvPr/>
          </p:nvSpPr>
          <p:spPr bwMode="auto">
            <a:xfrm>
              <a:off x="2422" y="776"/>
              <a:ext cx="975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altLang="ru-RU" b="1">
                  <a:solidFill>
                    <a:srgbClr val="002221"/>
                  </a:solidFill>
                </a:rPr>
                <a:t>Влияние на </a:t>
              </a:r>
            </a:p>
            <a:p>
              <a:pPr algn="ctr" eaLnBrk="1" hangingPunct="1"/>
              <a:r>
                <a:rPr lang="ru-RU" altLang="ru-RU" b="1">
                  <a:solidFill>
                    <a:srgbClr val="002221"/>
                  </a:solidFill>
                </a:rPr>
                <a:t>ремоделирование</a:t>
              </a:r>
            </a:p>
          </p:txBody>
        </p:sp>
        <p:sp>
          <p:nvSpPr>
            <p:cNvPr id="59410" name="_s1040"/>
            <p:cNvSpPr>
              <a:spLocks noChangeArrowheads="1"/>
            </p:cNvSpPr>
            <p:nvPr/>
          </p:nvSpPr>
          <p:spPr bwMode="auto">
            <a:xfrm>
              <a:off x="2293" y="1705"/>
              <a:ext cx="1129" cy="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>
                  <a:solidFill>
                    <a:srgbClr val="002221"/>
                  </a:solidFill>
                </a:rPr>
                <a:t>ДДБА/ДДХЛ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6203950"/>
            <a:ext cx="9144000" cy="609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ru-RU" sz="1050" dirty="0" err="1"/>
              <a:t>Goldkorn</a:t>
            </a:r>
            <a:r>
              <a:rPr lang="en-US" altLang="ru-RU" sz="1050" dirty="0"/>
              <a:t> A</a:t>
            </a:r>
            <a:r>
              <a:rPr lang="ru-RU" altLang="ru-RU" sz="1050" dirty="0"/>
              <a:t>, </a:t>
            </a:r>
            <a:r>
              <a:rPr lang="en-US" altLang="ru-RU" sz="1050" dirty="0" err="1"/>
              <a:t>Diotto</a:t>
            </a:r>
            <a:r>
              <a:rPr lang="en-US" altLang="ru-RU" sz="1050" dirty="0"/>
              <a:t> P</a:t>
            </a:r>
            <a:r>
              <a:rPr lang="ru-RU" altLang="ru-RU" sz="1050" dirty="0"/>
              <a:t>, </a:t>
            </a:r>
            <a:r>
              <a:rPr lang="en-US" altLang="ru-RU" sz="1050" dirty="0"/>
              <a:t>Burgess C</a:t>
            </a:r>
            <a:r>
              <a:rPr lang="ru-RU" altLang="ru-RU" sz="1050" dirty="0"/>
              <a:t>, </a:t>
            </a:r>
            <a:r>
              <a:rPr lang="en-US" altLang="ru-RU" sz="1050" dirty="0"/>
              <a:t>et al</a:t>
            </a:r>
            <a:r>
              <a:rPr lang="ru-RU" altLang="ru-RU" sz="1050" dirty="0"/>
              <a:t>. </a:t>
            </a:r>
            <a:r>
              <a:rPr lang="en-US" altLang="ru-RU" sz="1050" dirty="0"/>
              <a:t>The pulmonary and extra-pulmonary effects of high-dose formoterol in COPD: a comparison with salbutamol. </a:t>
            </a:r>
            <a:r>
              <a:rPr lang="en-US" altLang="ru-RU" sz="1050" dirty="0" err="1"/>
              <a:t>Respirology</a:t>
            </a:r>
            <a:r>
              <a:rPr lang="en-US" altLang="ru-RU" sz="1050" dirty="0"/>
              <a:t> 2004;9:102–108</a:t>
            </a:r>
            <a:br>
              <a:rPr lang="en-US" altLang="ru-RU" sz="1050" dirty="0"/>
            </a:br>
            <a:r>
              <a:rPr lang="en-US" altLang="ru-RU" sz="1050" dirty="0"/>
              <a:t> Campbell M, </a:t>
            </a:r>
            <a:r>
              <a:rPr lang="en-US" altLang="ru-RU" sz="1050" dirty="0" err="1"/>
              <a:t>Eliraz</a:t>
            </a:r>
            <a:r>
              <a:rPr lang="en-US" altLang="ru-RU" sz="1050" dirty="0"/>
              <a:t> A, Johansson G et al Formoterol for maintenance and as-needed treatment of chronic obstructive pulmonary disease </a:t>
            </a:r>
            <a:r>
              <a:rPr lang="en-US" altLang="ru-RU" sz="1050" dirty="0" err="1"/>
              <a:t>Respir</a:t>
            </a:r>
            <a:r>
              <a:rPr lang="en-US" altLang="ru-RU" sz="1050" dirty="0"/>
              <a:t> Med. 2005 Dec;99(12):1511–20</a:t>
            </a:r>
            <a:endParaRPr lang="ru-RU" altLang="ru-RU" sz="1050" dirty="0"/>
          </a:p>
        </p:txBody>
      </p:sp>
    </p:spTree>
    <p:extLst>
      <p:ext uri="{BB962C8B-B14F-4D97-AF65-F5344CB8AC3E}">
        <p14:creationId xmlns:p14="http://schemas.microsoft.com/office/powerpoint/2010/main" xmlns="" val="26737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468313" y="1628775"/>
            <a:ext cx="82073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 sz="2400"/>
              <a:t>длительнодействующие бета 2 агонисты (ДДБА)</a:t>
            </a:r>
          </a:p>
          <a:p>
            <a:r>
              <a:rPr lang="ru-RU" altLang="ru-RU" sz="240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/>
              <a:t>длительнодействующие антихолинергические препараты (ДДАХЭ) </a:t>
            </a:r>
          </a:p>
          <a:p>
            <a:pPr>
              <a:buFont typeface="Arial" panose="020B0604020202020204" pitchFamily="34" charset="0"/>
              <a:buChar char="•"/>
            </a:pPr>
            <a:endParaRPr lang="ru-RU" altLang="ru-RU" sz="2400"/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971550" y="549275"/>
            <a:ext cx="7129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3600" b="1">
                <a:solidFill>
                  <a:srgbClr val="FF0000"/>
                </a:solidFill>
              </a:rPr>
              <a:t>Препараты первой линии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5157788"/>
            <a:ext cx="8135938" cy="5222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3644900"/>
            <a:ext cx="8064500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00"/>
                </a:solidFill>
              </a:rPr>
              <a:t>Терапия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пролонгированными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b="1" dirty="0" err="1">
                <a:solidFill>
                  <a:srgbClr val="000000"/>
                </a:solidFill>
              </a:rPr>
              <a:t>бронходилататорами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рекомендуется </a:t>
            </a:r>
            <a:r>
              <a:rPr lang="ru-RU" sz="2800" b="1" dirty="0">
                <a:solidFill>
                  <a:srgbClr val="000000"/>
                </a:solidFill>
              </a:rPr>
              <a:t>у всех больных </a:t>
            </a:r>
            <a:r>
              <a:rPr lang="ru-RU" sz="2800" b="1" dirty="0" smtClean="0">
                <a:solidFill>
                  <a:srgbClr val="000000"/>
                </a:solidFill>
              </a:rPr>
              <a:t>ХОБЛ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52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250825" y="2690813"/>
            <a:ext cx="86423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2400" b="1"/>
              <a:t>У больных групп А, В и С – начать лечение с монотерапии, </a:t>
            </a:r>
          </a:p>
          <a:p>
            <a:r>
              <a:rPr lang="ru-RU" altLang="ru-RU" sz="2400" b="1"/>
              <a:t>при неэффективности назначить комбинацию ДДБА и ДДАХЭ</a:t>
            </a:r>
          </a:p>
          <a:p>
            <a:endParaRPr lang="ru-RU" altLang="ru-RU"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684213" y="908050"/>
            <a:ext cx="7272337" cy="12017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</a:rPr>
              <a:t>Максимальный </a:t>
            </a:r>
            <a:r>
              <a:rPr lang="ru-RU" sz="2400" b="1" dirty="0" err="1">
                <a:solidFill>
                  <a:schemeClr val="accent5">
                    <a:lumMod val="25000"/>
                  </a:schemeClr>
                </a:solidFill>
              </a:rPr>
              <a:t>бронходилатирующий</a:t>
            </a: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</a:rPr>
              <a:t> эффект достигается комбинацией ДДБА и ДДАХЭ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4652963"/>
            <a:ext cx="8135938" cy="1016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В случаях развития ПХОБЛ в условиях воздействия неорганической пыли рекомендуется рассмотреть назначение </a:t>
            </a:r>
            <a:r>
              <a:rPr lang="ru-RU" sz="2000" b="1" dirty="0" err="1"/>
              <a:t>индакатерола</a:t>
            </a:r>
            <a:r>
              <a:rPr lang="ru-RU" sz="2000" b="1" dirty="0"/>
              <a:t>/</a:t>
            </a:r>
            <a:r>
              <a:rPr lang="ru-RU" sz="2000" b="1" dirty="0" err="1"/>
              <a:t>гликопиррония</a:t>
            </a: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8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539750" y="2568575"/>
            <a:ext cx="3297238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en-US" sz="2800">
                <a:solidFill>
                  <a:srgbClr val="000000"/>
                </a:solidFill>
                <a:latin typeface="Arial" panose="020B0604020202020204" pitchFamily="34" charset="0"/>
              </a:rPr>
              <a:t>Более </a:t>
            </a:r>
            <a:r>
              <a:rPr lang="ru-RU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50%</a:t>
            </a:r>
            <a:r>
              <a:rPr lang="ru-RU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пациентов ХОБЛ предписанную </a:t>
            </a:r>
            <a:r>
              <a:rPr lang="ru-RU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не соблюдает</a:t>
            </a:r>
            <a:r>
              <a:rPr lang="ru-RU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800">
                <a:solidFill>
                  <a:srgbClr val="000000"/>
                </a:solidFill>
                <a:latin typeface="Arial" panose="020B0604020202020204" pitchFamily="34" charset="0"/>
              </a:rPr>
              <a:t>терапию</a:t>
            </a:r>
            <a:endParaRPr lang="en-US" alt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288" y="6237288"/>
            <a:ext cx="3921125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prstClr val="black"/>
                </a:solidFill>
                <a:latin typeface="Arial" charset="0"/>
              </a:rPr>
              <a:t>C.S. Rand</a:t>
            </a:r>
            <a:r>
              <a:rPr lang="ru-RU" sz="1050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en-US" sz="1050" dirty="0">
                <a:solidFill>
                  <a:prstClr val="black"/>
                </a:solidFill>
                <a:latin typeface="Arial" charset="0"/>
              </a:rPr>
              <a:t>Patient adherence with COPD therapy</a:t>
            </a:r>
            <a:r>
              <a:rPr lang="ru-RU" sz="1050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fr-FR" sz="1050" dirty="0" err="1">
                <a:solidFill>
                  <a:prstClr val="black"/>
                </a:solidFill>
                <a:latin typeface="Arial" charset="0"/>
              </a:rPr>
              <a:t>Eur</a:t>
            </a:r>
            <a:r>
              <a:rPr lang="fr-FR" sz="105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fr-FR" sz="1050" dirty="0" err="1">
                <a:solidFill>
                  <a:prstClr val="black"/>
                </a:solidFill>
                <a:latin typeface="Arial" charset="0"/>
              </a:rPr>
              <a:t>Respir</a:t>
            </a:r>
            <a:r>
              <a:rPr lang="fr-FR" sz="105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fr-FR" sz="1050" dirty="0" err="1">
                <a:solidFill>
                  <a:prstClr val="black"/>
                </a:solidFill>
                <a:latin typeface="Arial" charset="0"/>
              </a:rPr>
              <a:t>Rev</a:t>
            </a:r>
            <a:r>
              <a:rPr lang="fr-FR" sz="1050" dirty="0">
                <a:solidFill>
                  <a:prstClr val="black"/>
                </a:solidFill>
                <a:latin typeface="Arial" charset="0"/>
              </a:rPr>
              <a:t> 2005; 14: 96, 97–101</a:t>
            </a:r>
            <a:endParaRPr lang="en-US" sz="10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0708" name="Rectangle 5"/>
          <p:cNvSpPr>
            <a:spLocks noChangeArrowheads="1"/>
          </p:cNvSpPr>
          <p:nvPr/>
        </p:nvSpPr>
        <p:spPr bwMode="auto">
          <a:xfrm>
            <a:off x="182563" y="307975"/>
            <a:ext cx="8266112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75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rgbClr val="917B69"/>
              </a:buClr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30000"/>
              </a:spcBef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en-US" sz="3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Приверженность пациента к лечению – одна из существенных проблем терапии ХОБЛ</a:t>
            </a:r>
            <a:endParaRPr lang="en-US" altLang="en-US" sz="3200" b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cxnSp>
        <p:nvCxnSpPr>
          <p:cNvPr id="30725" name="Straight Connector 6"/>
          <p:cNvCxnSpPr>
            <a:cxnSpLocks noChangeShapeType="1"/>
          </p:cNvCxnSpPr>
          <p:nvPr/>
        </p:nvCxnSpPr>
        <p:spPr bwMode="auto">
          <a:xfrm>
            <a:off x="355600" y="1543050"/>
            <a:ext cx="8220075" cy="0"/>
          </a:xfrm>
          <a:prstGeom prst="line">
            <a:avLst/>
          </a:prstGeom>
          <a:noFill/>
          <a:ln w="88900" algn="ctr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726" name="Прямоугольник 1"/>
          <p:cNvSpPr>
            <a:spLocks noChangeArrowheads="1"/>
          </p:cNvSpPr>
          <p:nvPr/>
        </p:nvSpPr>
        <p:spPr bwMode="auto">
          <a:xfrm>
            <a:off x="4067175" y="2170113"/>
            <a:ext cx="469741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ru-RU" altLang="en-US" sz="2400"/>
              <a:t>Ощущение эффекта от терапии (быстрота действия)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en-US" sz="2400"/>
              <a:t>Удобный режим дозирования (1 раз в сутки)</a:t>
            </a:r>
            <a:endParaRPr lang="en-US" altLang="en-US" sz="2400"/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en-US" sz="2400"/>
              <a:t>Простота и наглядность ингаляционного устройства</a:t>
            </a:r>
            <a:endParaRPr lang="ru-RU" altLang="ru-RU"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5651500" y="6237288"/>
            <a:ext cx="2665413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050" dirty="0">
                <a:latin typeface="Arial" charset="0"/>
              </a:rPr>
              <a:t>F. Patalano et al, Eur Respir Rev 2014; 23: 333–344</a:t>
            </a:r>
            <a:endParaRPr 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048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611188" y="404813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2400" b="1"/>
              <a:t>Фиксированные комбинации бронхолитиков длительного действия, зарегистрированные в России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1844675"/>
          <a:ext cx="8640764" cy="3505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53"/>
                <a:gridCol w="1728153"/>
                <a:gridCol w="1867021"/>
                <a:gridCol w="1589284"/>
                <a:gridCol w="1728153"/>
              </a:tblGrid>
              <a:tr h="5791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МНН</a:t>
                      </a:r>
                      <a:endParaRPr lang="ru-RU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Сокращенное обозначение</a:t>
                      </a:r>
                      <a:endParaRPr lang="ru-RU" sz="14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Торговое наименование</a:t>
                      </a:r>
                      <a:endParaRPr lang="ru-RU" sz="14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Ингалятор</a:t>
                      </a:r>
                      <a:endParaRPr lang="ru-RU" sz="16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Производитель</a:t>
                      </a:r>
                      <a:endParaRPr lang="ru-RU" sz="1600" dirty="0"/>
                    </a:p>
                  </a:txBody>
                  <a:tcPr marL="91435" marR="91435" marT="45714" marB="45714"/>
                </a:tc>
              </a:tr>
              <a:tr h="731521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умеклидиний</a:t>
                      </a:r>
                      <a:r>
                        <a:rPr lang="ru-RU" sz="1400" dirty="0" smtClean="0"/>
                        <a:t> / </a:t>
                      </a:r>
                      <a:r>
                        <a:rPr lang="ru-RU" sz="1400" dirty="0" err="1" smtClean="0"/>
                        <a:t>вилантерол</a:t>
                      </a:r>
                      <a:r>
                        <a:rPr lang="ru-RU" sz="1400" dirty="0" smtClean="0"/>
                        <a:t> 55/22 мкг </a:t>
                      </a:r>
                      <a:endParaRPr lang="ru-RU" sz="14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УМЕК/ВИ</a:t>
                      </a:r>
                      <a:endParaRPr lang="ru-RU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Аноро</a:t>
                      </a:r>
                      <a:r>
                        <a:rPr lang="ru-RU" sz="1800" dirty="0" smtClean="0"/>
                        <a:t>®</a:t>
                      </a:r>
                      <a:endParaRPr lang="ru-RU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Эллипта</a:t>
                      </a:r>
                      <a:r>
                        <a:rPr lang="ru-RU" sz="1800" dirty="0" smtClean="0"/>
                        <a:t>®</a:t>
                      </a:r>
                    </a:p>
                    <a:p>
                      <a:endParaRPr lang="ru-RU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GSK</a:t>
                      </a:r>
                      <a:endParaRPr lang="ru-RU" sz="1800" dirty="0"/>
                    </a:p>
                  </a:txBody>
                  <a:tcPr marL="91435" marR="91435" marT="45714" marB="45714"/>
                </a:tc>
              </a:tr>
              <a:tr h="731521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индакатерол</a:t>
                      </a:r>
                      <a:r>
                        <a:rPr lang="ru-RU" sz="1400" dirty="0" smtClean="0"/>
                        <a:t> / </a:t>
                      </a:r>
                      <a:r>
                        <a:rPr lang="ru-RU" sz="1400" dirty="0" err="1" smtClean="0"/>
                        <a:t>гликопирроний</a:t>
                      </a:r>
                      <a:r>
                        <a:rPr lang="ru-RU" sz="1400" dirty="0" smtClean="0"/>
                        <a:t> 55/110 мкг</a:t>
                      </a:r>
                      <a:endParaRPr lang="ru-RU" sz="14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ИНД/ГЛИ</a:t>
                      </a:r>
                      <a:endParaRPr lang="ru-RU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Ультибро</a:t>
                      </a:r>
                      <a:r>
                        <a:rPr lang="en-US" sz="1800" dirty="0" smtClean="0"/>
                        <a:t>TM </a:t>
                      </a:r>
                      <a:endParaRPr lang="ru-RU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Бризхалер</a:t>
                      </a:r>
                      <a:endParaRPr lang="ru-RU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Новартис</a:t>
                      </a:r>
                      <a:endParaRPr lang="ru-RU" sz="1800" dirty="0"/>
                    </a:p>
                  </a:txBody>
                  <a:tcPr marL="91435" marR="91435" marT="45714" marB="45714"/>
                </a:tc>
              </a:tr>
              <a:tr h="731521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олодатерол</a:t>
                      </a:r>
                      <a:r>
                        <a:rPr lang="ru-RU" sz="1400" dirty="0" smtClean="0"/>
                        <a:t> / </a:t>
                      </a:r>
                      <a:r>
                        <a:rPr lang="ru-RU" sz="1400" dirty="0" err="1" smtClean="0"/>
                        <a:t>тиотропий</a:t>
                      </a:r>
                      <a:r>
                        <a:rPr lang="ru-RU" sz="1400" dirty="0" smtClean="0"/>
                        <a:t> 5/5 мкг</a:t>
                      </a:r>
                      <a:endParaRPr lang="ru-RU" sz="14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ТИО/ОЛО</a:t>
                      </a:r>
                      <a:endParaRPr lang="ru-RU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СпиолтоTMЗ</a:t>
                      </a:r>
                      <a:endParaRPr lang="ru-RU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Респимат</a:t>
                      </a:r>
                      <a:endParaRPr lang="ru-RU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Берингер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Ингельхайм</a:t>
                      </a:r>
                      <a:endParaRPr lang="ru-RU" sz="1800" dirty="0"/>
                    </a:p>
                  </a:txBody>
                  <a:tcPr marL="91435" marR="91435" marT="45714" marB="45714"/>
                </a:tc>
              </a:tr>
              <a:tr h="731521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аклидиний</a:t>
                      </a:r>
                      <a:r>
                        <a:rPr lang="ru-RU" sz="1400" dirty="0" smtClean="0"/>
                        <a:t> / </a:t>
                      </a:r>
                      <a:r>
                        <a:rPr lang="ru-RU" sz="1400" dirty="0" err="1" smtClean="0"/>
                        <a:t>формотерол</a:t>
                      </a:r>
                      <a:r>
                        <a:rPr lang="ru-RU" sz="1400" dirty="0" smtClean="0"/>
                        <a:t> 400/12 мкг</a:t>
                      </a:r>
                      <a:endParaRPr lang="ru-RU" sz="14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АКЛ/ФОР </a:t>
                      </a:r>
                      <a:endParaRPr lang="ru-RU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ДуаклирTM</a:t>
                      </a:r>
                      <a:endParaRPr lang="ru-RU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Дженуэйр</a:t>
                      </a:r>
                      <a:endParaRPr lang="ru-RU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АстраЗенека</a:t>
                      </a:r>
                      <a:endParaRPr lang="ru-RU" sz="1800" dirty="0"/>
                    </a:p>
                  </a:txBody>
                  <a:tcPr marL="91435" marR="91435" marT="45714" marB="45714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750" y="5661025"/>
            <a:ext cx="7848600" cy="1200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Достоверное уменьшение  одышки в сравнении с </a:t>
            </a:r>
            <a:r>
              <a:rPr lang="ru-RU" dirty="0" err="1"/>
              <a:t>тиотропием</a:t>
            </a:r>
            <a:r>
              <a:rPr lang="ru-RU" dirty="0"/>
              <a:t> и фиксированной </a:t>
            </a:r>
            <a:r>
              <a:rPr lang="ru-RU" dirty="0" err="1"/>
              <a:t>комбиницией</a:t>
            </a:r>
            <a:r>
              <a:rPr lang="ru-RU" dirty="0"/>
              <a:t> ИГКС/ДДБА </a:t>
            </a:r>
            <a:r>
              <a:rPr lang="ru-RU" dirty="0" err="1"/>
              <a:t>продемонтстрировано</a:t>
            </a:r>
            <a:r>
              <a:rPr lang="ru-RU" dirty="0"/>
              <a:t> только при использовании комбинации </a:t>
            </a:r>
            <a:r>
              <a:rPr lang="ru-RU" dirty="0" err="1"/>
              <a:t>индакатерола</a:t>
            </a:r>
            <a:r>
              <a:rPr lang="ru-RU" dirty="0"/>
              <a:t>/</a:t>
            </a:r>
            <a:r>
              <a:rPr lang="ru-RU" dirty="0" err="1"/>
              <a:t>гликопиррония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38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4"/>
          <p:cNvGrpSpPr>
            <a:grpSpLocks/>
          </p:cNvGrpSpPr>
          <p:nvPr/>
        </p:nvGrpSpPr>
        <p:grpSpPr bwMode="auto">
          <a:xfrm>
            <a:off x="900113" y="1412875"/>
            <a:ext cx="7375525" cy="4895850"/>
            <a:chOff x="4814491" y="2621353"/>
            <a:chExt cx="4025158" cy="3008630"/>
          </a:xfrm>
        </p:grpSpPr>
        <p:sp>
          <p:nvSpPr>
            <p:cNvPr id="6" name="TextBox 5"/>
            <p:cNvSpPr txBox="1"/>
            <p:nvPr/>
          </p:nvSpPr>
          <p:spPr>
            <a:xfrm>
              <a:off x="5138514" y="5004649"/>
              <a:ext cx="761540" cy="153163"/>
            </a:xfrm>
            <a:prstGeom prst="rect">
              <a:avLst/>
            </a:prstGeom>
            <a:noFill/>
            <a:ln w="25400"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kern="0" dirty="0">
                  <a:solidFill>
                    <a:srgbClr val="000000"/>
                  </a:solidFill>
                  <a:latin typeface="Arial"/>
                </a:rPr>
                <a:t>Оценить эффект</a:t>
              </a:r>
              <a:endParaRPr lang="en-US" sz="10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57552" y="4824170"/>
              <a:ext cx="970335" cy="249744"/>
            </a:xfrm>
            <a:prstGeom prst="rect">
              <a:avLst/>
            </a:prstGeom>
            <a:noFill/>
            <a:ln w="25400"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kern="0" dirty="0">
                  <a:solidFill>
                    <a:srgbClr val="000000"/>
                  </a:solidFill>
                  <a:latin typeface="Arial"/>
                </a:rPr>
                <a:t>Продолжающиеся симптомы</a:t>
              </a:r>
              <a:endParaRPr lang="en-US" sz="10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19689" y="4180299"/>
              <a:ext cx="1913812" cy="1449684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bg1"/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FFC000"/>
                </a:gs>
              </a:gsLst>
              <a:lin ang="5400000" scaled="1"/>
            </a:gradFill>
            <a:ln w="38100" cap="sq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19689" y="4196884"/>
              <a:ext cx="879366" cy="2116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srgbClr val="000000"/>
                  </a:solidFill>
                  <a:latin typeface="Arial"/>
                </a:rPr>
                <a:t>Группа</a:t>
              </a:r>
              <a:r>
                <a:rPr lang="en-GB" sz="1600" b="1" kern="0" dirty="0">
                  <a:solidFill>
                    <a:srgbClr val="000000"/>
                  </a:solidFill>
                  <a:latin typeface="Arial"/>
                </a:rPr>
                <a:t> A</a:t>
              </a:r>
              <a:endParaRPr lang="en-US" sz="16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38514" y="5338291"/>
              <a:ext cx="1265767" cy="192185"/>
            </a:xfrm>
            <a:prstGeom prst="rect">
              <a:avLst/>
            </a:prstGeom>
            <a:solidFill>
              <a:srgbClr val="99FF99"/>
            </a:solidFill>
            <a:ln w="25400">
              <a:solidFill>
                <a:srgbClr val="00B050"/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 err="1">
                  <a:solidFill>
                    <a:srgbClr val="000000"/>
                  </a:solidFill>
                  <a:latin typeface="Arial"/>
                </a:rPr>
                <a:t>Бронхолитик</a:t>
              </a:r>
              <a:endParaRPr lang="en-US" sz="14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0511" y="4473944"/>
              <a:ext cx="1679026" cy="4624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000000"/>
                  </a:solidFill>
                  <a:latin typeface="Arial"/>
                </a:rPr>
                <a:t>Продолжить</a:t>
              </a:r>
              <a:r>
                <a:rPr lang="en-GB" sz="1400" b="1" kern="0" dirty="0">
                  <a:solidFill>
                    <a:srgbClr val="000000"/>
                  </a:solidFill>
                  <a:latin typeface="Arial"/>
                </a:rPr>
                <a:t>, </a:t>
              </a:r>
              <a:r>
                <a:rPr lang="ru-RU" sz="1400" b="1" kern="0" dirty="0">
                  <a:solidFill>
                    <a:srgbClr val="000000"/>
                  </a:solidFill>
                  <a:latin typeface="Arial"/>
                </a:rPr>
                <a:t>прекратить или назначить </a:t>
              </a:r>
              <a:r>
                <a:rPr lang="ru-RU" sz="1400" b="1" kern="0" dirty="0" err="1">
                  <a:solidFill>
                    <a:srgbClr val="000000"/>
                  </a:solidFill>
                  <a:latin typeface="Arial"/>
                </a:rPr>
                <a:t>бронхолитик</a:t>
              </a:r>
              <a:r>
                <a:rPr lang="ru-RU" sz="1400" b="1" kern="0" dirty="0">
                  <a:solidFill>
                    <a:srgbClr val="000000"/>
                  </a:solidFill>
                  <a:latin typeface="Arial"/>
                </a:rPr>
                <a:t> другого класса</a:t>
              </a:r>
              <a:endParaRPr lang="en-US" sz="1400" b="1" kern="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6877" name="Straight Arrow Connector 11"/>
            <p:cNvCxnSpPr>
              <a:cxnSpLocks noChangeShapeType="1"/>
            </p:cNvCxnSpPr>
            <p:nvPr/>
          </p:nvCxnSpPr>
          <p:spPr bwMode="auto">
            <a:xfrm flipV="1">
              <a:off x="5822603" y="4967296"/>
              <a:ext cx="0" cy="344651"/>
            </a:xfrm>
            <a:prstGeom prst="straightConnector1">
              <a:avLst/>
            </a:prstGeom>
            <a:noFill/>
            <a:ln w="25400" cap="sq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Rectangle 12"/>
            <p:cNvSpPr/>
            <p:nvPr/>
          </p:nvSpPr>
          <p:spPr>
            <a:xfrm>
              <a:off x="6884250" y="4178348"/>
              <a:ext cx="1913813" cy="1449684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bg1"/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FFC000"/>
                </a:gs>
              </a:gsLst>
              <a:lin ang="5400000" scaled="1"/>
            </a:gradFill>
            <a:ln w="38100" cap="sq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62591" y="4196884"/>
              <a:ext cx="879366" cy="2116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srgbClr val="000000"/>
                  </a:solidFill>
                  <a:latin typeface="Arial"/>
                </a:rPr>
                <a:t>Группа</a:t>
              </a:r>
              <a:r>
                <a:rPr lang="en-GB" sz="1600" b="1" kern="0" dirty="0">
                  <a:solidFill>
                    <a:srgbClr val="000000"/>
                  </a:solidFill>
                  <a:latin typeface="Arial"/>
                </a:rPr>
                <a:t> B</a:t>
              </a:r>
              <a:endParaRPr lang="en-US" sz="16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96511" y="5348046"/>
              <a:ext cx="1399188" cy="172674"/>
            </a:xfrm>
            <a:prstGeom prst="rect">
              <a:avLst/>
            </a:prstGeom>
            <a:solidFill>
              <a:srgbClr val="99FF99"/>
            </a:solidFill>
            <a:ln w="25400">
              <a:solidFill>
                <a:srgbClr val="00B050"/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srgbClr val="000000"/>
                  </a:solidFill>
                  <a:latin typeface="Arial"/>
                </a:rPr>
                <a:t>ДДАХП или ДДБА</a:t>
              </a:r>
              <a:endParaRPr lang="en-US" sz="12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96511" y="4473944"/>
              <a:ext cx="1481494" cy="173650"/>
            </a:xfrm>
            <a:prstGeom prst="rect">
              <a:avLst/>
            </a:prstGeom>
            <a:solidFill>
              <a:srgbClr val="99FF99"/>
            </a:solidFill>
            <a:ln w="25400">
              <a:solidFill>
                <a:srgbClr val="00B050"/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srgbClr val="000000"/>
                  </a:solidFill>
                  <a:latin typeface="Arial"/>
                </a:rPr>
                <a:t>ДДАХП</a:t>
              </a:r>
              <a:r>
                <a:rPr lang="en-GB" sz="1200" b="1" kern="0" dirty="0">
                  <a:solidFill>
                    <a:srgbClr val="000000"/>
                  </a:solidFill>
                  <a:latin typeface="Arial"/>
                </a:rPr>
                <a:t> + </a:t>
              </a:r>
              <a:r>
                <a:rPr lang="ru-RU" sz="1200" b="1" kern="0" dirty="0">
                  <a:solidFill>
                    <a:srgbClr val="000000"/>
                  </a:solidFill>
                  <a:latin typeface="Arial"/>
                </a:rPr>
                <a:t>ДДБА</a:t>
              </a:r>
              <a:endParaRPr lang="en-US" sz="1200" b="1" kern="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6882" name="Straight Arrow Connector 16"/>
            <p:cNvCxnSpPr>
              <a:cxnSpLocks noChangeShapeType="1"/>
              <a:endCxn id="16" idx="2"/>
            </p:cNvCxnSpPr>
            <p:nvPr/>
          </p:nvCxnSpPr>
          <p:spPr bwMode="auto">
            <a:xfrm flipV="1">
              <a:off x="7837155" y="4647439"/>
              <a:ext cx="1" cy="685075"/>
            </a:xfrm>
            <a:prstGeom prst="straightConnector1">
              <a:avLst/>
            </a:prstGeom>
            <a:noFill/>
            <a:ln w="25400" cap="sq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8" name="TextBox 17"/>
            <p:cNvSpPr txBox="1"/>
            <p:nvPr/>
          </p:nvSpPr>
          <p:spPr>
            <a:xfrm>
              <a:off x="4814491" y="3313026"/>
              <a:ext cx="576136" cy="327788"/>
            </a:xfrm>
            <a:prstGeom prst="rect">
              <a:avLst/>
            </a:prstGeom>
            <a:noFill/>
            <a:ln w="25400"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kern="0" dirty="0">
                  <a:solidFill>
                    <a:srgbClr val="000000"/>
                  </a:solidFill>
                  <a:latin typeface="Arial"/>
                </a:rPr>
                <a:t>Повт. </a:t>
              </a:r>
              <a:r>
                <a:rPr lang="ru-RU" sz="1400" kern="0" dirty="0" err="1">
                  <a:solidFill>
                    <a:srgbClr val="000000"/>
                  </a:solidFill>
                  <a:latin typeface="Arial"/>
                </a:rPr>
                <a:t>обостр</a:t>
              </a:r>
              <a:r>
                <a:rPr lang="ru-RU" sz="1400" kern="0" dirty="0">
                  <a:solidFill>
                    <a:srgbClr val="000000"/>
                  </a:solidFill>
                  <a:latin typeface="Arial"/>
                </a:rPr>
                <a:t>.</a:t>
              </a:r>
              <a:endParaRPr lang="en-US" sz="14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14491" y="2621353"/>
              <a:ext cx="1913812" cy="1449684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bg1"/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FFC000"/>
                </a:gs>
              </a:gsLst>
              <a:lin ang="5400000" scaled="1"/>
            </a:gradFill>
            <a:ln w="38100" cap="sq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14491" y="2658424"/>
              <a:ext cx="879366" cy="2116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srgbClr val="000000"/>
                  </a:solidFill>
                  <a:latin typeface="Arial"/>
                </a:rPr>
                <a:t>Группа</a:t>
              </a:r>
              <a:r>
                <a:rPr lang="en-GB" sz="1600" b="1" kern="0" dirty="0">
                  <a:solidFill>
                    <a:srgbClr val="000000"/>
                  </a:solidFill>
                  <a:latin typeface="Arial"/>
                </a:rPr>
                <a:t> C</a:t>
              </a:r>
              <a:endParaRPr lang="en-US" sz="16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89997" y="3796904"/>
              <a:ext cx="552744" cy="192185"/>
            </a:xfrm>
            <a:prstGeom prst="rect">
              <a:avLst/>
            </a:prstGeom>
            <a:solidFill>
              <a:srgbClr val="99FF99"/>
            </a:solidFill>
            <a:ln w="25400">
              <a:solidFill>
                <a:srgbClr val="00B050"/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000000"/>
                  </a:solidFill>
                  <a:latin typeface="Arial"/>
                </a:rPr>
                <a:t>ДДАХП</a:t>
              </a:r>
              <a:endParaRPr lang="en-US" sz="14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09792" y="2927679"/>
              <a:ext cx="913155" cy="193161"/>
            </a:xfrm>
            <a:prstGeom prst="rect">
              <a:avLst/>
            </a:prstGeom>
            <a:solidFill>
              <a:srgbClr val="99FF99"/>
            </a:solidFill>
            <a:ln w="25400">
              <a:solidFill>
                <a:srgbClr val="00B050"/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000000"/>
                  </a:solidFill>
                  <a:latin typeface="Arial"/>
                </a:rPr>
                <a:t>ДДАХП </a:t>
              </a:r>
              <a:r>
                <a:rPr lang="en-GB" sz="1400" b="1" kern="0" dirty="0">
                  <a:solidFill>
                    <a:srgbClr val="000000"/>
                  </a:solidFill>
                  <a:latin typeface="Arial"/>
                </a:rPr>
                <a:t>+ </a:t>
              </a:r>
              <a:r>
                <a:rPr lang="ru-RU" sz="1400" b="1" kern="0" dirty="0">
                  <a:solidFill>
                    <a:srgbClr val="000000"/>
                  </a:solidFill>
                  <a:latin typeface="Arial"/>
                </a:rPr>
                <a:t>ДДБА</a:t>
              </a:r>
              <a:endParaRPr lang="en-US" sz="1400" b="1" kern="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6888" name="Straight Arrow Connector 22"/>
            <p:cNvCxnSpPr>
              <a:cxnSpLocks noChangeShapeType="1"/>
              <a:stCxn id="21" idx="0"/>
              <a:endCxn id="22" idx="2"/>
            </p:cNvCxnSpPr>
            <p:nvPr/>
          </p:nvCxnSpPr>
          <p:spPr bwMode="auto">
            <a:xfrm flipV="1">
              <a:off x="5366385" y="3120384"/>
              <a:ext cx="0" cy="676612"/>
            </a:xfrm>
            <a:prstGeom prst="straightConnector1">
              <a:avLst/>
            </a:prstGeom>
            <a:noFill/>
            <a:ln w="25400" cap="sq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>
              <a:off x="5874929" y="2927679"/>
              <a:ext cx="807457" cy="19316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000000"/>
                  </a:solidFill>
                  <a:latin typeface="Arial"/>
                </a:rPr>
                <a:t>ДДБА+ИГКС</a:t>
              </a:r>
              <a:endParaRPr lang="en-US" sz="1400" b="1" kern="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6890" name="Straight Arrow Connector 24"/>
            <p:cNvCxnSpPr>
              <a:cxnSpLocks noChangeShapeType="1"/>
            </p:cNvCxnSpPr>
            <p:nvPr/>
          </p:nvCxnSpPr>
          <p:spPr bwMode="auto">
            <a:xfrm flipV="1">
              <a:off x="5366385" y="3169727"/>
              <a:ext cx="912436" cy="627270"/>
            </a:xfrm>
            <a:prstGeom prst="straightConnector1">
              <a:avLst/>
            </a:prstGeom>
            <a:noFill/>
            <a:ln w="25400" cap="sq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6884250" y="3581305"/>
              <a:ext cx="803126" cy="134627"/>
            </a:xfrm>
            <a:prstGeom prst="rect">
              <a:avLst/>
            </a:prstGeom>
            <a:noFill/>
            <a:ln w="25400"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kern="0" dirty="0">
                  <a:solidFill>
                    <a:srgbClr val="000000"/>
                  </a:solidFill>
                  <a:latin typeface="Arial"/>
                </a:rPr>
                <a:t>Повт. обострения</a:t>
              </a:r>
              <a:endParaRPr lang="en-US" sz="8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56526" y="2622329"/>
              <a:ext cx="1913813" cy="145065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bg1"/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FFC000"/>
                </a:gs>
              </a:gsLst>
              <a:lin ang="5400000" scaled="1"/>
            </a:gradFill>
            <a:ln w="38100" cap="sq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28802" y="2632084"/>
              <a:ext cx="879366" cy="2116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srgbClr val="000000"/>
                  </a:solidFill>
                  <a:latin typeface="Arial"/>
                </a:rPr>
                <a:t>Группа</a:t>
              </a:r>
              <a:r>
                <a:rPr lang="en-GB" sz="1600" b="1" kern="0" dirty="0">
                  <a:solidFill>
                    <a:srgbClr val="000000"/>
                  </a:solidFill>
                  <a:latin typeface="Arial"/>
                </a:rPr>
                <a:t> D</a:t>
              </a:r>
              <a:endParaRPr lang="en-US" sz="16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05910" y="3785198"/>
              <a:ext cx="460909" cy="1736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srgbClr val="000000"/>
                  </a:solidFill>
                  <a:latin typeface="Arial"/>
                </a:rPr>
                <a:t>ДДАХП</a:t>
              </a:r>
              <a:endParaRPr lang="en-US" sz="12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04177" y="2810612"/>
              <a:ext cx="923551" cy="3268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000000"/>
                  </a:solidFill>
                  <a:latin typeface="Arial"/>
                </a:rPr>
                <a:t>Добавить </a:t>
              </a:r>
              <a:r>
                <a:rPr lang="ru-RU" sz="1400" b="1" kern="0" dirty="0" err="1">
                  <a:solidFill>
                    <a:srgbClr val="000000"/>
                  </a:solidFill>
                  <a:latin typeface="Arial"/>
                </a:rPr>
                <a:t>рофлумиласт</a:t>
              </a:r>
              <a:r>
                <a:rPr lang="en-GB" sz="1400" b="1" kern="0" dirty="0">
                  <a:solidFill>
                    <a:srgbClr val="000000"/>
                  </a:solidFill>
                  <a:latin typeface="Arial"/>
                </a:rPr>
                <a:t>*</a:t>
              </a:r>
              <a:endParaRPr lang="en-US" sz="1400" b="1" kern="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6896" name="Straight Arrow Connector 30"/>
            <p:cNvCxnSpPr>
              <a:cxnSpLocks noChangeShapeType="1"/>
            </p:cNvCxnSpPr>
            <p:nvPr/>
          </p:nvCxnSpPr>
          <p:spPr bwMode="auto">
            <a:xfrm flipV="1">
              <a:off x="7641359" y="3558080"/>
              <a:ext cx="0" cy="144000"/>
            </a:xfrm>
            <a:prstGeom prst="straightConnector1">
              <a:avLst/>
            </a:prstGeom>
            <a:noFill/>
            <a:ln w="25400" cap="sq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TextBox 31"/>
            <p:cNvSpPr txBox="1"/>
            <p:nvPr/>
          </p:nvSpPr>
          <p:spPr>
            <a:xfrm>
              <a:off x="7869314" y="2811588"/>
              <a:ext cx="827384" cy="3268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000000"/>
                  </a:solidFill>
                  <a:latin typeface="Arial"/>
                </a:rPr>
                <a:t>Добавить </a:t>
              </a:r>
              <a:r>
                <a:rPr lang="ru-RU" sz="1400" b="1" kern="0" dirty="0" err="1">
                  <a:solidFill>
                    <a:srgbClr val="000000"/>
                  </a:solidFill>
                  <a:latin typeface="Arial"/>
                </a:rPr>
                <a:t>макролиды</a:t>
              </a:r>
              <a:r>
                <a:rPr lang="en-GB" sz="1400" b="1" kern="0" dirty="0">
                  <a:solidFill>
                    <a:srgbClr val="000000"/>
                  </a:solidFill>
                  <a:latin typeface="Arial"/>
                </a:rPr>
                <a:t>**</a:t>
              </a:r>
              <a:endParaRPr lang="en-US" sz="14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511503" y="3728615"/>
              <a:ext cx="524155" cy="288766"/>
            </a:xfrm>
            <a:prstGeom prst="rect">
              <a:avLst/>
            </a:prstGeom>
            <a:solidFill>
              <a:srgbClr val="99FF99"/>
            </a:solidFill>
            <a:ln w="25400">
              <a:solidFill>
                <a:srgbClr val="00B050"/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srgbClr val="000000"/>
                  </a:solidFill>
                  <a:latin typeface="Arial"/>
                </a:rPr>
                <a:t>ДДАХП</a:t>
              </a:r>
              <a:r>
                <a:rPr lang="en-GB" sz="1200" b="1" kern="0" dirty="0">
                  <a:solidFill>
                    <a:srgbClr val="000000"/>
                  </a:solidFill>
                  <a:latin typeface="Arial"/>
                </a:rPr>
                <a:t> + </a:t>
              </a:r>
              <a:r>
                <a:rPr lang="ru-RU" sz="1200" b="1" kern="0" dirty="0">
                  <a:solidFill>
                    <a:srgbClr val="000000"/>
                  </a:solidFill>
                  <a:latin typeface="Arial"/>
                </a:rPr>
                <a:t>ДДБА</a:t>
              </a:r>
              <a:endParaRPr lang="en-US" sz="12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255715" y="3725688"/>
              <a:ext cx="459176" cy="28876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srgbClr val="000000"/>
                  </a:solidFill>
                  <a:latin typeface="Arial"/>
                </a:rPr>
                <a:t>ДДБА</a:t>
              </a:r>
              <a:r>
                <a:rPr lang="en-GB" sz="1200" b="1" kern="0" dirty="0">
                  <a:solidFill>
                    <a:srgbClr val="000000"/>
                  </a:solidFill>
                  <a:latin typeface="Arial"/>
                </a:rPr>
                <a:t> + </a:t>
              </a:r>
              <a:r>
                <a:rPr lang="ru-RU" sz="1200" b="1" kern="0" dirty="0">
                  <a:solidFill>
                    <a:srgbClr val="000000"/>
                  </a:solidFill>
                  <a:latin typeface="Arial"/>
                </a:rPr>
                <a:t>ИГКС</a:t>
              </a:r>
              <a:endParaRPr lang="en-US" sz="12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80418" y="3385218"/>
              <a:ext cx="1387926" cy="192185"/>
            </a:xfrm>
            <a:prstGeom prst="rect">
              <a:avLst/>
            </a:prstGeom>
            <a:solidFill>
              <a:srgbClr val="99FF99"/>
            </a:solidFill>
            <a:ln w="25400">
              <a:solidFill>
                <a:srgbClr val="00B050"/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000000"/>
                  </a:solidFill>
                  <a:latin typeface="Arial"/>
                </a:rPr>
                <a:t>ДДАХП</a:t>
              </a:r>
              <a:r>
                <a:rPr lang="en-GB" sz="1400" b="1" kern="0" dirty="0">
                  <a:solidFill>
                    <a:srgbClr val="000000"/>
                  </a:solidFill>
                  <a:latin typeface="Arial"/>
                </a:rPr>
                <a:t> + </a:t>
              </a:r>
              <a:r>
                <a:rPr lang="ru-RU" sz="1400" b="1" kern="0" dirty="0">
                  <a:solidFill>
                    <a:srgbClr val="000000"/>
                  </a:solidFill>
                  <a:latin typeface="Arial"/>
                </a:rPr>
                <a:t>ДДБА</a:t>
              </a:r>
              <a:r>
                <a:rPr lang="en-GB" sz="1400" b="1" kern="0" dirty="0">
                  <a:solidFill>
                    <a:srgbClr val="000000"/>
                  </a:solidFill>
                  <a:latin typeface="Arial"/>
                </a:rPr>
                <a:t>A + </a:t>
              </a:r>
              <a:r>
                <a:rPr lang="ru-RU" sz="1400" b="1" kern="0" dirty="0">
                  <a:solidFill>
                    <a:srgbClr val="000000"/>
                  </a:solidFill>
                  <a:latin typeface="Arial"/>
                </a:rPr>
                <a:t>ИГКС</a:t>
              </a:r>
              <a:endParaRPr lang="en-US" sz="1400" b="1" kern="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6901" name="Straight Arrow Connector 35"/>
            <p:cNvCxnSpPr>
              <a:cxnSpLocks noChangeShapeType="1"/>
              <a:stCxn id="29" idx="3"/>
              <a:endCxn id="33" idx="1"/>
            </p:cNvCxnSpPr>
            <p:nvPr/>
          </p:nvCxnSpPr>
          <p:spPr bwMode="auto">
            <a:xfrm>
              <a:off x="7367212" y="3871961"/>
              <a:ext cx="144016" cy="1268"/>
            </a:xfrm>
            <a:prstGeom prst="straightConnector1">
              <a:avLst/>
            </a:prstGeom>
            <a:noFill/>
            <a:ln w="25400" cap="sq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7" name="TextBox 36"/>
            <p:cNvSpPr txBox="1"/>
            <p:nvPr/>
          </p:nvSpPr>
          <p:spPr>
            <a:xfrm>
              <a:off x="8307697" y="3122791"/>
              <a:ext cx="531952" cy="308277"/>
            </a:xfrm>
            <a:prstGeom prst="rect">
              <a:avLst/>
            </a:prstGeom>
            <a:noFill/>
            <a:ln w="25400"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kern="0" dirty="0">
                  <a:solidFill>
                    <a:srgbClr val="000000"/>
                  </a:solidFill>
                  <a:latin typeface="Arial"/>
                </a:rPr>
                <a:t>Продолж. симптомы, </a:t>
              </a:r>
              <a:r>
                <a:rPr lang="ru-RU" sz="800" kern="0" dirty="0" err="1">
                  <a:solidFill>
                    <a:srgbClr val="000000"/>
                  </a:solidFill>
                  <a:latin typeface="Arial"/>
                </a:rPr>
                <a:t>повт</a:t>
              </a:r>
              <a:r>
                <a:rPr lang="ru-RU" sz="800" kern="0" dirty="0">
                  <a:solidFill>
                    <a:srgbClr val="000000"/>
                  </a:solidFill>
                  <a:latin typeface="Arial"/>
                </a:rPr>
                <a:t>. </a:t>
              </a:r>
              <a:r>
                <a:rPr lang="ru-RU" sz="800" kern="0" dirty="0" err="1">
                  <a:solidFill>
                    <a:srgbClr val="000000"/>
                  </a:solidFill>
                  <a:latin typeface="Arial"/>
                </a:rPr>
                <a:t>обостр</a:t>
              </a:r>
              <a:r>
                <a:rPr lang="ru-RU" sz="800" kern="0" dirty="0">
                  <a:solidFill>
                    <a:srgbClr val="000000"/>
                  </a:solidFill>
                  <a:latin typeface="Arial"/>
                </a:rPr>
                <a:t>.</a:t>
              </a:r>
              <a:r>
                <a:rPr lang="en-GB" sz="1000" kern="0" dirty="0">
                  <a:solidFill>
                    <a:srgbClr val="000000"/>
                  </a:solidFill>
                  <a:latin typeface="Arial"/>
                </a:rPr>
                <a:t>)</a:t>
              </a:r>
              <a:endParaRPr lang="en-US" sz="1000" kern="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6903" name="Straight Arrow Connector 37"/>
            <p:cNvCxnSpPr>
              <a:cxnSpLocks noChangeShapeType="1"/>
            </p:cNvCxnSpPr>
            <p:nvPr/>
          </p:nvCxnSpPr>
          <p:spPr bwMode="auto">
            <a:xfrm>
              <a:off x="7893789" y="3592290"/>
              <a:ext cx="3886" cy="144000"/>
            </a:xfrm>
            <a:prstGeom prst="straightConnector1">
              <a:avLst/>
            </a:prstGeom>
            <a:noFill/>
            <a:ln w="25400" cap="sq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904" name="Straight Arrow Connector 38"/>
            <p:cNvCxnSpPr>
              <a:cxnSpLocks noChangeShapeType="1"/>
            </p:cNvCxnSpPr>
            <p:nvPr/>
          </p:nvCxnSpPr>
          <p:spPr bwMode="auto">
            <a:xfrm flipH="1">
              <a:off x="8036609" y="3832514"/>
              <a:ext cx="188162" cy="8120"/>
            </a:xfrm>
            <a:prstGeom prst="straightConnector1">
              <a:avLst/>
            </a:prstGeom>
            <a:noFill/>
            <a:ln w="25400" cap="sq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905" name="Straight Arrow Connector 39"/>
            <p:cNvCxnSpPr>
              <a:cxnSpLocks noChangeShapeType="1"/>
            </p:cNvCxnSpPr>
            <p:nvPr/>
          </p:nvCxnSpPr>
          <p:spPr bwMode="auto">
            <a:xfrm>
              <a:off x="8066353" y="3961451"/>
              <a:ext cx="158418" cy="0"/>
            </a:xfrm>
            <a:prstGeom prst="straightConnector1">
              <a:avLst/>
            </a:prstGeom>
            <a:noFill/>
            <a:ln w="25400" cap="sq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906" name="Straight Arrow Connector 40"/>
            <p:cNvCxnSpPr>
              <a:cxnSpLocks noChangeShapeType="1"/>
              <a:endCxn id="32" idx="2"/>
            </p:cNvCxnSpPr>
            <p:nvPr/>
          </p:nvCxnSpPr>
          <p:spPr bwMode="auto">
            <a:xfrm flipV="1">
              <a:off x="7938400" y="3138756"/>
              <a:ext cx="344383" cy="175204"/>
            </a:xfrm>
            <a:prstGeom prst="straightConnector1">
              <a:avLst/>
            </a:prstGeom>
            <a:noFill/>
            <a:ln w="25400" cap="sq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907" name="Straight Arrow Connector 41"/>
            <p:cNvCxnSpPr>
              <a:cxnSpLocks noChangeShapeType="1"/>
            </p:cNvCxnSpPr>
            <p:nvPr/>
          </p:nvCxnSpPr>
          <p:spPr bwMode="auto">
            <a:xfrm flipH="1" flipV="1">
              <a:off x="7424024" y="3146721"/>
              <a:ext cx="182763" cy="222116"/>
            </a:xfrm>
            <a:prstGeom prst="straightConnector1">
              <a:avLst/>
            </a:prstGeom>
            <a:noFill/>
            <a:ln w="25400" cap="sq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3" name="TextBox 42"/>
            <p:cNvSpPr txBox="1"/>
            <p:nvPr/>
          </p:nvSpPr>
          <p:spPr>
            <a:xfrm>
              <a:off x="6846130" y="3170594"/>
              <a:ext cx="661041" cy="173650"/>
            </a:xfrm>
            <a:prstGeom prst="rect">
              <a:avLst/>
            </a:prstGeom>
            <a:noFill/>
            <a:ln w="25400"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>
                  <a:solidFill>
                    <a:srgbClr val="000000"/>
                  </a:solidFill>
                  <a:latin typeface="Arial"/>
                </a:rPr>
                <a:t>Повт. </a:t>
              </a:r>
              <a:r>
                <a:rPr lang="ru-RU" sz="1200" kern="0" dirty="0" err="1">
                  <a:solidFill>
                    <a:srgbClr val="000000"/>
                  </a:solidFill>
                  <a:latin typeface="Arial"/>
                </a:rPr>
                <a:t>обостр</a:t>
              </a:r>
              <a:r>
                <a:rPr lang="ru-RU" sz="700" kern="0" dirty="0">
                  <a:solidFill>
                    <a:srgbClr val="000000"/>
                  </a:solidFill>
                  <a:latin typeface="Arial"/>
                </a:rPr>
                <a:t>.</a:t>
              </a:r>
              <a:endParaRPr lang="en-US" sz="700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301625" y="6227763"/>
            <a:ext cx="1412875" cy="246062"/>
          </a:xfrm>
          <a:prstGeom prst="rect">
            <a:avLst/>
          </a:prstGeom>
          <a:solidFill>
            <a:srgbClr val="99FF99"/>
          </a:solidFill>
          <a:ln w="2540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kern="0" dirty="0">
              <a:solidFill>
                <a:srgbClr val="080808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98638" y="6246813"/>
            <a:ext cx="18303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rgbClr val="080808"/>
                </a:solidFill>
              </a:rPr>
              <a:t>Предпочтительная терапия</a:t>
            </a:r>
          </a:p>
        </p:txBody>
      </p:sp>
      <p:sp>
        <p:nvSpPr>
          <p:cNvPr id="36869" name="Rectangle 47"/>
          <p:cNvSpPr>
            <a:spLocks noChangeArrowheads="1"/>
          </p:cNvSpPr>
          <p:nvPr/>
        </p:nvSpPr>
        <p:spPr bwMode="auto">
          <a:xfrm>
            <a:off x="2328863" y="6473825"/>
            <a:ext cx="6940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ru-RU" sz="1000"/>
              <a:t>Global Strategy for the Diagnosis, Management and Prevention of COPD, Global Initiative for Chronic Obstructive Lung Disease (GOLD) 2017. Available from: http://www.goldcopd.org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979613" y="333375"/>
            <a:ext cx="4878387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Выбор схемы фармакологической терапии ПХОБЛ в зависимости от результатов интегральной оценки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604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755650" y="333375"/>
            <a:ext cx="71294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ru-RU" altLang="ru-RU" sz="3200" b="1"/>
              <a:t>Крайне важна правильная техника ингаляции</a:t>
            </a:r>
            <a:endParaRPr lang="en-US" altLang="ru-RU" sz="3200" b="1"/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468313" y="1773238"/>
            <a:ext cx="842486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AutoNum type="arabicPeriod"/>
            </a:pPr>
            <a:r>
              <a:rPr lang="ru-RU" altLang="ru-RU" sz="2000" b="1"/>
              <a:t>Техника ингаляции должна постоянно проверяться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altLang="ru-RU" sz="2000" b="1"/>
              <a:t>Причины ошибок</a:t>
            </a:r>
            <a:r>
              <a:rPr lang="ru-RU" altLang="ru-RU" sz="2000"/>
              <a:t> в технике ингаляции у пациентов с ХОБЛ 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000"/>
              <a:t>Возраст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000"/>
              <a:t>Использование нескольких девайсов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000"/>
              <a:t>Недостаток предыдущего обучения технике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altLang="ru-RU" sz="2000"/>
              <a:t>Инструкция по правильной технике ингаляции должна быть разъяснена каждому пациенту.</a:t>
            </a:r>
          </a:p>
        </p:txBody>
      </p:sp>
    </p:spTree>
    <p:extLst>
      <p:ext uri="{BB962C8B-B14F-4D97-AF65-F5344CB8AC3E}">
        <p14:creationId xmlns:p14="http://schemas.microsoft.com/office/powerpoint/2010/main" xmlns="" val="9848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/>
              <a:t>Возможности контроля ингаляции в различных дозирующих ингаляционных устройствах</a:t>
            </a:r>
            <a:endParaRPr lang="en-US" altLang="ru-RU" sz="2400" b="1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2133600"/>
          <a:ext cx="8569325" cy="385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54"/>
                <a:gridCol w="1771476"/>
                <a:gridCol w="1713865"/>
                <a:gridCol w="1713865"/>
                <a:gridCol w="1713865"/>
              </a:tblGrid>
              <a:tr h="93621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Контроль ингаляции </a:t>
                      </a:r>
                      <a:endParaRPr lang="ru-RU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Бризхалер</a:t>
                      </a:r>
                      <a:r>
                        <a:rPr lang="ru-RU" sz="1600" dirty="0" smtClean="0"/>
                        <a:t>®</a:t>
                      </a:r>
                      <a:endParaRPr lang="ru-RU" sz="16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ХандиХалер</a:t>
                      </a:r>
                      <a:r>
                        <a:rPr lang="ru-RU" sz="1600" dirty="0" smtClean="0"/>
                        <a:t>®</a:t>
                      </a:r>
                      <a:endParaRPr lang="ru-RU" sz="16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Респимат</a:t>
                      </a:r>
                      <a:r>
                        <a:rPr lang="ru-RU" sz="1600" dirty="0" smtClean="0"/>
                        <a:t>®</a:t>
                      </a:r>
                      <a:endParaRPr lang="ru-RU" sz="16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Дженуэйр</a:t>
                      </a:r>
                      <a:r>
                        <a:rPr lang="ru-RU" sz="1600" dirty="0" smtClean="0"/>
                        <a:t>®</a:t>
                      </a:r>
                      <a:endParaRPr lang="ru-RU" sz="1600" dirty="0"/>
                    </a:p>
                  </a:txBody>
                  <a:tcPr marL="91444" marR="91444" marT="45725" marB="45725"/>
                </a:tc>
              </a:tr>
              <a:tr h="97221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Звуковой</a:t>
                      </a:r>
                      <a:endParaRPr lang="ru-RU" sz="18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Да</a:t>
                      </a:r>
                      <a:endParaRPr lang="ru-RU" sz="18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Нет</a:t>
                      </a:r>
                      <a:endParaRPr lang="ru-RU" sz="18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Нет</a:t>
                      </a:r>
                      <a:endParaRPr lang="ru-RU" sz="18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Да</a:t>
                      </a:r>
                      <a:endParaRPr lang="ru-RU" sz="1800" b="1" dirty="0"/>
                    </a:p>
                  </a:txBody>
                  <a:tcPr marL="91444" marR="91444" marT="45725" marB="45725"/>
                </a:tc>
              </a:tr>
              <a:tr h="97221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Вкусовой</a:t>
                      </a:r>
                      <a:endParaRPr lang="ru-RU" sz="18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Да</a:t>
                      </a:r>
                      <a:endParaRPr lang="ru-RU" sz="18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Да</a:t>
                      </a:r>
                      <a:endParaRPr lang="ru-RU" sz="18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Нет</a:t>
                      </a:r>
                      <a:endParaRPr lang="ru-RU" sz="18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Нет</a:t>
                      </a:r>
                      <a:endParaRPr lang="ru-RU" sz="1800" b="1" dirty="0"/>
                    </a:p>
                  </a:txBody>
                  <a:tcPr marL="91444" marR="91444" marT="45725" marB="45725"/>
                </a:tc>
              </a:tr>
              <a:tr h="972218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Визуальный</a:t>
                      </a:r>
                      <a:endParaRPr lang="ru-RU" sz="1800" b="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да</a:t>
                      </a:r>
                      <a:endParaRPr lang="ru-RU" sz="18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нет</a:t>
                      </a:r>
                      <a:endParaRPr lang="ru-RU" sz="18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да</a:t>
                      </a:r>
                      <a:endParaRPr lang="ru-RU" sz="18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нет</a:t>
                      </a:r>
                      <a:endParaRPr lang="ru-RU" sz="1800" b="1" dirty="0"/>
                    </a:p>
                  </a:txBody>
                  <a:tcPr marL="91444" marR="91444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73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2008" y="6469761"/>
            <a:ext cx="8244408" cy="365125"/>
          </a:xfrm>
        </p:spPr>
        <p:txBody>
          <a:bodyPr/>
          <a:lstStyle/>
          <a:p>
            <a:pPr lvl="0" algn="l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</a:rPr>
              <a:t>Трофименко  И.Н, Черняк Б.А</a:t>
            </a: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</a:rPr>
              <a:t> et al, </a:t>
            </a:r>
            <a:r>
              <a:rPr lang="ru-RU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Бронхопротективный</a:t>
            </a: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</a:rPr>
              <a:t> эффект </a:t>
            </a:r>
            <a:r>
              <a:rPr lang="ru-RU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гликопирронгия</a:t>
            </a: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</a:rPr>
              <a:t> бромид у пациентов с ХОБЛ. Медицинский совет, 2017, №18 С.8-12</a:t>
            </a:r>
            <a:endParaRPr lang="en-GB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9144000" cy="91598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800" b="1" kern="1200" dirty="0" err="1">
                <a:solidFill>
                  <a:srgbClr val="002060"/>
                </a:solidFill>
                <a:ea typeface="+mn-ea"/>
                <a:cs typeface="+mn-cs"/>
              </a:rPr>
              <a:t>Бронхопротективный</a:t>
            </a:r>
            <a:r>
              <a:rPr lang="ru-RU" sz="2800" b="1" kern="1200" dirty="0">
                <a:solidFill>
                  <a:srgbClr val="002060"/>
                </a:solidFill>
                <a:ea typeface="+mn-ea"/>
                <a:cs typeface="+mn-cs"/>
              </a:rPr>
              <a:t> эффект </a:t>
            </a:r>
            <a:r>
              <a:rPr lang="ru-RU" sz="2800" b="1" kern="1200" dirty="0" err="1">
                <a:solidFill>
                  <a:srgbClr val="002060"/>
                </a:solidFill>
                <a:ea typeface="+mn-ea"/>
                <a:cs typeface="+mn-cs"/>
              </a:rPr>
              <a:t>Гликопиррония</a:t>
            </a:r>
            <a:r>
              <a:rPr lang="ru-RU" sz="2800" b="1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ru-RU" sz="2800" b="1" kern="1200" dirty="0" smtClean="0">
                <a:solidFill>
                  <a:srgbClr val="002060"/>
                </a:solidFill>
                <a:ea typeface="+mn-ea"/>
                <a:cs typeface="+mn-cs"/>
              </a:rPr>
              <a:t>бромида </a:t>
            </a:r>
            <a:r>
              <a:rPr lang="ru-RU" sz="2800" b="1" kern="1200" dirty="0">
                <a:solidFill>
                  <a:srgbClr val="002060"/>
                </a:solidFill>
                <a:ea typeface="+mn-ea"/>
                <a:cs typeface="+mn-cs"/>
              </a:rPr>
              <a:t>у пациентов со среднетяжелой ХОБЛ и бронхиальной гиперреактивностью в анамнезе</a:t>
            </a:r>
            <a:endParaRPr lang="en-US" sz="2800" b="1" kern="12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8" y="1726240"/>
            <a:ext cx="8509533" cy="32078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0262" y="5108028"/>
            <a:ext cx="8119241" cy="11878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</a:rPr>
              <a:t>С 1 ингаляцией терапия </a:t>
            </a:r>
            <a:r>
              <a:rPr lang="ru-RU" sz="2000" b="1" dirty="0" err="1" smtClean="0">
                <a:solidFill>
                  <a:schemeClr val="tx1"/>
                </a:solidFill>
              </a:rPr>
              <a:t>Гликопирронием</a:t>
            </a:r>
            <a:r>
              <a:rPr lang="ru-RU" sz="2000" b="1" dirty="0" smtClean="0">
                <a:solidFill>
                  <a:schemeClr val="tx1"/>
                </a:solidFill>
              </a:rPr>
              <a:t> бромид сопровождалась значимым снижением уровня БГР</a:t>
            </a:r>
            <a:endParaRPr lang="ru-RU" sz="20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Б</a:t>
            </a:r>
            <a:r>
              <a:rPr lang="ru-RU" sz="2000" b="1" dirty="0" err="1" smtClean="0">
                <a:solidFill>
                  <a:schemeClr val="tx1"/>
                </a:solidFill>
              </a:rPr>
              <a:t>ронхопротективный</a:t>
            </a:r>
            <a:r>
              <a:rPr lang="ru-RU" sz="2000" b="1" dirty="0" smtClean="0">
                <a:solidFill>
                  <a:schemeClr val="tx1"/>
                </a:solidFill>
              </a:rPr>
              <a:t> эффект сохранялся на протяжении 3 </a:t>
            </a:r>
            <a:r>
              <a:rPr lang="ru-RU" sz="2000" b="1" dirty="0" err="1" smtClean="0">
                <a:solidFill>
                  <a:schemeClr val="tx1"/>
                </a:solidFill>
              </a:rPr>
              <a:t>мес</a:t>
            </a:r>
            <a:r>
              <a:rPr lang="ru-RU" sz="2000" b="1" dirty="0" smtClean="0">
                <a:solidFill>
                  <a:schemeClr val="tx1"/>
                </a:solidFill>
              </a:rPr>
              <a:t> терапии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21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785812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ХОБЛ в РОССИИ </a:t>
            </a:r>
            <a:br>
              <a:rPr lang="ru-RU" dirty="0" smtClean="0"/>
            </a:br>
            <a:r>
              <a:rPr lang="ru-RU" dirty="0" smtClean="0"/>
              <a:t>низкий уровень диагностики и лечения</a:t>
            </a:r>
            <a:endParaRPr lang="en-US" dirty="0"/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0" y="64198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7200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ru-RU" sz="900" b="1">
                <a:ea typeface="ヒラギノ角ゴ Pro W3"/>
                <a:cs typeface="ヒラギノ角ゴ Pro W3"/>
              </a:rPr>
              <a:t>WHO GARD Report 2007</a:t>
            </a:r>
            <a:endParaRPr lang="ru-RU" altLang="ru-RU" sz="900" b="1">
              <a:ea typeface="ヒラギノ角ゴ Pro W3"/>
              <a:cs typeface="ヒラギノ角ゴ Pro W3"/>
            </a:endParaRPr>
          </a:p>
          <a:p>
            <a:pPr algn="r" eaLnBrk="1" hangingPunct="1"/>
            <a:r>
              <a:rPr lang="ru-RU" altLang="ru-RU" sz="900" b="1">
                <a:ea typeface="ヒラギノ角ゴ Pro W3"/>
                <a:cs typeface="ヒラギノ角ゴ Pro W3"/>
              </a:rPr>
              <a:t>Пульмонология Нац. Руководство под. ред. А.Г. Чучалина, 2009</a:t>
            </a:r>
            <a:endParaRPr lang="en-US" altLang="ru-RU" sz="900" b="1">
              <a:ea typeface="ヒラギノ角ゴ Pro W3"/>
              <a:cs typeface="ヒラギノ角ゴ Pro W3"/>
            </a:endParaRPr>
          </a:p>
        </p:txBody>
      </p:sp>
      <p:sp>
        <p:nvSpPr>
          <p:cNvPr id="14340" name="Content Placeholder 2"/>
          <p:cNvSpPr>
            <a:spLocks noGrp="1"/>
          </p:cNvSpPr>
          <p:nvPr>
            <p:ph sz="half" idx="1"/>
          </p:nvPr>
        </p:nvSpPr>
        <p:spPr>
          <a:xfrm>
            <a:off x="149225" y="1593850"/>
            <a:ext cx="4284663" cy="4921250"/>
          </a:xfrm>
        </p:spPr>
        <p:txBody>
          <a:bodyPr>
            <a:normAutofit lnSpcReduction="10000"/>
          </a:bodyPr>
          <a:lstStyle/>
          <a:p>
            <a:r>
              <a:rPr lang="ru-RU" altLang="ru-RU" sz="2400" b="1" dirty="0" smtClean="0">
                <a:latin typeface="Arial" panose="020B0604020202020204" pitchFamily="34" charset="0"/>
              </a:rPr>
              <a:t>Факторы риска ХОБЛ</a:t>
            </a:r>
            <a:endParaRPr lang="en-US" altLang="ru-RU" sz="2400" b="1" dirty="0" smtClean="0">
              <a:latin typeface="Arial" panose="020B0604020202020204" pitchFamily="34" charset="0"/>
            </a:endParaRPr>
          </a:p>
          <a:p>
            <a:pPr marL="542925" lvl="1" indent="-203200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Arial" panose="020B0604020202020204" pitchFamily="34" charset="0"/>
              </a:rPr>
              <a:t>Курение</a:t>
            </a:r>
            <a:endParaRPr lang="en-US" altLang="ru-RU" sz="2000" dirty="0" smtClean="0">
              <a:latin typeface="Arial" panose="020B0604020202020204" pitchFamily="34" charset="0"/>
            </a:endParaRPr>
          </a:p>
          <a:p>
            <a:pPr marL="712788" lvl="2" indent="-169863"/>
            <a:r>
              <a:rPr lang="en-US" altLang="ru-RU" sz="1600" dirty="0" smtClean="0">
                <a:latin typeface="Arial" panose="020B0604020202020204" pitchFamily="34" charset="0"/>
              </a:rPr>
              <a:t>43.9 </a:t>
            </a:r>
            <a:r>
              <a:rPr lang="ru-RU" altLang="ru-RU" sz="1600" dirty="0" smtClean="0">
                <a:latin typeface="Arial" panose="020B0604020202020204" pitchFamily="34" charset="0"/>
              </a:rPr>
              <a:t>млн</a:t>
            </a:r>
            <a:r>
              <a:rPr lang="en-US" altLang="ru-RU" sz="1600" dirty="0" smtClean="0">
                <a:latin typeface="Arial" panose="020B0604020202020204" pitchFamily="34" charset="0"/>
              </a:rPr>
              <a:t>.  </a:t>
            </a:r>
          </a:p>
          <a:p>
            <a:pPr marL="712788" lvl="2" indent="-169863"/>
            <a:r>
              <a:rPr lang="en-US" altLang="ru-RU" sz="1600" dirty="0" smtClean="0">
                <a:latin typeface="Arial" panose="020B0604020202020204" pitchFamily="34" charset="0"/>
              </a:rPr>
              <a:t>39,1% </a:t>
            </a:r>
            <a:r>
              <a:rPr lang="ru-RU" altLang="ru-RU" sz="1600" dirty="0" smtClean="0">
                <a:latin typeface="Arial" panose="020B0604020202020204" pitchFamily="34" charset="0"/>
              </a:rPr>
              <a:t>популяции</a:t>
            </a:r>
            <a:endParaRPr lang="en-US" altLang="ru-RU" sz="1600" dirty="0" smtClean="0">
              <a:latin typeface="Arial" panose="020B0604020202020204" pitchFamily="34" charset="0"/>
            </a:endParaRPr>
          </a:p>
          <a:p>
            <a:pPr marL="542925" lvl="1" indent="-203200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Arial" panose="020B0604020202020204" pitchFamily="34" charset="0"/>
              </a:rPr>
              <a:t>Вредные производства</a:t>
            </a:r>
            <a:endParaRPr lang="en-US" altLang="ru-RU" sz="2000" dirty="0" smtClean="0">
              <a:latin typeface="Arial" panose="020B0604020202020204" pitchFamily="34" charset="0"/>
            </a:endParaRPr>
          </a:p>
          <a:p>
            <a:pPr marL="712788" lvl="2" indent="-169863"/>
            <a:r>
              <a:rPr lang="ru-RU" altLang="ru-RU" sz="1600" dirty="0" smtClean="0">
                <a:latin typeface="Arial" panose="020B0604020202020204" pitchFamily="34" charset="0"/>
              </a:rPr>
              <a:t>Рабочие страдают ХОБЛ </a:t>
            </a:r>
            <a:r>
              <a:rPr lang="en-US" altLang="ru-RU" sz="1600" dirty="0" smtClean="0">
                <a:latin typeface="Arial" panose="020B0604020202020204" pitchFamily="34" charset="0"/>
              </a:rPr>
              <a:t>(</a:t>
            </a:r>
            <a:r>
              <a:rPr lang="ru-RU" altLang="ru-RU" sz="1600" dirty="0" smtClean="0">
                <a:latin typeface="Arial" panose="020B0604020202020204" pitchFamily="34" charset="0"/>
              </a:rPr>
              <a:t>до</a:t>
            </a:r>
            <a:r>
              <a:rPr lang="en-US" altLang="ru-RU" sz="1600" dirty="0" smtClean="0">
                <a:latin typeface="Arial" panose="020B0604020202020204" pitchFamily="34" charset="0"/>
              </a:rPr>
              <a:t> 35.1%) (</a:t>
            </a:r>
            <a:r>
              <a:rPr lang="ru-RU" altLang="ru-RU" sz="1600" dirty="0" smtClean="0">
                <a:latin typeface="Arial" panose="020B0604020202020204" pitchFamily="34" charset="0"/>
              </a:rPr>
              <a:t>металлургическая</a:t>
            </a:r>
            <a:r>
              <a:rPr lang="en-US" altLang="ru-RU" sz="1600" dirty="0" smtClean="0">
                <a:latin typeface="Arial" panose="020B0604020202020204" pitchFamily="34" charset="0"/>
              </a:rPr>
              <a:t>, </a:t>
            </a:r>
            <a:r>
              <a:rPr lang="ru-RU" altLang="ru-RU" sz="1600" dirty="0" smtClean="0">
                <a:latin typeface="Arial" panose="020B0604020202020204" pitchFamily="34" charset="0"/>
              </a:rPr>
              <a:t>горнодобывающая</a:t>
            </a:r>
            <a:r>
              <a:rPr lang="en-US" altLang="ru-RU" sz="1600" dirty="0" smtClean="0">
                <a:latin typeface="Arial" panose="020B0604020202020204" pitchFamily="34" charset="0"/>
              </a:rPr>
              <a:t>, </a:t>
            </a:r>
            <a:r>
              <a:rPr lang="ru-RU" altLang="ru-RU" sz="1600" dirty="0" smtClean="0">
                <a:latin typeface="Arial" panose="020B0604020202020204" pitchFamily="34" charset="0"/>
              </a:rPr>
              <a:t>химическая промышленность</a:t>
            </a:r>
            <a:r>
              <a:rPr lang="en-US" altLang="ru-RU" sz="1600" dirty="0" smtClean="0">
                <a:latin typeface="Arial" panose="020B0604020202020204" pitchFamily="34" charset="0"/>
              </a:rPr>
              <a:t>)</a:t>
            </a:r>
            <a:endParaRPr lang="en-US" altLang="ru-RU" sz="1600" b="1" dirty="0" smtClean="0">
              <a:latin typeface="Arial" panose="020B0604020202020204" pitchFamily="34" charset="0"/>
            </a:endParaRPr>
          </a:p>
          <a:p>
            <a:r>
              <a:rPr lang="en-US" altLang="ru-RU" sz="2400" b="1" dirty="0" smtClean="0">
                <a:latin typeface="Arial" panose="020B0604020202020204" pitchFamily="34" charset="0"/>
              </a:rPr>
              <a:t>C</a:t>
            </a:r>
            <a:r>
              <a:rPr lang="ru-RU" altLang="ru-RU" sz="2400" b="1" dirty="0" err="1" smtClean="0">
                <a:latin typeface="Arial" panose="020B0604020202020204" pitchFamily="34" charset="0"/>
              </a:rPr>
              <a:t>татистика</a:t>
            </a:r>
            <a:r>
              <a:rPr lang="ru-RU" altLang="ru-RU" sz="2400" b="1" dirty="0" smtClean="0">
                <a:latin typeface="Arial" panose="020B0604020202020204" pitchFamily="34" charset="0"/>
              </a:rPr>
              <a:t> ХОБЛ в России</a:t>
            </a:r>
            <a:endParaRPr lang="en-US" altLang="ru-RU" sz="2400" b="1" dirty="0" smtClean="0">
              <a:latin typeface="Arial" panose="020B0604020202020204" pitchFamily="34" charset="0"/>
            </a:endParaRPr>
          </a:p>
          <a:p>
            <a:pPr marL="542925" lvl="1" indent="-203200">
              <a:buFont typeface="Arial" panose="020B0604020202020204" pitchFamily="34" charset="0"/>
              <a:buChar char="•"/>
            </a:pPr>
            <a:r>
              <a:rPr lang="en-US" altLang="ru-RU" sz="2000" dirty="0" smtClean="0">
                <a:latin typeface="Arial" panose="020B0604020202020204" pitchFamily="34" charset="0"/>
              </a:rPr>
              <a:t>5 724 </a:t>
            </a:r>
            <a:r>
              <a:rPr lang="ru-RU" altLang="ru-RU" sz="2000" dirty="0" smtClean="0">
                <a:latin typeface="Arial" panose="020B0604020202020204" pitchFamily="34" charset="0"/>
              </a:rPr>
              <a:t>смертей связано с ХОБЛ </a:t>
            </a:r>
            <a:r>
              <a:rPr lang="en-US" altLang="ru-RU" sz="1600" dirty="0" smtClean="0">
                <a:latin typeface="Arial" panose="020B0604020202020204" pitchFamily="34" charset="0"/>
              </a:rPr>
              <a:t>(</a:t>
            </a:r>
            <a:r>
              <a:rPr lang="ru-RU" altLang="ru-RU" sz="1600" dirty="0" smtClean="0">
                <a:latin typeface="Arial" panose="020B0604020202020204" pitchFamily="34" charset="0"/>
              </a:rPr>
              <a:t>по сравнению с </a:t>
            </a:r>
            <a:r>
              <a:rPr lang="en-US" altLang="ru-RU" sz="1600" dirty="0" smtClean="0">
                <a:latin typeface="Arial" panose="020B0604020202020204" pitchFamily="34" charset="0"/>
              </a:rPr>
              <a:t>535 </a:t>
            </a:r>
            <a:r>
              <a:rPr lang="ru-RU" altLang="ru-RU" sz="1600" dirty="0" smtClean="0">
                <a:latin typeface="Arial" panose="020B0604020202020204" pitchFamily="34" charset="0"/>
              </a:rPr>
              <a:t>смертей от астмы</a:t>
            </a:r>
            <a:r>
              <a:rPr lang="en-US" altLang="ru-RU" sz="1600" dirty="0" smtClean="0">
                <a:latin typeface="Arial" panose="020B0604020202020204" pitchFamily="34" charset="0"/>
              </a:rPr>
              <a:t>)</a:t>
            </a:r>
            <a:endParaRPr lang="en-US" altLang="ru-RU" sz="2000" dirty="0" smtClean="0">
              <a:latin typeface="Arial" panose="020B0604020202020204" pitchFamily="34" charset="0"/>
            </a:endParaRPr>
          </a:p>
          <a:p>
            <a:pPr marL="542925" lvl="1" indent="-203200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Arial" panose="020B0604020202020204" pitchFamily="34" charset="0"/>
              </a:rPr>
              <a:t>Затраты на ХОБЛ в </a:t>
            </a:r>
            <a:r>
              <a:rPr lang="en-US" altLang="ru-RU" sz="2000" dirty="0" smtClean="0">
                <a:latin typeface="Arial" panose="020B0604020202020204" pitchFamily="34" charset="0"/>
              </a:rPr>
              <a:t>2007 </a:t>
            </a:r>
          </a:p>
          <a:p>
            <a:pPr marL="712788" lvl="2" indent="-169863"/>
            <a:r>
              <a:rPr lang="en-US" altLang="ru-RU" sz="1600" dirty="0" smtClean="0">
                <a:latin typeface="Arial" panose="020B0604020202020204" pitchFamily="34" charset="0"/>
              </a:rPr>
              <a:t>8 </a:t>
            </a:r>
            <a:r>
              <a:rPr lang="ru-RU" altLang="ru-RU" sz="1600" dirty="0" smtClean="0">
                <a:latin typeface="Arial" panose="020B0604020202020204" pitchFamily="34" charset="0"/>
              </a:rPr>
              <a:t>млрд</a:t>
            </a:r>
            <a:r>
              <a:rPr lang="en-US" altLang="ru-RU" sz="1600" dirty="0" smtClean="0">
                <a:latin typeface="Arial" panose="020B0604020202020204" pitchFamily="34" charset="0"/>
              </a:rPr>
              <a:t> </a:t>
            </a:r>
            <a:r>
              <a:rPr lang="ru-RU" altLang="ru-RU" sz="1600" dirty="0" err="1" smtClean="0">
                <a:latin typeface="Arial" panose="020B0604020202020204" pitchFamily="34" charset="0"/>
              </a:rPr>
              <a:t>руб</a:t>
            </a:r>
            <a:r>
              <a:rPr lang="ru-RU" altLang="ru-RU" sz="1600" dirty="0" smtClean="0">
                <a:latin typeface="Arial" panose="020B0604020202020204" pitchFamily="34" charset="0"/>
              </a:rPr>
              <a:t> </a:t>
            </a:r>
            <a:r>
              <a:rPr lang="en-US" altLang="ru-RU" sz="1600" dirty="0" smtClean="0">
                <a:latin typeface="Arial" panose="020B0604020202020204" pitchFamily="34" charset="0"/>
              </a:rPr>
              <a:t>(14.8% </a:t>
            </a:r>
            <a:r>
              <a:rPr lang="ru-RU" altLang="ru-RU" sz="1600" dirty="0" smtClean="0">
                <a:latin typeface="Arial" panose="020B0604020202020204" pitchFamily="34" charset="0"/>
              </a:rPr>
              <a:t>на медикаменты</a:t>
            </a:r>
            <a:r>
              <a:rPr lang="en-US" altLang="ru-RU" sz="1600" dirty="0" smtClean="0"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14341" name="Group 11"/>
          <p:cNvGrpSpPr>
            <a:grpSpLocks/>
          </p:cNvGrpSpPr>
          <p:nvPr/>
        </p:nvGrpSpPr>
        <p:grpSpPr bwMode="auto">
          <a:xfrm>
            <a:off x="4462463" y="1627188"/>
            <a:ext cx="4151312" cy="4181475"/>
            <a:chOff x="4462463" y="1627188"/>
            <a:chExt cx="4151312" cy="4181361"/>
          </a:xfrm>
        </p:grpSpPr>
        <p:grpSp>
          <p:nvGrpSpPr>
            <p:cNvPr id="14342" name="Group 14"/>
            <p:cNvGrpSpPr>
              <a:grpSpLocks/>
            </p:cNvGrpSpPr>
            <p:nvPr/>
          </p:nvGrpSpPr>
          <p:grpSpPr bwMode="auto">
            <a:xfrm>
              <a:off x="4462463" y="1627188"/>
              <a:ext cx="4151312" cy="3036887"/>
              <a:chOff x="3262551" y="1537989"/>
              <a:chExt cx="2569538" cy="2618680"/>
            </a:xfrm>
          </p:grpSpPr>
          <p:sp>
            <p:nvSpPr>
              <p:cNvPr id="5" name="Rectangle 12"/>
              <p:cNvSpPr>
                <a:spLocks noChangeArrowheads="1"/>
              </p:cNvSpPr>
              <p:nvPr/>
            </p:nvSpPr>
            <p:spPr bwMode="auto">
              <a:xfrm>
                <a:off x="3262551" y="1537989"/>
                <a:ext cx="2569538" cy="10060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bg1"/>
                    </a:solidFill>
                    <a:cs typeface="Arial" charset="0"/>
                  </a:rPr>
                  <a:t>1</a:t>
                </a:r>
                <a:r>
                  <a:rPr lang="de-DE" b="1" dirty="0">
                    <a:solidFill>
                      <a:schemeClr val="bg1"/>
                    </a:solidFill>
                    <a:cs typeface="Arial" charset="0"/>
                  </a:rPr>
                  <a:t>1 </a:t>
                </a:r>
                <a:r>
                  <a:rPr lang="ru-RU" b="1" dirty="0">
                    <a:solidFill>
                      <a:schemeClr val="bg1"/>
                    </a:solidFill>
                    <a:cs typeface="Arial" charset="0"/>
                  </a:rPr>
                  <a:t>млн</a:t>
                </a:r>
                <a:endParaRPr lang="de-DE" b="1" baseline="3000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bg1"/>
                    </a:solidFill>
                    <a:cs typeface="Arial" charset="0"/>
                  </a:rPr>
                  <a:t>Распространенность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bg1"/>
                    </a:solidFill>
                    <a:cs typeface="Arial" charset="0"/>
                  </a:rPr>
                  <a:t>ХОБЛ</a:t>
                </a:r>
                <a:r>
                  <a:rPr lang="ru-RU" b="1" baseline="30000" dirty="0">
                    <a:solidFill>
                      <a:schemeClr val="bg1"/>
                    </a:solidFill>
                    <a:cs typeface="Arial" charset="0"/>
                  </a:rPr>
                  <a:t>*</a:t>
                </a:r>
                <a:endParaRPr lang="de-DE" b="1" baseline="30000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6" name="Rectangle 16"/>
              <p:cNvSpPr>
                <a:spLocks noChangeArrowheads="1"/>
              </p:cNvSpPr>
              <p:nvPr/>
            </p:nvSpPr>
            <p:spPr bwMode="auto">
              <a:xfrm>
                <a:off x="3759678" y="3469999"/>
                <a:ext cx="1563436" cy="6866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bg1"/>
                    </a:solidFill>
                    <a:cs typeface="Arial" charset="0"/>
                  </a:rPr>
                  <a:t>0</a:t>
                </a:r>
                <a:r>
                  <a:rPr lang="de-DE" b="1" dirty="0">
                    <a:solidFill>
                      <a:schemeClr val="bg1"/>
                    </a:solidFill>
                    <a:cs typeface="Arial" charset="0"/>
                  </a:rPr>
                  <a:t>.</a:t>
                </a:r>
                <a:r>
                  <a:rPr lang="ru-RU" b="1" dirty="0">
                    <a:solidFill>
                      <a:schemeClr val="bg1"/>
                    </a:solidFill>
                    <a:cs typeface="Arial" charset="0"/>
                  </a:rPr>
                  <a:t>5</a:t>
                </a:r>
                <a:r>
                  <a:rPr lang="de-DE" b="1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ru-RU" b="1" dirty="0">
                    <a:solidFill>
                      <a:schemeClr val="bg1"/>
                    </a:solidFill>
                    <a:cs typeface="Arial" charset="0"/>
                  </a:rPr>
                  <a:t>млн</a:t>
                </a:r>
                <a:endParaRPr lang="en-US" b="1" dirty="0">
                  <a:solidFill>
                    <a:schemeClr val="bg1"/>
                  </a:solidFill>
                  <a:cs typeface="Arial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bg1"/>
                    </a:solidFill>
                    <a:cs typeface="Arial" charset="0"/>
                  </a:rPr>
                  <a:t>Диагностировано*</a:t>
                </a:r>
                <a:endParaRPr lang="de-DE" b="1" baseline="30000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  <p:sp>
          <p:nvSpPr>
            <p:cNvPr id="11" name="Right Arrow 10"/>
            <p:cNvSpPr/>
            <p:nvPr/>
          </p:nvSpPr>
          <p:spPr bwMode="auto">
            <a:xfrm rot="5400000">
              <a:off x="6098394" y="2872535"/>
              <a:ext cx="881038" cy="904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707318" y="5210307"/>
              <a:ext cx="1682301" cy="59824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cs typeface="Arial" charset="0"/>
                </a:rPr>
                <a:t>~50% </a:t>
              </a:r>
              <a:r>
                <a:rPr lang="ru-RU" sz="1400" b="1" dirty="0">
                  <a:solidFill>
                    <a:schemeClr val="bg1"/>
                  </a:solidFill>
                  <a:cs typeface="Arial" charset="0"/>
                </a:rPr>
                <a:t>получают лечение</a:t>
              </a:r>
              <a:endParaRPr lang="de-DE" sz="1400" b="1" baseline="300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7" name="Right Arrow 16"/>
            <p:cNvSpPr/>
            <p:nvPr/>
          </p:nvSpPr>
          <p:spPr bwMode="auto">
            <a:xfrm rot="5400000">
              <a:off x="6373024" y="4672716"/>
              <a:ext cx="374640" cy="509588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64951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74722"/>
            <a:ext cx="6552728" cy="54595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19921" y="115888"/>
            <a:ext cx="9024079" cy="88845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800" b="1" kern="1200" dirty="0" err="1">
                <a:solidFill>
                  <a:srgbClr val="002060"/>
                </a:solidFill>
                <a:ea typeface="+mn-ea"/>
                <a:cs typeface="+mn-cs"/>
              </a:rPr>
              <a:t>Индакатерол</a:t>
            </a:r>
            <a:r>
              <a:rPr lang="ru-RU" sz="2800" b="1" kern="1200" dirty="0">
                <a:solidFill>
                  <a:srgbClr val="002060"/>
                </a:solidFill>
                <a:ea typeface="+mn-ea"/>
                <a:cs typeface="+mn-cs"/>
              </a:rPr>
              <a:t> и </a:t>
            </a:r>
            <a:r>
              <a:rPr lang="ru-RU" sz="2800" b="1" kern="1200" dirty="0" err="1">
                <a:solidFill>
                  <a:srgbClr val="002060"/>
                </a:solidFill>
                <a:ea typeface="+mn-ea"/>
                <a:cs typeface="+mn-cs"/>
              </a:rPr>
              <a:t>формотерол</a:t>
            </a:r>
            <a:r>
              <a:rPr lang="ru-RU" sz="2800" b="1" kern="1200" dirty="0">
                <a:solidFill>
                  <a:srgbClr val="002060"/>
                </a:solidFill>
                <a:ea typeface="+mn-ea"/>
                <a:cs typeface="+mn-cs"/>
              </a:rPr>
              <a:t> подавляют выброс </a:t>
            </a:r>
            <a:r>
              <a:rPr lang="ru-RU" sz="2800" b="1" kern="1200" dirty="0" err="1">
                <a:solidFill>
                  <a:srgbClr val="002060"/>
                </a:solidFill>
                <a:ea typeface="+mn-ea"/>
                <a:cs typeface="+mn-cs"/>
              </a:rPr>
              <a:t>нейтрофильной</a:t>
            </a:r>
            <a:r>
              <a:rPr lang="ru-RU" sz="2800" b="1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ru-RU" sz="2800" b="1" kern="1200" dirty="0" err="1">
                <a:solidFill>
                  <a:srgbClr val="002060"/>
                </a:solidFill>
                <a:ea typeface="+mn-ea"/>
                <a:cs typeface="+mn-cs"/>
              </a:rPr>
              <a:t>эластазы</a:t>
            </a:r>
            <a:endParaRPr lang="en-US" sz="2800" b="1" kern="12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920" y="6457578"/>
            <a:ext cx="9024079" cy="3262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Bef>
                <a:spcPct val="75000"/>
              </a:spcBef>
              <a:buClr>
                <a:srgbClr val="FCAF17"/>
              </a:buClr>
              <a:buSzPct val="110000"/>
            </a:pPr>
            <a:r>
              <a:rPr lang="en-US" sz="800" kern="0" dirty="0">
                <a:solidFill>
                  <a:prstClr val="black"/>
                </a:solidFill>
                <a:latin typeface="Arial"/>
              </a:rPr>
              <a:t>R.Anderson et al.,</a:t>
            </a:r>
            <a:r>
              <a:rPr lang="en-US" sz="800" kern="0" dirty="0">
                <a:solidFill>
                  <a:srgbClr val="000000"/>
                </a:solidFill>
                <a:latin typeface="Minion W08 Bold"/>
              </a:rPr>
              <a:t> The Beta-2-Adrenoreceptor Agonists, Formoterol and </a:t>
            </a:r>
            <a:r>
              <a:rPr lang="en-US" sz="800" kern="0" dirty="0" err="1">
                <a:solidFill>
                  <a:srgbClr val="000000"/>
                </a:solidFill>
                <a:latin typeface="Minion W08 Bold"/>
              </a:rPr>
              <a:t>Indacaterol</a:t>
            </a:r>
            <a:r>
              <a:rPr lang="en-US" sz="800" kern="0" dirty="0">
                <a:solidFill>
                  <a:srgbClr val="000000"/>
                </a:solidFill>
                <a:latin typeface="Minion W08 Bold"/>
              </a:rPr>
              <a:t>, but Not Salbutamol, Effectively Suppress the Reactivity of Human Neutrophils </a:t>
            </a:r>
            <a:r>
              <a:rPr lang="en-US" sz="800" kern="0" dirty="0">
                <a:solidFill>
                  <a:srgbClr val="000000"/>
                </a:solidFill>
                <a:latin typeface="Minion W08 Bold Italic"/>
              </a:rPr>
              <a:t>In Vitro. </a:t>
            </a:r>
            <a:r>
              <a:rPr lang="en-US" sz="800" kern="0" dirty="0" err="1">
                <a:solidFill>
                  <a:srgbClr val="000000"/>
                </a:solidFill>
                <a:latin typeface="Minion W08 Bold Italic"/>
              </a:rPr>
              <a:t>Hindawi</a:t>
            </a:r>
            <a:r>
              <a:rPr lang="en-US" sz="800" kern="0" dirty="0">
                <a:solidFill>
                  <a:srgbClr val="000000"/>
                </a:solidFill>
                <a:latin typeface="Minion W08 Bold Italic"/>
              </a:rPr>
              <a:t>, Mediators of Inflammation. Volume 2014 </a:t>
            </a:r>
            <a:endParaRPr lang="en-US" sz="800" kern="0" dirty="0">
              <a:solidFill>
                <a:srgbClr val="000000"/>
              </a:solidFill>
              <a:latin typeface="Minion W08 Bold"/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-761830" y="3012743"/>
            <a:ext cx="26982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Высвобождение </a:t>
            </a:r>
            <a:r>
              <a:rPr lang="ru-RU" sz="1600" b="1" dirty="0" err="1" smtClean="0">
                <a:solidFill>
                  <a:schemeClr val="tx1"/>
                </a:solidFill>
              </a:rPr>
              <a:t>нейтрофильной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эластазы</a:t>
            </a:r>
            <a:r>
              <a:rPr lang="ru-RU" sz="1600" b="1" dirty="0" smtClean="0">
                <a:solidFill>
                  <a:schemeClr val="tx1"/>
                </a:solidFill>
              </a:rPr>
              <a:t> (%)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8898" y="5561351"/>
            <a:ext cx="2698231" cy="35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Концентрация </a:t>
            </a:r>
            <a:r>
              <a:rPr lang="el-GR" sz="1200" b="1" dirty="0" smtClean="0">
                <a:solidFill>
                  <a:schemeClr val="tx1"/>
                </a:solidFill>
              </a:rPr>
              <a:t>β</a:t>
            </a:r>
            <a:r>
              <a:rPr lang="ru-RU" sz="1200" b="1" dirty="0" smtClean="0">
                <a:solidFill>
                  <a:schemeClr val="tx1"/>
                </a:solidFill>
              </a:rPr>
              <a:t>2 агониста (</a:t>
            </a:r>
            <a:r>
              <a:rPr lang="en-US" sz="1200" b="1" dirty="0" err="1" smtClean="0">
                <a:solidFill>
                  <a:schemeClr val="tx1"/>
                </a:solidFill>
              </a:rPr>
              <a:t>nM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1969338" y="5967237"/>
            <a:ext cx="1373469" cy="41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Контрольная</a:t>
            </a:r>
          </a:p>
          <a:p>
            <a:pPr algn="ctr"/>
            <a:r>
              <a:rPr lang="ru-RU" sz="1200" b="1" dirty="0" err="1">
                <a:solidFill>
                  <a:schemeClr val="tx1"/>
                </a:solidFill>
              </a:rPr>
              <a:t>Ф</a:t>
            </a:r>
            <a:r>
              <a:rPr lang="ru-RU" sz="1200" b="1" dirty="0" err="1" smtClean="0">
                <a:solidFill>
                  <a:schemeClr val="tx1"/>
                </a:solidFill>
              </a:rPr>
              <a:t>ормотерол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4694" y="5916109"/>
            <a:ext cx="1328199" cy="535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</a:rPr>
              <a:t>Индакатерол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err="1" smtClean="0">
                <a:solidFill>
                  <a:schemeClr val="tx1"/>
                </a:solidFill>
              </a:rPr>
              <a:t>Сальбутамол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8184" y="1783656"/>
            <a:ext cx="2735911" cy="92333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800" b="1" dirty="0" err="1" smtClean="0">
                <a:solidFill>
                  <a:schemeClr val="bg1"/>
                </a:solidFill>
                <a:latin typeface="+mn-lt"/>
              </a:rPr>
              <a:t>Нейтрофильная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+mn-lt"/>
              </a:rPr>
              <a:t>эластаза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 - маркер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дегрануляции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нейтрофилов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60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315" y="6424954"/>
            <a:ext cx="8930125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Su </a:t>
            </a:r>
            <a:r>
              <a:rPr lang="en-US" dirty="0" err="1">
                <a:solidFill>
                  <a:schemeClr val="tx1"/>
                </a:solidFill>
              </a:rPr>
              <a:t>Ui</a:t>
            </a:r>
            <a:r>
              <a:rPr lang="en-US" dirty="0">
                <a:solidFill>
                  <a:schemeClr val="tx1"/>
                </a:solidFill>
              </a:rPr>
              <a:t> Lee et al., </a:t>
            </a:r>
            <a:r>
              <a:rPr lang="en-US" dirty="0" err="1">
                <a:solidFill>
                  <a:schemeClr val="tx1"/>
                </a:solidFill>
              </a:rPr>
              <a:t>Indacaterol</a:t>
            </a:r>
            <a:r>
              <a:rPr lang="en-US" dirty="0">
                <a:solidFill>
                  <a:schemeClr val="tx1"/>
                </a:solidFill>
              </a:rPr>
              <a:t> Inhibits Tumor Cell Invasiveness and MMP-9 Expression by Suppressing </a:t>
            </a:r>
            <a:r>
              <a:rPr lang="en-US" dirty="0" smtClean="0">
                <a:solidFill>
                  <a:schemeClr val="tx1"/>
                </a:solidFill>
              </a:rPr>
              <a:t>IKK/NF-kB </a:t>
            </a:r>
            <a:r>
              <a:rPr lang="en-US" dirty="0">
                <a:solidFill>
                  <a:schemeClr val="tx1"/>
                </a:solidFill>
              </a:rPr>
              <a:t>Activation 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it-IT" dirty="0" err="1">
                <a:solidFill>
                  <a:schemeClr val="tx1"/>
                </a:solidFill>
              </a:rPr>
              <a:t>Mol</a:t>
            </a:r>
            <a:r>
              <a:rPr lang="it-IT" dirty="0">
                <a:solidFill>
                  <a:schemeClr val="tx1"/>
                </a:solidFill>
              </a:rPr>
              <a:t>. </a:t>
            </a:r>
            <a:r>
              <a:rPr lang="it-IT" dirty="0" err="1">
                <a:solidFill>
                  <a:schemeClr val="tx1"/>
                </a:solidFill>
              </a:rPr>
              <a:t>Cells</a:t>
            </a:r>
            <a:r>
              <a:rPr lang="it-IT" dirty="0">
                <a:solidFill>
                  <a:schemeClr val="tx1"/>
                </a:solidFill>
              </a:rPr>
              <a:t> 2014; 37(8): 585-591 </a:t>
            </a: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0" y="5796"/>
            <a:ext cx="9032875" cy="10096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b="1" kern="1200" dirty="0">
                <a:solidFill>
                  <a:srgbClr val="002060"/>
                </a:solidFill>
                <a:ea typeface="+mn-ea"/>
                <a:cs typeface="+mn-cs"/>
              </a:rPr>
              <a:t>Потенциальные молекулярные механизмы </a:t>
            </a:r>
            <a:r>
              <a:rPr lang="ru-RU" sz="2800" b="1" kern="1200" dirty="0" err="1">
                <a:solidFill>
                  <a:srgbClr val="002060"/>
                </a:solidFill>
                <a:ea typeface="+mn-ea"/>
                <a:cs typeface="+mn-cs"/>
              </a:rPr>
              <a:t>индакатерола</a:t>
            </a:r>
            <a:r>
              <a:rPr lang="ru-RU" sz="2800" b="1" kern="1200" dirty="0">
                <a:solidFill>
                  <a:srgbClr val="002060"/>
                </a:solidFill>
                <a:ea typeface="+mn-ea"/>
                <a:cs typeface="+mn-cs"/>
              </a:rPr>
              <a:t> на маркеры воспаления при </a:t>
            </a:r>
            <a:r>
              <a:rPr lang="ru-RU" sz="2800" b="1" kern="1200" dirty="0" smtClean="0">
                <a:solidFill>
                  <a:srgbClr val="002060"/>
                </a:solidFill>
                <a:ea typeface="+mn-ea"/>
                <a:cs typeface="+mn-cs"/>
              </a:rPr>
              <a:t>ХОБЛ</a:t>
            </a:r>
            <a:endParaRPr lang="en-US" sz="2800" b="1" kern="12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059" y="1030309"/>
            <a:ext cx="5352381" cy="1638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46696"/>
            <a:ext cx="5447619" cy="16476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301" y="4494315"/>
            <a:ext cx="5514286" cy="140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3955323"/>
            <a:ext cx="9144000" cy="19389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Матриксная </a:t>
            </a:r>
            <a:r>
              <a:rPr lang="ru-RU" sz="2000" b="1" dirty="0" err="1" smtClean="0">
                <a:solidFill>
                  <a:schemeClr val="bg1"/>
                </a:solidFill>
              </a:rPr>
              <a:t>металлопротеиназа</a:t>
            </a:r>
            <a:r>
              <a:rPr lang="ru-RU" sz="2000" b="1" dirty="0" smtClean="0">
                <a:solidFill>
                  <a:schemeClr val="bg1"/>
                </a:solidFill>
              </a:rPr>
              <a:t> 9 – потенциальный </a:t>
            </a:r>
            <a:r>
              <a:rPr lang="ru-RU" sz="2000" b="1" dirty="0" err="1" smtClean="0">
                <a:solidFill>
                  <a:schemeClr val="bg1"/>
                </a:solidFill>
              </a:rPr>
              <a:t>проспективный</a:t>
            </a:r>
            <a:r>
              <a:rPr lang="ru-RU" sz="2000" b="1" dirty="0" smtClean="0">
                <a:solidFill>
                  <a:schemeClr val="bg1"/>
                </a:solidFill>
              </a:rPr>
              <a:t> маркер в терапии ХОБЛ и характеризует  степень легочной деструкции.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Селективное снижение экспрессии ММ9 предотвращает индуцированное курением утолщение стенки бронхиол.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err="1" smtClean="0">
                <a:solidFill>
                  <a:schemeClr val="bg1"/>
                </a:solidFill>
              </a:rPr>
              <a:t>Индакатерол</a:t>
            </a:r>
            <a:r>
              <a:rPr lang="ru-RU" sz="2000" b="1" dirty="0" smtClean="0">
                <a:solidFill>
                  <a:schemeClr val="bg1"/>
                </a:solidFill>
              </a:rPr>
              <a:t> подавляет ФНО-</a:t>
            </a:r>
            <a:r>
              <a:rPr lang="el-GR" sz="2000" b="1" dirty="0" smtClean="0">
                <a:solidFill>
                  <a:schemeClr val="bg1"/>
                </a:solidFill>
              </a:rPr>
              <a:t>α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и снижает </a:t>
            </a:r>
            <a:r>
              <a:rPr lang="ru-RU" sz="2000" b="1" dirty="0">
                <a:solidFill>
                  <a:schemeClr val="bg1"/>
                </a:solidFill>
              </a:rPr>
              <a:t>экспрессию </a:t>
            </a:r>
            <a:r>
              <a:rPr lang="ru-RU" sz="2000" b="1" dirty="0" smtClean="0">
                <a:solidFill>
                  <a:schemeClr val="bg1"/>
                </a:solidFill>
              </a:rPr>
              <a:t>ММ9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38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1795463"/>
            <a:ext cx="7993062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x-none" b="1" dirty="0"/>
              <a:t> </a:t>
            </a:r>
            <a:r>
              <a:rPr lang="ru-RU" sz="2400" b="1" dirty="0"/>
              <a:t>Реабилитация показана всем больным </a:t>
            </a:r>
            <a:r>
              <a:rPr lang="ru-RU" sz="2400" b="1" dirty="0" smtClean="0"/>
              <a:t>ХОБЛ</a:t>
            </a:r>
            <a:endParaRPr lang="ru-RU" sz="2400" b="1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 Реабилитационные программы должны быть </a:t>
            </a:r>
            <a:r>
              <a:rPr lang="ru-RU" sz="2400" b="1" dirty="0"/>
              <a:t>комплексными</a:t>
            </a:r>
            <a:r>
              <a:rPr lang="ru-RU" sz="2400" dirty="0"/>
              <a:t> и включать: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/>
              <a:t>лечебную физкультуру – аэробные нагрузки в сочетании с дыхательной гимнастикой и тренировкой мышц плечевого пояса,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 err="1"/>
              <a:t>нутритивную</a:t>
            </a:r>
            <a:r>
              <a:rPr lang="ru-RU" sz="2400" dirty="0"/>
              <a:t> поддержку при дефиците массы тела или дефиците тощей массы,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/>
              <a:t>образовательные программы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650" y="333375"/>
            <a:ext cx="77771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x-none" sz="3200" b="1" dirty="0">
                <a:solidFill>
                  <a:srgbClr val="000066"/>
                </a:solidFill>
                <a:latin typeface="+mj-lt"/>
              </a:rPr>
              <a:t>Реабилитация и диспансерное наблюдение</a:t>
            </a:r>
            <a:endParaRPr lang="ru-RU" sz="3200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82948" name="Прямоугольник 3"/>
          <p:cNvSpPr>
            <a:spLocks noChangeArrowheads="1"/>
          </p:cNvSpPr>
          <p:nvPr/>
        </p:nvSpPr>
        <p:spPr bwMode="auto">
          <a:xfrm flipH="1">
            <a:off x="6858000" y="1916113"/>
            <a:ext cx="306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323850" y="6280150"/>
            <a:ext cx="82089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American Thoracic Society/European Respiratory Society Statement on Pulmonary Rehabilitation. </a:t>
            </a:r>
            <a:endParaRPr lang="ru-RU" sz="1200" dirty="0">
              <a:latin typeface="+mn-lt"/>
            </a:endParaRPr>
          </a:p>
          <a:p>
            <a:pPr>
              <a:defRPr/>
            </a:pPr>
            <a:r>
              <a:rPr lang="en-US" sz="1200" dirty="0">
                <a:latin typeface="+mn-lt"/>
              </a:rPr>
              <a:t>Am J </a:t>
            </a:r>
            <a:r>
              <a:rPr lang="en-US" sz="1200" dirty="0" err="1">
                <a:latin typeface="+mn-lt"/>
              </a:rPr>
              <a:t>Respir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Crit</a:t>
            </a:r>
            <a:r>
              <a:rPr lang="en-US" sz="1200" dirty="0">
                <a:latin typeface="+mn-lt"/>
              </a:rPr>
              <a:t> Care Med Vol 173, pp 1390-1413, 2006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247650"/>
            <a:ext cx="7772400" cy="660400"/>
          </a:xfrm>
        </p:spPr>
        <p:txBody>
          <a:bodyPr/>
          <a:lstStyle/>
          <a:p>
            <a:r>
              <a:rPr lang="ru-RU" altLang="ru-RU" sz="4000"/>
              <a:t>Выводы: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8532812" cy="5546725"/>
          </a:xfrm>
        </p:spPr>
        <p:txBody>
          <a:bodyPr>
            <a:normAutofit/>
          </a:bodyPr>
          <a:lstStyle/>
          <a:p>
            <a:r>
              <a:rPr lang="ru-RU" altLang="ru-RU" sz="2800" b="0" dirty="0">
                <a:latin typeface="Times New Roman" panose="02020603050405020304" pitchFamily="18" charset="0"/>
              </a:rPr>
              <a:t>Работники </a:t>
            </a:r>
            <a:r>
              <a:rPr lang="ru-RU" altLang="ru-RU" sz="2800" b="0" dirty="0" smtClean="0">
                <a:latin typeface="Times New Roman" panose="02020603050405020304" pitchFamily="18" charset="0"/>
              </a:rPr>
              <a:t>Крайнего </a:t>
            </a:r>
            <a:r>
              <a:rPr lang="ru-RU" altLang="ru-RU" sz="2800" b="0" dirty="0">
                <a:latin typeface="Times New Roman" panose="02020603050405020304" pitchFamily="18" charset="0"/>
              </a:rPr>
              <a:t>Севера подвергаются комбинированному воздействию факторов производства и внешней среды, предъявляющих повышенные требования к респираторной системе.</a:t>
            </a:r>
            <a:r>
              <a:rPr lang="ru-RU" altLang="ru-RU" sz="2800" b="0" dirty="0"/>
              <a:t> </a:t>
            </a:r>
          </a:p>
          <a:p>
            <a:r>
              <a:rPr lang="ru-RU" altLang="ru-RU" sz="2800" b="0" dirty="0">
                <a:latin typeface="Times New Roman" panose="02020603050405020304" pitchFamily="18" charset="0"/>
              </a:rPr>
              <a:t>Особенность  ХОБЛ у лиц, проживающих в регионах Крайнего Севера –бессимптомное или </a:t>
            </a:r>
            <a:r>
              <a:rPr lang="ru-RU" altLang="ru-RU" sz="2800" b="0" dirty="0" err="1">
                <a:latin typeface="Times New Roman" panose="02020603050405020304" pitchFamily="18" charset="0"/>
              </a:rPr>
              <a:t>малосимптомное</a:t>
            </a:r>
            <a:r>
              <a:rPr lang="ru-RU" altLang="ru-RU" sz="2800" b="0" dirty="0">
                <a:latin typeface="Times New Roman" panose="02020603050405020304" pitchFamily="18" charset="0"/>
              </a:rPr>
              <a:t> </a:t>
            </a:r>
            <a:r>
              <a:rPr lang="ru-RU" altLang="ru-RU" sz="2800" b="0" dirty="0" smtClean="0">
                <a:latin typeface="Times New Roman" panose="02020603050405020304" pitchFamily="18" charset="0"/>
              </a:rPr>
              <a:t>течение</a:t>
            </a:r>
          </a:p>
          <a:p>
            <a:r>
              <a:rPr lang="ru-RU" altLang="ru-RU" sz="2800" b="0" dirty="0" smtClean="0">
                <a:latin typeface="Times New Roman" panose="02020603050405020304" pitchFamily="18" charset="0"/>
              </a:rPr>
              <a:t>Поражение </a:t>
            </a:r>
            <a:r>
              <a:rPr lang="ru-RU" altLang="ru-RU" sz="2800" b="0" dirty="0">
                <a:latin typeface="Times New Roman" panose="02020603050405020304" pitchFamily="18" charset="0"/>
              </a:rPr>
              <a:t>респираторного тракта у работников </a:t>
            </a:r>
            <a:r>
              <a:rPr lang="ru-RU" altLang="ru-RU" sz="2800" b="0" dirty="0" smtClean="0">
                <a:latin typeface="Times New Roman" panose="02020603050405020304" pitchFamily="18" charset="0"/>
              </a:rPr>
              <a:t>Крайнего Севера  выявляется </a:t>
            </a:r>
            <a:r>
              <a:rPr lang="ru-RU" altLang="ru-RU" sz="2800" b="0" dirty="0">
                <a:latin typeface="Times New Roman" panose="02020603050405020304" pitchFamily="18" charset="0"/>
              </a:rPr>
              <a:t>при углубленном осмотре у лиц молодого и среднего возраста  при малом стаже </a:t>
            </a:r>
            <a:r>
              <a:rPr lang="ru-RU" altLang="ru-RU" sz="2800" b="0" dirty="0" smtClean="0">
                <a:latin typeface="Times New Roman" panose="02020603050405020304" pitchFamily="18" charset="0"/>
              </a:rPr>
              <a:t>работы</a:t>
            </a:r>
            <a:r>
              <a:rPr lang="ru-RU" altLang="ru-RU" sz="2800" dirty="0" smtClean="0"/>
              <a:t> </a:t>
            </a:r>
            <a:endParaRPr lang="ru-RU" altLang="ru-RU" sz="2800" b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160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4"/>
          <p:cNvSpPr>
            <a:spLocks noGrp="1"/>
          </p:cNvSpPr>
          <p:nvPr>
            <p:ph idx="4294967295"/>
          </p:nvPr>
        </p:nvSpPr>
        <p:spPr>
          <a:xfrm>
            <a:off x="130998" y="767804"/>
            <a:ext cx="8767416" cy="53975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Обоснована </a:t>
            </a:r>
            <a:r>
              <a:rPr lang="ru-RU" sz="2000" dirty="0"/>
              <a:t>необходимость комплексного </a:t>
            </a:r>
            <a:r>
              <a:rPr lang="ru-RU" sz="2000" dirty="0" smtClean="0"/>
              <a:t>программно-целевого </a:t>
            </a:r>
            <a:r>
              <a:rPr lang="ru-RU" sz="2000" dirty="0"/>
              <a:t>подхода к мероприятиям, </a:t>
            </a:r>
            <a:r>
              <a:rPr lang="ru-RU" sz="2000" dirty="0" smtClean="0"/>
              <a:t>направленным </a:t>
            </a:r>
            <a:r>
              <a:rPr lang="ru-RU" sz="2000" dirty="0"/>
              <a:t>на снижение </a:t>
            </a:r>
            <a:r>
              <a:rPr lang="ru-RU" sz="2000" dirty="0" smtClean="0"/>
              <a:t>преждевременной смертности населения</a:t>
            </a:r>
            <a:r>
              <a:rPr lang="ru-RU" sz="2000" dirty="0"/>
              <a:t>, в частности от </a:t>
            </a:r>
            <a:r>
              <a:rPr lang="ru-RU" sz="2000" dirty="0" smtClean="0"/>
              <a:t>хронических респираторных и сердечно-сосудистых заболеваний, имеющих </a:t>
            </a:r>
            <a:r>
              <a:rPr lang="ru-RU" sz="2000" dirty="0"/>
              <a:t>общие управляемые факторы риска и по </a:t>
            </a:r>
            <a:r>
              <a:rPr lang="ru-RU" sz="2000" dirty="0" smtClean="0"/>
              <a:t>стране </a:t>
            </a:r>
            <a:r>
              <a:rPr lang="ru-RU" sz="2000" dirty="0"/>
              <a:t>в целом, и, особенно, на ее северных </a:t>
            </a:r>
            <a:r>
              <a:rPr lang="ru-RU" sz="2000" dirty="0" smtClean="0"/>
              <a:t>территориях.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Отказ </a:t>
            </a:r>
            <a:r>
              <a:rPr lang="ru-RU" sz="2000" dirty="0">
                <a:solidFill>
                  <a:schemeClr val="tx1"/>
                </a:solidFill>
              </a:rPr>
              <a:t>от курения, своевременная рациональная фармакологическая терапия - </a:t>
            </a:r>
            <a:r>
              <a:rPr lang="ru-RU" sz="2000" dirty="0" err="1">
                <a:solidFill>
                  <a:schemeClr val="tx1"/>
                </a:solidFill>
              </a:rPr>
              <a:t>длительнодействующие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бронходилататоры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chemeClr val="tx1"/>
                </a:solidFill>
              </a:rPr>
              <a:t>монотерапия</a:t>
            </a:r>
            <a:r>
              <a:rPr lang="ru-RU" sz="2000" dirty="0">
                <a:solidFill>
                  <a:schemeClr val="tx1"/>
                </a:solidFill>
              </a:rPr>
              <a:t> или комбинация замедляют прогрессирование ХОБЛ, улучшая прогноз для </a:t>
            </a:r>
            <a:r>
              <a:rPr lang="ru-RU" sz="2000" dirty="0" smtClean="0">
                <a:solidFill>
                  <a:schemeClr val="tx1"/>
                </a:solidFill>
              </a:rPr>
              <a:t>пациента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Наряду с отказом от курения, должен быть включен </a:t>
            </a:r>
            <a:r>
              <a:rPr lang="ru-RU" sz="2000" dirty="0"/>
              <a:t>комплекс мер, в котором учтены </a:t>
            </a:r>
            <a:r>
              <a:rPr lang="ru-RU" sz="2000" dirty="0" smtClean="0"/>
              <a:t>особенности </a:t>
            </a:r>
            <a:r>
              <a:rPr lang="ru-RU" sz="2000" dirty="0"/>
              <a:t>северных регионов, направленный на </a:t>
            </a:r>
            <a:r>
              <a:rPr lang="ru-RU" sz="2000" dirty="0" smtClean="0"/>
              <a:t>негативно </a:t>
            </a:r>
            <a:r>
              <a:rPr lang="ru-RU" sz="2000" dirty="0"/>
              <a:t>влияющие на здоровье населения факторы.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5736" y="188640"/>
            <a:ext cx="3339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j-lt"/>
              </a:rPr>
              <a:t>Заключение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238" y="6165304"/>
            <a:ext cx="842493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i="1" dirty="0" err="1"/>
              <a:t>М.Г.Гамбарян</a:t>
            </a:r>
            <a:r>
              <a:rPr lang="ru-RU" sz="1050" i="1" dirty="0"/>
              <a:t> и </a:t>
            </a:r>
            <a:r>
              <a:rPr lang="ru-RU" sz="1050" i="1" dirty="0" err="1"/>
              <a:t>соавт</a:t>
            </a:r>
            <a:r>
              <a:rPr lang="ru-RU" sz="1050" i="1" dirty="0"/>
              <a:t>. </a:t>
            </a:r>
            <a:r>
              <a:rPr lang="ru-RU" sz="1050" dirty="0"/>
              <a:t>Эпидемиологические особенности хронических респираторных заболеваний в разных климатогеографических регионах России.  Пульмонология 3’2014  </a:t>
            </a:r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www.pulmonology.ru</a:t>
            </a:r>
            <a:endParaRPr lang="ru-RU" sz="1050" dirty="0" smtClean="0"/>
          </a:p>
          <a:p>
            <a:r>
              <a:rPr lang="ru-RU" sz="1050" dirty="0"/>
              <a:t>Луценко М.Т., Пирогов А.Б. ХРОНИЧЕСКИЕ ЗАБОЛЕВАНИЯ ЛЕГКИХ В УСЛОВИЯХ СЕВЕРА РОССИИ. Фундаментальные исследования №4, </a:t>
            </a:r>
            <a:r>
              <a:rPr lang="ru-RU" sz="1050" dirty="0" smtClean="0"/>
              <a:t>2012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261486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704850"/>
            <a:ext cx="8218487" cy="1428750"/>
          </a:xfrm>
        </p:spPr>
        <p:txBody>
          <a:bodyPr lIns="91440" rIns="91440" bIns="45720" anchor="ctr">
            <a:normAutofit fontScale="90000"/>
          </a:bodyPr>
          <a:lstStyle/>
          <a:p>
            <a:pPr eaLnBrk="1" hangingPunct="1"/>
            <a:r>
              <a:rPr lang="ru-RU" altLang="ru-RU" sz="7500" b="1" i="1" smtClean="0">
                <a:solidFill>
                  <a:schemeClr val="accent2"/>
                </a:solidFill>
                <a:latin typeface="Calibri" panose="020F0502020204030204" pitchFamily="34" charset="0"/>
              </a:rPr>
              <a:t/>
            </a:r>
            <a:br>
              <a:rPr lang="ru-RU" altLang="ru-RU" sz="7500" b="1" i="1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ru-RU" altLang="ru-RU" sz="7500" b="1" i="1" smtClean="0">
                <a:solidFill>
                  <a:schemeClr val="accent2"/>
                </a:solidFill>
                <a:latin typeface="Calibri" panose="020F0502020204030204" pitchFamily="34" charset="0"/>
              </a:rPr>
              <a:t/>
            </a:r>
            <a:br>
              <a:rPr lang="ru-RU" altLang="ru-RU" sz="7500" b="1" i="1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ru-RU" altLang="ru-RU" sz="7500" b="1" i="1" smtClean="0">
                <a:solidFill>
                  <a:schemeClr val="accent2"/>
                </a:solidFill>
                <a:latin typeface="Calibri" panose="020F0502020204030204" pitchFamily="34" charset="0"/>
              </a:rPr>
              <a:t/>
            </a:r>
            <a:br>
              <a:rPr lang="ru-RU" altLang="ru-RU" sz="7500" b="1" i="1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ru-RU" altLang="ru-RU" sz="7500" b="1" i="1" smtClean="0">
                <a:solidFill>
                  <a:schemeClr val="accent2"/>
                </a:solidFill>
                <a:latin typeface="Calibri" panose="020F0502020204030204" pitchFamily="34" charset="0"/>
              </a:rPr>
              <a:t/>
            </a:r>
            <a:br>
              <a:rPr lang="ru-RU" altLang="ru-RU" sz="7500" b="1" i="1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ru-RU" altLang="ru-RU" sz="7500" b="1" i="1" smtClean="0">
                <a:solidFill>
                  <a:schemeClr val="accent2"/>
                </a:solidFill>
                <a:latin typeface="Calibri" panose="020F0502020204030204" pitchFamily="34" charset="0"/>
              </a:rPr>
              <a:t/>
            </a:r>
            <a:br>
              <a:rPr lang="ru-RU" altLang="ru-RU" sz="7500" b="1" i="1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ru-RU" altLang="ru-RU" sz="7500" b="1" i="1" smtClean="0">
                <a:solidFill>
                  <a:schemeClr val="accent2"/>
                </a:solidFill>
                <a:latin typeface="Calibri" panose="020F0502020204030204" pitchFamily="34" charset="0"/>
              </a:rPr>
              <a:t/>
            </a:r>
            <a:br>
              <a:rPr lang="ru-RU" altLang="ru-RU" sz="7500" b="1" i="1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ru-RU" altLang="ru-RU" sz="7500" b="1" i="1" smtClean="0">
                <a:solidFill>
                  <a:schemeClr val="accent2"/>
                </a:solidFill>
                <a:latin typeface="Calibri" panose="020F0502020204030204" pitchFamily="34" charset="0"/>
              </a:rPr>
              <a:t>Благодарю  за</a:t>
            </a:r>
            <a:br>
              <a:rPr lang="ru-RU" altLang="ru-RU" sz="7500" b="1" i="1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ru-RU" altLang="ru-RU" sz="7500" b="1" i="1" smtClean="0">
                <a:solidFill>
                  <a:schemeClr val="accent2"/>
                </a:solidFill>
                <a:latin typeface="Calibri" panose="020F0502020204030204" pitchFamily="34" charset="0"/>
              </a:rPr>
              <a:t> внимание!</a:t>
            </a:r>
            <a:br>
              <a:rPr lang="ru-RU" altLang="ru-RU" sz="7500" b="1" i="1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endParaRPr lang="ru-RU" altLang="ru-RU" sz="7500" b="1" i="1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84313"/>
            <a:ext cx="8291512" cy="489743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4800" b="1" i="1" dirty="0" smtClean="0">
              <a:solidFill>
                <a:schemeClr val="hlink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16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9444" y="165613"/>
            <a:ext cx="7543800" cy="104740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solidFill>
                  <a:srgbClr val="000066"/>
                </a:solidFill>
                <a:latin typeface="+mj-lt"/>
                <a:ea typeface="+mn-ea"/>
              </a:rPr>
              <a:t>ХОБЛ: факторы риска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238" y="121302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Среди множества факторов, влияющих на </a:t>
            </a:r>
            <a:r>
              <a:rPr lang="ru-RU" sz="2400" dirty="0" smtClean="0"/>
              <a:t>риск развития хронических респираторных заболеваний, немаловажными </a:t>
            </a:r>
            <a:r>
              <a:rPr lang="ru-RU" sz="2400" dirty="0"/>
              <a:t>являются </a:t>
            </a:r>
            <a:r>
              <a:rPr lang="ru-RU" sz="2400" b="1" dirty="0" smtClean="0"/>
              <a:t>климатогеографические </a:t>
            </a:r>
            <a:r>
              <a:rPr lang="ru-RU" sz="2400" b="1" dirty="0"/>
              <a:t>условия проживания</a:t>
            </a:r>
            <a:r>
              <a:rPr lang="ru-RU" sz="2400" b="1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Заболеваемость </a:t>
            </a:r>
            <a:r>
              <a:rPr lang="ru-RU" sz="2400" dirty="0"/>
              <a:t>хроническими бронхолегочными </a:t>
            </a:r>
            <a:r>
              <a:rPr lang="ru-RU" sz="2400" dirty="0" smtClean="0"/>
              <a:t>заболеваниями  </a:t>
            </a:r>
            <a:r>
              <a:rPr lang="ru-RU" sz="2400" dirty="0"/>
              <a:t>среди населения Крайнего Севера более </a:t>
            </a:r>
            <a:r>
              <a:rPr lang="ru-RU" sz="2400" dirty="0" smtClean="0"/>
              <a:t>чем в </a:t>
            </a:r>
            <a:r>
              <a:rPr lang="ru-RU" sz="2400" dirty="0"/>
              <a:t>2 раза выше среднероссийского </a:t>
            </a:r>
            <a:r>
              <a:rPr lang="ru-RU" sz="2400" dirty="0" smtClean="0"/>
              <a:t>показателя</a:t>
            </a:r>
          </a:p>
          <a:p>
            <a:endParaRPr lang="ru-RU" sz="2400" dirty="0" smtClean="0"/>
          </a:p>
          <a:p>
            <a:r>
              <a:rPr lang="ru-RU" sz="2400" dirty="0" smtClean="0"/>
              <a:t>В некоторых регионах Крайнего Севера (например,</a:t>
            </a:r>
            <a:r>
              <a:rPr lang="ru-RU" sz="2400" dirty="0"/>
              <a:t> среди населения Чукотского автономного </a:t>
            </a:r>
            <a:r>
              <a:rPr lang="ru-RU" sz="2400" dirty="0" smtClean="0"/>
              <a:t>округа) средний возраст </a:t>
            </a:r>
            <a:r>
              <a:rPr lang="ru-RU" sz="2400" dirty="0"/>
              <a:t>смерти от ХРЗ </a:t>
            </a:r>
            <a:r>
              <a:rPr lang="ru-RU" sz="2400" dirty="0" smtClean="0"/>
              <a:t>(в 2009г) </a:t>
            </a:r>
            <a:r>
              <a:rPr lang="ru-RU" sz="2400" dirty="0"/>
              <a:t>составлял 44,9 года </a:t>
            </a:r>
            <a:r>
              <a:rPr lang="ru-RU" sz="2400" dirty="0" smtClean="0"/>
              <a:t>при среднероссийском </a:t>
            </a:r>
            <a:r>
              <a:rPr lang="ru-RU" sz="2400" dirty="0"/>
              <a:t>показателе 62,7 года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2238" y="6165304"/>
            <a:ext cx="8424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i="1" dirty="0" err="1"/>
              <a:t>М.Г.Гамбарян</a:t>
            </a:r>
            <a:r>
              <a:rPr lang="ru-RU" sz="1050" i="1" dirty="0"/>
              <a:t> и </a:t>
            </a:r>
            <a:r>
              <a:rPr lang="ru-RU" sz="1050" i="1" dirty="0" err="1"/>
              <a:t>соавт</a:t>
            </a:r>
            <a:r>
              <a:rPr lang="ru-RU" sz="1050" i="1" dirty="0"/>
              <a:t>. </a:t>
            </a:r>
            <a:r>
              <a:rPr lang="ru-RU" sz="1050" dirty="0"/>
              <a:t>Эпидемиологические особенности хронических респираторных заболеваний в разных климатогеографических регионах России.  Пульмонология 3’2014  </a:t>
            </a:r>
            <a:r>
              <a:rPr lang="en-US" sz="1050" dirty="0"/>
              <a:t>http://www.pulmonology.ru</a:t>
            </a:r>
          </a:p>
        </p:txBody>
      </p:sp>
    </p:spTree>
    <p:extLst>
      <p:ext uri="{BB962C8B-B14F-4D97-AF65-F5344CB8AC3E}">
        <p14:creationId xmlns:p14="http://schemas.microsoft.com/office/powerpoint/2010/main" xmlns="" val="28518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28600"/>
            <a:ext cx="7799387" cy="104775"/>
          </a:xfrm>
        </p:spPr>
        <p:txBody>
          <a:bodyPr>
            <a:normAutofit fontScale="90000"/>
          </a:bodyPr>
          <a:lstStyle/>
          <a:p>
            <a:endParaRPr lang="ru-RU" altLang="ru-RU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76672"/>
            <a:ext cx="5400600" cy="610971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sz="4000" b="0" dirty="0">
                <a:latin typeface="Times New Roman" panose="02020603050405020304" pitchFamily="18" charset="0"/>
              </a:rPr>
              <a:t>В районах Крайнего Севера организм  человека подвергается воздействию</a:t>
            </a:r>
            <a:r>
              <a:rPr lang="ru-RU" altLang="ru-RU" sz="4000" dirty="0">
                <a:latin typeface="Times New Roman" panose="02020603050405020304" pitchFamily="18" charset="0"/>
              </a:rPr>
              <a:t> экстремальных</a:t>
            </a:r>
            <a:r>
              <a:rPr lang="ru-RU" altLang="ru-RU" sz="4000" b="0" dirty="0">
                <a:latin typeface="Times New Roman" panose="02020603050405020304" pitchFamily="18" charset="0"/>
              </a:rPr>
              <a:t> климатогеографических, гелиофизических и производственных условий, предъявляющих повышенные требования к респираторной системе.</a:t>
            </a:r>
            <a:r>
              <a:rPr lang="ru-RU" altLang="ru-RU" sz="3600" b="0" dirty="0"/>
              <a:t> </a:t>
            </a:r>
          </a:p>
          <a:p>
            <a:pPr>
              <a:lnSpc>
                <a:spcPct val="90000"/>
              </a:lnSpc>
            </a:pPr>
            <a:endParaRPr lang="ru-RU" altLang="ru-RU" sz="3600" b="0" dirty="0"/>
          </a:p>
        </p:txBody>
      </p:sp>
      <p:pic>
        <p:nvPicPr>
          <p:cNvPr id="12290" name="Picture 2" descr="http://www.npo-fsa.ru/sites/default/files/kust-gazovyh-skvazh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0696" y="228600"/>
            <a:ext cx="3563888" cy="63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00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3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Наибольшее </a:t>
            </a:r>
            <a:r>
              <a:rPr lang="ru-RU" altLang="ru-RU" sz="33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оказывают</a:t>
            </a:r>
            <a:r>
              <a:rPr lang="ru-RU" altLang="ru-RU" sz="4000" dirty="0"/>
              <a:t>:</a:t>
            </a:r>
            <a:br>
              <a:rPr lang="ru-RU" altLang="ru-RU" sz="4000" dirty="0"/>
            </a:br>
            <a:endParaRPr lang="ru-RU" altLang="ru-RU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515350" cy="3960093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atin typeface="Times New Roman" panose="02020603050405020304" pitchFamily="18" charset="0"/>
              </a:rPr>
              <a:t>Длительное воздействие отрицательных температур, резкие перепады атмосферного давления, частая смена погодных условий. </a:t>
            </a:r>
          </a:p>
          <a:p>
            <a:r>
              <a:rPr lang="ru-RU" altLang="ru-RU" sz="2800" dirty="0">
                <a:latin typeface="Times New Roman" panose="02020603050405020304" pitchFamily="18" charset="0"/>
              </a:rPr>
              <a:t>Воздействие низких температур в сочетании с высокой скоростью ветра на открытые участки поверхности тела и обширную рецепторную и сосудистую область легких, проявляющееся </a:t>
            </a:r>
            <a:r>
              <a:rPr lang="ru-RU" altLang="ru-RU" sz="2800" dirty="0" err="1">
                <a:latin typeface="Times New Roman" panose="02020603050405020304" pitchFamily="18" charset="0"/>
              </a:rPr>
              <a:t>пневмопатиями</a:t>
            </a:r>
            <a:r>
              <a:rPr lang="ru-RU" altLang="ru-RU" sz="2800" dirty="0">
                <a:latin typeface="Times New Roman" panose="02020603050405020304" pitchFamily="18" charset="0"/>
              </a:rPr>
              <a:t> и синдромом северной артериальной гипертензии малого круга кровообращения </a:t>
            </a:r>
          </a:p>
        </p:txBody>
      </p:sp>
      <p:pic>
        <p:nvPicPr>
          <p:cNvPr id="13314" name="Picture 2" descr="http://politrussia.com/upload/iblock/3fa/3faf17a3dbcb4bba405597d5f9606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8892" y="4581128"/>
            <a:ext cx="6025108" cy="254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07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32" y="332656"/>
            <a:ext cx="826383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Особенности заболеваемости ХНЗЛ у лиц Крайнего Севера</a:t>
            </a: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86163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60 % </a:t>
            </a:r>
            <a:r>
              <a:rPr lang="ru-RU" sz="2400" dirty="0"/>
              <a:t>обследуемого населения </a:t>
            </a:r>
            <a:r>
              <a:rPr lang="ru-RU" sz="2400" dirty="0" smtClean="0"/>
              <a:t>имеют факторы риска развития неспецифических </a:t>
            </a:r>
            <a:r>
              <a:rPr lang="ru-RU" sz="2400" dirty="0"/>
              <a:t>заболеваний легких</a:t>
            </a:r>
            <a:r>
              <a:rPr lang="ru-RU" sz="2400" dirty="0" smtClean="0"/>
              <a:t>;</a:t>
            </a:r>
            <a:r>
              <a:rPr lang="ru-RU" sz="2400" dirty="0"/>
              <a:t> Очень высоко распространено курение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35 % страдают различными формами ХНЗЛ, ХОБЛ – самая распространенная форма ХНЗЛ;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/>
              <a:t>Через 2-3 года после миграции в условия Крайнего Севера – рост з</a:t>
            </a:r>
            <a:r>
              <a:rPr lang="ru-RU" sz="2400" dirty="0" smtClean="0"/>
              <a:t>аболеваемости ХОБЛ;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высокая </a:t>
            </a:r>
            <a:r>
              <a:rPr lang="ru-RU" sz="2400" dirty="0"/>
              <a:t>доля  пациентов с респираторными осложнениями, значительная доля  больных с </a:t>
            </a:r>
            <a:r>
              <a:rPr lang="ru-RU" sz="2400" dirty="0" err="1"/>
              <a:t>холодовым</a:t>
            </a:r>
            <a:r>
              <a:rPr lang="ru-RU" sz="2400" dirty="0"/>
              <a:t> БОС (92,1%), </a:t>
            </a:r>
            <a:endParaRPr lang="ru-RU" sz="2400" dirty="0" smtClean="0"/>
          </a:p>
          <a:p>
            <a:r>
              <a:rPr lang="ru-RU" sz="2400" dirty="0" smtClean="0"/>
              <a:t>с </a:t>
            </a:r>
            <a:r>
              <a:rPr lang="ru-RU" sz="2400" dirty="0"/>
              <a:t>АГ (72%), с </a:t>
            </a:r>
            <a:r>
              <a:rPr lang="ru-RU" sz="2400" dirty="0" err="1"/>
              <a:t>безболевой</a:t>
            </a:r>
            <a:r>
              <a:rPr lang="ru-RU" sz="2400" dirty="0"/>
              <a:t> ИБС (63,4%), с угрожаемыми жизни аритмиями (19,5% – 70,7%), с диффузным пневмофиброзом (59,7%), буллезной эмфиземой (26,8% – 30,5%).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2352" y="6308744"/>
            <a:ext cx="8785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000" dirty="0" smtClean="0"/>
              <a:t>Луценко </a:t>
            </a:r>
            <a:r>
              <a:rPr lang="ru-RU" sz="1000" dirty="0"/>
              <a:t>М.Т., Пирогов А.Б. ХРОНИЧЕСКИЕ ЗАБОЛЕВАНИЯ ЛЕГКИХ В УСЛОВИЯХ СЕВЕРА РОССИИ. Фундаментальные исследования №4, </a:t>
            </a:r>
            <a:r>
              <a:rPr lang="ru-RU" sz="1000" dirty="0" smtClean="0"/>
              <a:t>2012</a:t>
            </a:r>
          </a:p>
          <a:p>
            <a:pPr marL="228600" indent="-228600">
              <a:buAutoNum type="arabicPeriod"/>
            </a:pPr>
            <a:r>
              <a:rPr lang="en-US" sz="1000" i="1" dirty="0" err="1" smtClean="0"/>
              <a:t>Yach</a:t>
            </a:r>
            <a:r>
              <a:rPr lang="en-US" sz="1000" i="1" dirty="0" smtClean="0"/>
              <a:t> </a:t>
            </a:r>
            <a:r>
              <a:rPr lang="en-US" sz="1000" i="1" dirty="0"/>
              <a:t>D., Hawkes C., Gould C.L.,</a:t>
            </a:r>
            <a:r>
              <a:rPr lang="en-US" sz="1000" i="1" dirty="0" err="1"/>
              <a:t>Hofman</a:t>
            </a:r>
            <a:r>
              <a:rPr lang="en-US" sz="1000" i="1" dirty="0"/>
              <a:t> K.J. </a:t>
            </a:r>
            <a:r>
              <a:rPr lang="en-US" sz="1000" dirty="0"/>
              <a:t>The </a:t>
            </a:r>
            <a:r>
              <a:rPr lang="en-US" sz="1000" dirty="0" smtClean="0"/>
              <a:t>global</a:t>
            </a:r>
            <a:r>
              <a:rPr lang="ru-RU" sz="1000" dirty="0" smtClean="0"/>
              <a:t> </a:t>
            </a:r>
            <a:r>
              <a:rPr lang="en-US" sz="1000" dirty="0" smtClean="0"/>
              <a:t>burden </a:t>
            </a:r>
            <a:r>
              <a:rPr lang="en-US" sz="1000" dirty="0"/>
              <a:t>of chronic diseases: overcoming impediments </a:t>
            </a:r>
            <a:r>
              <a:rPr lang="en-US" sz="1000" dirty="0" smtClean="0"/>
              <a:t>to</a:t>
            </a:r>
            <a:r>
              <a:rPr lang="ru-RU" sz="1000" dirty="0" smtClean="0"/>
              <a:t> </a:t>
            </a:r>
            <a:r>
              <a:rPr lang="en-US" sz="1000" dirty="0" smtClean="0"/>
              <a:t>prevention </a:t>
            </a:r>
            <a:r>
              <a:rPr lang="en-US" sz="1000" dirty="0"/>
              <a:t>and control. J.A.M.A. 2004</a:t>
            </a:r>
          </a:p>
        </p:txBody>
      </p:sp>
    </p:spTree>
    <p:extLst>
      <p:ext uri="{BB962C8B-B14F-4D97-AF65-F5344CB8AC3E}">
        <p14:creationId xmlns:p14="http://schemas.microsoft.com/office/powerpoint/2010/main" xmlns="" val="14518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562" y="75212"/>
            <a:ext cx="7886700" cy="807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0066"/>
                </a:solidFill>
                <a:latin typeface="+mj-lt"/>
              </a:rPr>
              <a:t>Патогенез повреждения легочной ткани</a:t>
            </a:r>
            <a:endParaRPr lang="en-US" sz="3200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949" y="901169"/>
            <a:ext cx="770485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дыхательные пути и альвеолы имеют наибольшую среди всех тканей организма поверхность контакта с окружающей средой </a:t>
            </a:r>
            <a:br>
              <a:rPr lang="ru-RU" sz="2000" dirty="0"/>
            </a:b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13321" y="2638792"/>
            <a:ext cx="6264696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- рефлекторное </a:t>
            </a:r>
            <a:r>
              <a:rPr lang="ru-RU" dirty="0"/>
              <a:t>сужение </a:t>
            </a:r>
            <a:r>
              <a:rPr lang="ru-RU" dirty="0" smtClean="0"/>
              <a:t>просвета бронхов</a:t>
            </a:r>
          </a:p>
          <a:p>
            <a:r>
              <a:rPr lang="ru-RU" dirty="0" smtClean="0"/>
              <a:t>- сокращение </a:t>
            </a:r>
            <a:r>
              <a:rPr lang="ru-RU" dirty="0"/>
              <a:t>гладкомышечного каркаса бронхов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02691" y="5805264"/>
            <a:ext cx="5875326" cy="40011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резкое снижение </a:t>
            </a:r>
            <a:r>
              <a:rPr lang="ru-RU" sz="2000" dirty="0"/>
              <a:t>проходимости дыхательных путей</a:t>
            </a:r>
            <a:endParaRPr lang="en-US" sz="2000" dirty="0"/>
          </a:p>
        </p:txBody>
      </p:sp>
      <p:pic>
        <p:nvPicPr>
          <p:cNvPr id="8" name="Picture 2" descr="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98" t="20100" r="7048" b="11240"/>
          <a:stretch>
            <a:fillRect/>
          </a:stretch>
        </p:blipFill>
        <p:spPr bwMode="auto">
          <a:xfrm>
            <a:off x="107504" y="3309137"/>
            <a:ext cx="3651852" cy="2136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mall airw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86512" y="3285123"/>
            <a:ext cx="3259934" cy="2160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small airway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67957" y="4874419"/>
            <a:ext cx="1296988" cy="858837"/>
          </a:xfrm>
          <a:ln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5577482" y="4636288"/>
            <a:ext cx="1779588" cy="215900"/>
          </a:xfrm>
          <a:prstGeom prst="line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872885" y="4744238"/>
            <a:ext cx="525463" cy="965200"/>
          </a:xfrm>
          <a:prstGeom prst="line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293570" y="4636288"/>
            <a:ext cx="158750" cy="10795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4204745" y="2043289"/>
            <a:ext cx="555263" cy="389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40354" y="1968979"/>
            <a:ext cx="300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  </a:t>
            </a:r>
            <a:r>
              <a:rPr lang="en-US" dirty="0" smtClean="0"/>
              <a:t>t⁰</a:t>
            </a:r>
            <a:r>
              <a:rPr lang="ru-RU" dirty="0" smtClean="0"/>
              <a:t>  сухой холодный воздух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454497"/>
            <a:ext cx="90364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Ю.Ю. Стрелкова, автореферат и диссертация. Эколого-физиологическая оценка функции внешнего дыхания жителей Ямало-Ненецкого автономного округа по этническому признаку. РАМН, НИИ Медицинских проблем Крайнего Севера, Москва 2005г.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2502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3443</Words>
  <Application>Microsoft Office PowerPoint</Application>
  <PresentationFormat>Экран (4:3)</PresentationFormat>
  <Paragraphs>470</Paragraphs>
  <Slides>45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ClassicPhotoAlbum</vt:lpstr>
      <vt:lpstr>Office Theme</vt:lpstr>
      <vt:lpstr>Организация и методы первичной и вторичной профилактики респираторных заболеваний у работников Крайнего Севера</vt:lpstr>
      <vt:lpstr>Хронические респираторные заболевания </vt:lpstr>
      <vt:lpstr>Слайд 3</vt:lpstr>
      <vt:lpstr>ХОБЛ в РОССИИ  низкий уровень диагностики и лечения</vt:lpstr>
      <vt:lpstr>Слайд 5</vt:lpstr>
      <vt:lpstr>Слайд 6</vt:lpstr>
      <vt:lpstr>Наибольшее влияние оказывают: </vt:lpstr>
      <vt:lpstr>Особенности заболеваемости ХНЗЛ у лиц Крайнего Севера</vt:lpstr>
      <vt:lpstr>Патогенез повреждения легочной ткани</vt:lpstr>
      <vt:lpstr>Патогенез повреждения легочной ткани</vt:lpstr>
      <vt:lpstr>Патогенез повреждения легочной ткани</vt:lpstr>
      <vt:lpstr>Патогенез повреждения легочной ткани</vt:lpstr>
      <vt:lpstr>Патогенез повреждения легочной ткани</vt:lpstr>
      <vt:lpstr>Патогенез повреждения легочной ткани</vt:lpstr>
      <vt:lpstr>Патогенез повреждения легочной ткани</vt:lpstr>
      <vt:lpstr>Слайд 16</vt:lpstr>
      <vt:lpstr>Клинические проявления ХОБЛ</vt:lpstr>
      <vt:lpstr>Рекомендации по диагностике ХОБЛ</vt:lpstr>
      <vt:lpstr>Диагностика ХОБЛ</vt:lpstr>
      <vt:lpstr>Ранними признаками обструктивных нарушений</vt:lpstr>
      <vt:lpstr>Первичная профилактика – снижение степени риска развития пылевой патологии: </vt:lpstr>
      <vt:lpstr>Слайд 22</vt:lpstr>
      <vt:lpstr>Слайд 23</vt:lpstr>
      <vt:lpstr>Вакцинация</vt:lpstr>
      <vt:lpstr>Слайд 25</vt:lpstr>
      <vt:lpstr>Слайд 26</vt:lpstr>
      <vt:lpstr>Терапия ХОБЛ - комплексная</vt:lpstr>
      <vt:lpstr>Слайд 28</vt:lpstr>
      <vt:lpstr>Центральное место в лечении ХОБЛ -бронхолитики</vt:lpstr>
      <vt:lpstr>Слайд 30</vt:lpstr>
      <vt:lpstr>Эффекты бронходилататоров длительного действия на тканевом уровне</vt:lpstr>
      <vt:lpstr>Слайд 32</vt:lpstr>
      <vt:lpstr>Слайд 33</vt:lpstr>
      <vt:lpstr>Слайд 34</vt:lpstr>
      <vt:lpstr>Слайд 35</vt:lpstr>
      <vt:lpstr>Слайд 36</vt:lpstr>
      <vt:lpstr>Слайд 37</vt:lpstr>
      <vt:lpstr>Возможности контроля ингаляции в различных дозирующих ингаляционных устройствах</vt:lpstr>
      <vt:lpstr>Бронхопротективный эффект Гликопиррония бромида у пациентов со среднетяжелой ХОБЛ и бронхиальной гиперреактивностью в анамнезе</vt:lpstr>
      <vt:lpstr>Индакатерол и формотерол подавляют выброс нейтрофильной эластазы</vt:lpstr>
      <vt:lpstr>Потенциальные молекулярные механизмы индакатерола на маркеры воспаления при ХОБЛ</vt:lpstr>
      <vt:lpstr>Слайд 42</vt:lpstr>
      <vt:lpstr>Выводы:</vt:lpstr>
      <vt:lpstr>Слайд 44</vt:lpstr>
      <vt:lpstr>      Благодарю  за  внимание!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2018-11-17T17:18:25Z</dcterms:created>
  <dcterms:modified xsi:type="dcterms:W3CDTF">2018-11-23T04:09:36Z</dcterms:modified>
</cp:coreProperties>
</file>