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60" r:id="rId4"/>
    <p:sldId id="262" r:id="rId5"/>
    <p:sldId id="289" r:id="rId6"/>
    <p:sldId id="291" r:id="rId7"/>
    <p:sldId id="292" r:id="rId8"/>
    <p:sldId id="290" r:id="rId9"/>
    <p:sldId id="293" r:id="rId10"/>
    <p:sldId id="294" r:id="rId11"/>
    <p:sldId id="288" r:id="rId12"/>
    <p:sldId id="28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6" r:id="rId24"/>
    <p:sldId id="279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6BDB-6F14-4F21-827D-594639DDB8D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AC5-3378-41D0-B79D-E8D0674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обратить Ваше внимание</a:t>
            </a:r>
            <a:r>
              <a:rPr lang="ru-RU" baseline="0" dirty="0" smtClean="0"/>
              <a:t> на данные предоставленные Управлением </a:t>
            </a:r>
            <a:r>
              <a:rPr lang="ru-RU" baseline="0" dirty="0" err="1" smtClean="0"/>
              <a:t>Роспотребнадзора</a:t>
            </a:r>
            <a:r>
              <a:rPr lang="ru-RU" baseline="0" dirty="0" smtClean="0"/>
              <a:t>. В ряде территорий ПЗ выявлены преимущественно в результате самообращения работника.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7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Информация Отдела Кадров медицинской организации Корреляция с Формой №30 (</a:t>
            </a:r>
            <a:r>
              <a:rPr lang="ru-RU" sz="1200" dirty="0" err="1" smtClean="0"/>
              <a:t>таб</a:t>
            </a:r>
            <a:r>
              <a:rPr lang="ru-RU" sz="1200" dirty="0" smtClean="0"/>
              <a:t> 2100 «Штаты»)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6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используются для подготовки отчета главного </a:t>
            </a:r>
            <a:r>
              <a:rPr lang="ru-RU" dirty="0" err="1" smtClean="0"/>
              <a:t>профпатолога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2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Учитывается заболевание, а не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2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таблица преимущественно заполняется нами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9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Заполняется в М.О. на основании осмотра и должно соответствовать направлениям в АУ «Югорский центр профессиональной патологии»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1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Обратите внимание, что в данную таблицу</a:t>
            </a:r>
            <a:r>
              <a:rPr lang="ru-RU" baseline="0" dirty="0" smtClean="0"/>
              <a:t> необходимо подавать только экспертизы по 282 приказу!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02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медицинская организация проводящая ПМО участвует в формировании Окружного реестра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формирования отчета за Округ необходима достоверная и ПОЛНАЯ информация, но ряд мед организаций округа не предоставляют данные.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вводная таблица отчета, необходимо внести данные по общему количеству </a:t>
            </a:r>
            <a:r>
              <a:rPr lang="ru-RU" baseline="0" dirty="0" err="1" smtClean="0"/>
              <a:t>вредников</a:t>
            </a:r>
            <a:r>
              <a:rPr lang="ru-RU" baseline="0" dirty="0" smtClean="0"/>
              <a:t>, подлежащих ПМО и осмотренных. Эти данные должны совпадать итоговыми значениями в следующих таблицах.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0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заключенных </a:t>
            </a:r>
            <a:r>
              <a:rPr lang="ru-RU" dirty="0" smtClean="0"/>
              <a:t>договоров. Сумма строк должна будет быть равна количеству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вредников</a:t>
            </a:r>
            <a:r>
              <a:rPr lang="ru-RU" baseline="0" dirty="0" smtClean="0"/>
              <a:t> в таблице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Внесение актуального кода ОКВЭД обязательно! Таблица формируется на основании заключенных договоров и проведенных </a:t>
            </a:r>
            <a:r>
              <a:rPr lang="ru-RU" sz="1200" dirty="0" smtClean="0"/>
              <a:t>осмотров. Информация из этой таблицы</a:t>
            </a:r>
            <a:r>
              <a:rPr lang="ru-RU" sz="1200" baseline="0" dirty="0" smtClean="0"/>
              <a:t> подается в Управление </a:t>
            </a:r>
            <a:r>
              <a:rPr lang="ru-RU" sz="1200" baseline="0" dirty="0" err="1" smtClean="0"/>
              <a:t>Роспотребнадзора</a:t>
            </a:r>
            <a:r>
              <a:rPr lang="ru-RU" sz="1200" baseline="0" dirty="0" smtClean="0"/>
              <a:t> и в Мин здрав.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Распределяются данные согласно ОКВЭД </a:t>
            </a:r>
            <a:r>
              <a:rPr lang="ru-RU" sz="1200" dirty="0" smtClean="0"/>
              <a:t>предприятия.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6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Сводная таблица по результатам ПМО. Регулярная ошибка: сумма заключений оказывается меньше, чем всего осмотрено</a:t>
            </a:r>
            <a:r>
              <a:rPr lang="ru-RU" dirty="0" smtClean="0"/>
              <a:t>. А так же должно совпадать с данными </a:t>
            </a:r>
            <a:r>
              <a:rPr lang="ru-RU" dirty="0" err="1" smtClean="0"/>
              <a:t>таб</a:t>
            </a:r>
            <a:r>
              <a:rPr lang="ru-RU" dirty="0" smtClean="0"/>
              <a:t> 2516 в ф 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1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По данным этой таблицы можно оценить достоверность таблиц 5, 6, 6.1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4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Формируется на основании проведенных осмотров. Имеет внутренние контроли. Межтабличные логические контроли. Имеет корреляцию с формой №30 </a:t>
            </a:r>
            <a:r>
              <a:rPr lang="ru-RU" sz="1200" dirty="0" err="1" smtClean="0"/>
              <a:t>МедСтат</a:t>
            </a:r>
            <a:r>
              <a:rPr lang="ru-RU" sz="1200" dirty="0" smtClean="0"/>
              <a:t> (посещения врачей)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6488D4-3EAE-47B0-8E90-5657B9FEFC3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tchet.cpphma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58425" cy="1243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8136904" cy="4536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Анализ периодических медицинских осмотров проведенных медицинскими организациями Ханты-Мансийского автономного округа – Югры, по результатам годовых отчетов за 2018 год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Щербаков Игорь Олегович –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врач-статистик информационно-аналитического отдела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87148"/>
              </p:ext>
            </p:extLst>
          </p:nvPr>
        </p:nvGraphicFramePr>
        <p:xfrm>
          <a:off x="251520" y="1916830"/>
          <a:ext cx="8640960" cy="3960441"/>
        </p:xfrm>
        <a:graphic>
          <a:graphicData uri="http://schemas.openxmlformats.org/drawingml/2006/table">
            <a:tbl>
              <a:tblPr/>
              <a:tblGrid>
                <a:gridCol w="698259"/>
                <a:gridCol w="1498349"/>
                <a:gridCol w="4349574"/>
                <a:gridCol w="2094778"/>
              </a:tblGrid>
              <a:tr h="557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Регион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МО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Причина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Ханты-Мансийск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Общество с ограниченной ответственностью "Сибирское здоровье"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Югорск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Санаторий-профилакторий ООО "Газпром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трансгаз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Югорск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Нижневартовский район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Общество с ограниченной ответственностью "Зори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Ваха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Нижневартовский район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Общество с ограниченной ответственностью "Гиппократ"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0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Проводя анализ предоставленных отчетов за 2018 год выявлены следующие частые ошибки:</a:t>
            </a:r>
          </a:p>
          <a:p>
            <a:pPr marL="0" indent="0">
              <a:buNone/>
            </a:pPr>
            <a:r>
              <a:rPr lang="ru-RU" sz="2800" b="1" dirty="0" smtClean="0"/>
              <a:t>1. отсутствие корреляции между количеством осмотренных и посещением врачей,</a:t>
            </a:r>
          </a:p>
          <a:p>
            <a:pPr marL="0" indent="0">
              <a:buNone/>
            </a:pPr>
            <a:r>
              <a:rPr lang="ru-RU" sz="2800" b="1" dirty="0" smtClean="0"/>
              <a:t>2. нет связи отчета по ПМО и данными в форме 30 (</a:t>
            </a:r>
            <a:r>
              <a:rPr lang="ru-RU" sz="2800" b="1" dirty="0" err="1" smtClean="0"/>
              <a:t>таб</a:t>
            </a:r>
            <a:r>
              <a:rPr lang="ru-RU" sz="2800" b="1" dirty="0" smtClean="0"/>
              <a:t> 1100, 2100, 2510, 2516)</a:t>
            </a:r>
          </a:p>
          <a:p>
            <a:pPr marL="0" indent="0">
              <a:buNone/>
            </a:pPr>
            <a:r>
              <a:rPr lang="ru-RU" sz="2800" b="1" dirty="0"/>
              <a:t>3</a:t>
            </a:r>
            <a:r>
              <a:rPr lang="ru-RU" sz="2800" b="1" dirty="0" smtClean="0"/>
              <a:t>. при наличие трудностей в заполнении таблиц сотрудники мед организации не обращаются за консультацией до предоставления отчета</a:t>
            </a:r>
          </a:p>
          <a:p>
            <a:pPr marL="0" indent="0">
              <a:buNone/>
            </a:pPr>
            <a:r>
              <a:rPr lang="ru-RU" sz="2800" b="1" dirty="0"/>
              <a:t>4</a:t>
            </a:r>
            <a:r>
              <a:rPr lang="ru-RU" sz="2800" b="1" dirty="0" smtClean="0"/>
              <a:t>. на отчет направляются сотрудники не имеющие отношения к отчету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214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Разрабатывается функционал, позволяющий формировать заключительный акт непосредственно в Системе. </a:t>
            </a:r>
          </a:p>
          <a:p>
            <a:pPr marL="0" indent="0" algn="just">
              <a:buNone/>
            </a:pPr>
            <a:r>
              <a:rPr lang="ru-RU" sz="2800" b="1" dirty="0" smtClean="0"/>
              <a:t>Это позволит отказаться от направления копии </a:t>
            </a:r>
            <a:r>
              <a:rPr lang="ru-RU" sz="2800" b="1" dirty="0" smtClean="0"/>
              <a:t>акта в </a:t>
            </a:r>
            <a:r>
              <a:rPr lang="ru-RU" sz="2800" b="1" dirty="0" smtClean="0"/>
              <a:t>адрес АУ «Югорский центр профессиональной патологии» и упростит заполнение отчетных форм Системы.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76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05958" cy="1002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Таблица №1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«Численность работников»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3" y="1496351"/>
            <a:ext cx="8723126" cy="406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Таблица №1.1</a:t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«Перечень предприятий, организаций, учреждений, работники которых подлежат периодическим медицинским осмотрам (обследованиям) в соответствии с приказом МЗ и СР от 12.04.2011 №302н»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80" y="569364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420"/>
            <a:ext cx="9144000" cy="2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Таблица 1.2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«Перечень организаций, прошедших ПМО»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75"/>
            <a:ext cx="9144000" cy="30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Таблица 2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Охват периодическими медицинскими осмотрами по видам экономической деятельности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161"/>
            <a:ext cx="9144000" cy="2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Таблица 3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6600"/>
            <a:ext cx="8856984" cy="3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Таблица 4.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«Производственные факторы»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540"/>
            <a:ext cx="9144000" cy="34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Таблица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«Осмотрено специалистами при проведении ПМО»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677"/>
            <a:ext cx="9144000" cy="2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АУ «Югорский центр профессиональной патологии» является головным </a:t>
            </a:r>
            <a:r>
              <a:rPr lang="ru-RU" b="1" dirty="0"/>
              <a:t>учреждением службы профессиональной патологии </a:t>
            </a:r>
            <a:r>
              <a:rPr lang="ru-RU" b="1" dirty="0" smtClean="0"/>
              <a:t>Округа, </a:t>
            </a:r>
            <a:r>
              <a:rPr lang="ru-RU" b="1" dirty="0"/>
              <a:t>а значит, </a:t>
            </a:r>
            <a:r>
              <a:rPr lang="ru-RU" b="1" dirty="0" smtClean="0"/>
              <a:t>обязано </a:t>
            </a:r>
            <a:r>
              <a:rPr lang="ru-RU" b="1" dirty="0"/>
              <a:t>проводить анализ профессиональной заболеваемости и оценки здоровья трудящегося населения </a:t>
            </a:r>
            <a:r>
              <a:rPr lang="ru-RU" b="1" dirty="0" smtClean="0"/>
              <a:t>Округа</a:t>
            </a:r>
            <a:r>
              <a:rPr lang="ru-RU" b="1" dirty="0"/>
              <a:t>, сводить профильную статистическую отчетность и предоставлять корректные и достоверные данные за весь субъект в Минздрав России.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1" y="579120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Таблица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5.1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«Укомплектованность врачами </a:t>
            </a:r>
            <a:r>
              <a:rPr lang="ru-RU" sz="2500" b="1" dirty="0" err="1" smtClean="0">
                <a:solidFill>
                  <a:schemeClr val="bg2">
                    <a:lumMod val="25000"/>
                  </a:schemeClr>
                </a:solidFill>
              </a:rPr>
              <a:t>профпатологами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708"/>
            <a:ext cx="9144000" cy="35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46" y="116632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Таблица 6 и 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6.1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«Функциональные и лабораторные исследования»</a:t>
            </a: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819"/>
            <a:ext cx="9144000" cy="2464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35"/>
            <a:ext cx="9144000" cy="27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7" y="504805"/>
            <a:ext cx="8229600" cy="125272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Таблица 7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«Перечень впервые установленных и установленных повторно соматических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заболеваний»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2060848"/>
            <a:ext cx="8696325" cy="47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04805"/>
            <a:ext cx="8229600" cy="125272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Таблица 8</a:t>
            </a:r>
            <a:br>
              <a:rPr lang="ru-RU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«Перечень впервые установленных и установленных ранее профессиональных заболеваний».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132856"/>
            <a:ext cx="8715375" cy="456210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7281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Таблица №9.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Список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лиц с установленным предварительным диагнозом профессионального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заболевания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2636912"/>
            <a:ext cx="88868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Таблица №10. Количество проведённых экспертиз профессиональной пригодности согласно приказу Министерства здравоохранения РФ от 5 мая 2016 г. №282н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254223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848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Таблица №12. Окружной реестр лиц, страдающих профессиональными заболеваниями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2780928"/>
            <a:ext cx="8905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Благодарю </a:t>
            </a:r>
            <a:r>
              <a:rPr lang="ru-RU" dirty="0" smtClean="0">
                <a:solidFill>
                  <a:schemeClr val="tx1"/>
                </a:solidFill>
              </a:rPr>
              <a:t>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42900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 возникновении вопросов обращайтесь:</a:t>
            </a:r>
          </a:p>
          <a:p>
            <a:r>
              <a:rPr lang="ru-RU" sz="2800" b="1" dirty="0" smtClean="0"/>
              <a:t>8(3467)362-555, </a:t>
            </a:r>
            <a:r>
              <a:rPr lang="ru-RU" sz="2800" b="1" dirty="0" err="1" smtClean="0"/>
              <a:t>доб</a:t>
            </a:r>
            <a:r>
              <a:rPr lang="ru-RU" sz="2800" b="1" dirty="0" smtClean="0"/>
              <a:t> 344</a:t>
            </a:r>
          </a:p>
          <a:p>
            <a:r>
              <a:rPr lang="en-US" sz="2800" b="1" dirty="0" smtClean="0"/>
              <a:t>stat@cpphmao.ru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Щербаков Игорь Олегович</a:t>
            </a:r>
          </a:p>
          <a:p>
            <a:r>
              <a:rPr lang="ru-RU" sz="2800" b="1" dirty="0" smtClean="0"/>
              <a:t>Врач-статистик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63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Информация собирается </a:t>
            </a:r>
            <a:r>
              <a:rPr lang="ru-RU" sz="2800" b="1" dirty="0"/>
              <a:t>в </a:t>
            </a:r>
            <a:r>
              <a:rPr lang="ru-RU" sz="2800" b="1" dirty="0" smtClean="0"/>
              <a:t>Системе </a:t>
            </a:r>
            <a:r>
              <a:rPr lang="ru-RU" sz="2800" b="1" dirty="0"/>
              <a:t>сбора отчетов по периодическим медицинским осмотрам Ханты-Мансийского автономного Округа – Югры (</a:t>
            </a:r>
            <a:r>
              <a:rPr lang="ru-RU" sz="2800" b="1" u="sng" dirty="0">
                <a:hlinkClick r:id="rId2"/>
              </a:rPr>
              <a:t>https://otchet.cpphmao.ru/</a:t>
            </a:r>
            <a:r>
              <a:rPr lang="ru-RU" sz="2800" b="1" dirty="0"/>
              <a:t>) </a:t>
            </a:r>
            <a:r>
              <a:rPr lang="ru-RU" sz="2800" b="1" dirty="0" smtClean="0"/>
              <a:t>(далее – Система</a:t>
            </a:r>
            <a:r>
              <a:rPr lang="ru-RU" sz="2800" b="1" dirty="0" smtClean="0"/>
              <a:t>)</a:t>
            </a:r>
            <a:r>
              <a:rPr lang="ru-RU" sz="2800" b="1" dirty="0"/>
              <a:t>,</a:t>
            </a:r>
            <a:r>
              <a:rPr lang="ru-RU" sz="2800" b="1" dirty="0" smtClean="0"/>
              <a:t> а </a:t>
            </a:r>
            <a:r>
              <a:rPr lang="ru-RU" sz="2800" b="1" dirty="0"/>
              <a:t>так же таблицы 2510 и 2516 в форме 30 (</a:t>
            </a:r>
            <a:r>
              <a:rPr lang="ru-RU" sz="2800" b="1" dirty="0" err="1"/>
              <a:t>МедСтат</a:t>
            </a:r>
            <a:r>
              <a:rPr lang="ru-RU" sz="2800" b="1" dirty="0"/>
              <a:t>) </a:t>
            </a:r>
            <a:r>
              <a:rPr lang="ru-RU" sz="2800" b="1" dirty="0" smtClean="0"/>
              <a:t>ежеквартального</a:t>
            </a:r>
            <a:r>
              <a:rPr lang="ru-RU" sz="2800" b="1" dirty="0"/>
              <a:t>, в срок до 10 числа месяца, следующего за отчетным кварталом</a:t>
            </a:r>
            <a:r>
              <a:rPr lang="ru-RU" sz="2800" b="1" dirty="0" smtClean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Информацию </a:t>
            </a:r>
            <a:r>
              <a:rPr lang="ru-RU" sz="2800" b="1" dirty="0"/>
              <a:t>за год необходимо предоставить не позднее даты предоставления отчетности в </a:t>
            </a:r>
            <a:r>
              <a:rPr lang="ru-RU" sz="2800" b="1" dirty="0" err="1"/>
              <a:t>ДепЗдрав</a:t>
            </a:r>
            <a:r>
              <a:rPr lang="ru-RU" sz="2800" b="1" dirty="0"/>
              <a:t> в рамках сдачи ежегодного статистического отчета.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1" y="579120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Системе функционируют внутренние математические и логические контроли, которые </a:t>
            </a:r>
            <a:r>
              <a:rPr lang="ru-RU" b="1" dirty="0" smtClean="0"/>
              <a:t>позволяют </a:t>
            </a:r>
            <a:r>
              <a:rPr lang="ru-RU" b="1" dirty="0"/>
              <a:t>после внесения данных провести самостоятельную проверку корректности.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/>
              <a:t>Некоторые </a:t>
            </a:r>
            <a:r>
              <a:rPr lang="ru-RU" b="1" dirty="0"/>
              <a:t>контроли не могут быть проведены без заполнения смежных таблиц (межтабличные контроли)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smtClean="0"/>
              <a:t>После </a:t>
            </a:r>
            <a:r>
              <a:rPr lang="ru-RU" b="1" dirty="0"/>
              <a:t>проведения контроля и работы над ошибками отчет необходимо снова направить в систему и выполнить повторный контроль.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1" y="579120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В 2018 году по данным отчетов в Системе:</a:t>
            </a:r>
          </a:p>
          <a:p>
            <a:pPr marL="0" indent="0">
              <a:buNone/>
            </a:pPr>
            <a:r>
              <a:rPr lang="ru-RU" sz="2400" b="1" dirty="0" smtClean="0"/>
              <a:t>Всего в Округе </a:t>
            </a:r>
          </a:p>
          <a:p>
            <a:pPr marL="0" indent="0">
              <a:buNone/>
            </a:pPr>
            <a:r>
              <a:rPr lang="ru-RU" sz="2400" b="1" dirty="0" smtClean="0"/>
              <a:t>Подлежало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ПМО: 325854</a:t>
            </a:r>
          </a:p>
          <a:p>
            <a:pPr marL="0" indent="0">
              <a:buNone/>
            </a:pPr>
            <a:r>
              <a:rPr lang="ru-RU" sz="2400" b="1" dirty="0" smtClean="0"/>
              <a:t>Осмотрено 322438 (охват 98%)</a:t>
            </a:r>
          </a:p>
          <a:p>
            <a:pPr marL="0" indent="0">
              <a:buNone/>
            </a:pPr>
            <a:r>
              <a:rPr lang="ru-RU" sz="2400" b="1" dirty="0" smtClean="0"/>
              <a:t>Организации, в которых охват ПМО составил менее 95%</a:t>
            </a:r>
          </a:p>
          <a:p>
            <a:pPr marL="0" indent="0">
              <a:buNone/>
            </a:pPr>
            <a:r>
              <a:rPr lang="ru-RU" sz="2400" b="1" dirty="0" smtClean="0"/>
              <a:t>БУ </a:t>
            </a:r>
            <a:r>
              <a:rPr lang="ru-RU" sz="2400" b="1" dirty="0" err="1"/>
              <a:t>Сургутская</a:t>
            </a:r>
            <a:r>
              <a:rPr lang="ru-RU" sz="2400" b="1" dirty="0"/>
              <a:t> городская клиническая поликлиника № 2  </a:t>
            </a:r>
            <a:r>
              <a:rPr lang="ru-RU" sz="2400" b="1" dirty="0" smtClean="0"/>
              <a:t>68,5%</a:t>
            </a:r>
          </a:p>
          <a:p>
            <a:pPr marL="0" indent="0">
              <a:buNone/>
            </a:pPr>
            <a:r>
              <a:rPr lang="ru-RU" sz="2400" b="1" dirty="0" smtClean="0"/>
              <a:t>БУ </a:t>
            </a:r>
            <a:r>
              <a:rPr lang="ru-RU" sz="2400" b="1" dirty="0" err="1" smtClean="0"/>
              <a:t>Нижневартовская</a:t>
            </a:r>
            <a:r>
              <a:rPr lang="ru-RU" sz="2400" b="1" dirty="0" smtClean="0"/>
              <a:t> </a:t>
            </a:r>
            <a:r>
              <a:rPr lang="ru-RU" sz="2400" b="1" dirty="0"/>
              <a:t>городская </a:t>
            </a:r>
            <a:r>
              <a:rPr lang="ru-RU" sz="2400" b="1" dirty="0" smtClean="0"/>
              <a:t>поликлиника 83,8%</a:t>
            </a:r>
          </a:p>
          <a:p>
            <a:pPr marL="0" indent="0">
              <a:buNone/>
            </a:pPr>
            <a:r>
              <a:rPr lang="ru-RU" sz="2400" b="1" dirty="0"/>
              <a:t>БУ Белоярская районная </a:t>
            </a:r>
            <a:r>
              <a:rPr lang="ru-RU" sz="2400" b="1" dirty="0" smtClean="0"/>
              <a:t>больница 83,9%</a:t>
            </a:r>
          </a:p>
          <a:p>
            <a:pPr marL="0" indent="0">
              <a:buNone/>
            </a:pPr>
            <a:r>
              <a:rPr lang="ru-RU" sz="2400" b="1" dirty="0" smtClean="0"/>
              <a:t>БУ </a:t>
            </a:r>
            <a:r>
              <a:rPr lang="ru-RU" sz="2400" b="1" dirty="0" err="1" smtClean="0"/>
              <a:t>Радужинская</a:t>
            </a:r>
            <a:r>
              <a:rPr lang="ru-RU" sz="2400" b="1" dirty="0" smtClean="0"/>
              <a:t> городская больница 92,8%</a:t>
            </a:r>
          </a:p>
          <a:p>
            <a:pPr marL="0" indent="0">
              <a:buNone/>
            </a:pPr>
            <a:r>
              <a:rPr lang="ru-RU" sz="2400" b="1" dirty="0" smtClean="0"/>
              <a:t>БУ </a:t>
            </a:r>
            <a:r>
              <a:rPr lang="ru-RU" sz="2400" b="1" dirty="0" err="1" smtClean="0"/>
              <a:t>Лянторская</a:t>
            </a:r>
            <a:r>
              <a:rPr lang="ru-RU" sz="2400" b="1" dirty="0" smtClean="0"/>
              <a:t> городская больница 92,9%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1" y="579120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1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56270"/>
              </p:ext>
            </p:extLst>
          </p:nvPr>
        </p:nvGraphicFramePr>
        <p:xfrm>
          <a:off x="179513" y="476678"/>
          <a:ext cx="8568950" cy="5832643"/>
        </p:xfrm>
        <a:graphic>
          <a:graphicData uri="http://schemas.openxmlformats.org/drawingml/2006/table">
            <a:tbl>
              <a:tblPr/>
              <a:tblGrid>
                <a:gridCol w="2008479"/>
                <a:gridCol w="1213238"/>
                <a:gridCol w="1662585"/>
                <a:gridCol w="898695"/>
                <a:gridCol w="1902236"/>
                <a:gridCol w="883717"/>
              </a:tblGrid>
              <a:tr h="19191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Выявление профзаболеваний на ПМО и при обращении, 2018 год ( по данным Управления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Роспотребнадзора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ХМАО - Югре)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Выявлено профзаболеваний (отравлений)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в ходе ПМО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при обращении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Ханты-Мансийск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Когалым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Лангепас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Нижневартовск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3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1538" y="2941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23318"/>
              </p:ext>
            </p:extLst>
          </p:nvPr>
        </p:nvGraphicFramePr>
        <p:xfrm>
          <a:off x="395537" y="476673"/>
          <a:ext cx="8424936" cy="5688630"/>
        </p:xfrm>
        <a:graphic>
          <a:graphicData uri="http://schemas.openxmlformats.org/drawingml/2006/table">
            <a:tbl>
              <a:tblPr/>
              <a:tblGrid>
                <a:gridCol w="2083187"/>
                <a:gridCol w="1176035"/>
                <a:gridCol w="1598561"/>
                <a:gridCol w="869381"/>
                <a:gridCol w="1841194"/>
                <a:gridCol w="856578"/>
              </a:tblGrid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профзаболеваний (отравлений)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в ходе ПМО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при обращении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Нягань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Радужный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Сургут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Югорск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88,89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Белоярский район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Березовский район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" marR="8445" marT="8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0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726" y="404664"/>
            <a:ext cx="663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Медицинские Организации, </a:t>
            </a:r>
            <a:r>
              <a:rPr lang="ru-RU" b="1" dirty="0"/>
              <a:t>не </a:t>
            </a:r>
            <a:r>
              <a:rPr lang="ru-RU" b="1" dirty="0" smtClean="0"/>
              <a:t>попавшие (не сдавшие) </a:t>
            </a:r>
            <a:r>
              <a:rPr lang="ru-RU" b="1" dirty="0"/>
              <a:t>в отчет: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6386"/>
              </p:ext>
            </p:extLst>
          </p:nvPr>
        </p:nvGraphicFramePr>
        <p:xfrm>
          <a:off x="251520" y="1772816"/>
          <a:ext cx="8640959" cy="3888430"/>
        </p:xfrm>
        <a:graphic>
          <a:graphicData uri="http://schemas.openxmlformats.org/drawingml/2006/table">
            <a:tbl>
              <a:tblPr/>
              <a:tblGrid>
                <a:gridCol w="698259"/>
                <a:gridCol w="1498348"/>
                <a:gridCol w="4349574"/>
                <a:gridCol w="2094778"/>
              </a:tblGrid>
              <a:tr h="47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Регион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МО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Причина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Когалым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"Институт управления медицинскими рисками и оптимизации страхования"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ООО"МЕДиС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") филиал ООО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 в г. Когалым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Мегион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Лечебно-диагностический центр "Здоровье" ОАО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Славнефть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-Мегионнефтегаз"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Нефтеюганск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OOO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Юганский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Медицинский центр"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Нягань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ЗАО "Группа компаний "Медси" в г. Нягань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Сургут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"ПрофЭнергоМед-ЛДЦ"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5518"/>
              </p:ext>
            </p:extLst>
          </p:nvPr>
        </p:nvGraphicFramePr>
        <p:xfrm>
          <a:off x="251520" y="1628800"/>
          <a:ext cx="8640959" cy="4392486"/>
        </p:xfrm>
        <a:graphic>
          <a:graphicData uri="http://schemas.openxmlformats.org/drawingml/2006/table">
            <a:tbl>
              <a:tblPr/>
              <a:tblGrid>
                <a:gridCol w="698259"/>
                <a:gridCol w="1498348"/>
                <a:gridCol w="4349574"/>
                <a:gridCol w="2094778"/>
              </a:tblGrid>
              <a:tr h="355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Регион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МО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Причина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Сургут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Негосударственное учреждение здравоохранения "Отделенческая клиническая больница на станции Сургут открытого акционерного общества "Российские железные дороги"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Сургут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"Доктор+"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Сургут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УЗ ЛДЦ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Наджа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проверена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Сургут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Общество с ограниченной ответственностью «Поликлиника профилактических медицинских осмотров»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0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Урай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«Институт управления медицинскими рисками и оптимизации страхования» (ООО «МЕДпС») филиал ООО «МЕДпС» г.Урай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Таблица не заполнена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5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1028</TotalTime>
  <Words>1124</Words>
  <Application>Microsoft Office PowerPoint</Application>
  <PresentationFormat>Экран (4:3)</PresentationFormat>
  <Paragraphs>242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Анализ периодических медицинских осмотров проведенных медицинскими организациями Ханты-Мансийского автономного округа – Югры, по результатам годовых отчетов за 2018 год  Щербаков Игорь Олегович –  врач-статистик информационно-аналитического отдела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№1 «Численность работников»</vt:lpstr>
      <vt:lpstr>Таблица №1.1 «Перечень предприятий, организаций, учреждений, работники которых подлежат периодическим медицинским осмотрам (обследованиям) в соответствии с приказом МЗ и СР от 12.04.2011 №302н»</vt:lpstr>
      <vt:lpstr>Таблица 1.2 «Перечень организаций, прошедших ПМО»</vt:lpstr>
      <vt:lpstr>Таблица 2 «Охват периодическими медицинскими осмотрами по видам экономической деятельности»</vt:lpstr>
      <vt:lpstr>Таблица 3.</vt:lpstr>
      <vt:lpstr>Таблица 4. «Производственные факторы»</vt:lpstr>
      <vt:lpstr>Таблица 5 «Осмотрено специалистами при проведении ПМО»</vt:lpstr>
      <vt:lpstr>Таблица 5.1 «Укомплектованность врачами профпатологами»</vt:lpstr>
      <vt:lpstr>Таблица 6 и 6.1 «Функциональные и лабораторные исследования»</vt:lpstr>
      <vt:lpstr>Таблица 7 «Перечень впервые установленных и установленных повторно соматических заболеваний»</vt:lpstr>
      <vt:lpstr>Таблица 8 «Перечень впервые установленных и установленных ранее профессиональных заболеваний».</vt:lpstr>
      <vt:lpstr>Таблица №9.  Список лиц с установленным предварительным диагнозом профессионального заболевания</vt:lpstr>
      <vt:lpstr>Таблица №10. Количество проведённых экспертиз профессиональной пригодности согласно приказу Министерства здравоохранения РФ от 5 мая 2016 г. №282н</vt:lpstr>
      <vt:lpstr>Таблица №12. Окружной реестр лиц, страдающих профессиональными заболеваниями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предоставления отчетности в АУ «Центр профессиональной патологии». Работа в Системе сбора отчетов по периодическим медицинским осмотрам Ханты-Мансийского автономного Округа – Югры (https://otchet.cpphmao.ru/). Отчеты в ПО «МедСтат».  Заведующий отделением медицинской статистики Игорь Олегович Щербаков</dc:title>
  <dc:creator>Щербаков Игорь Олегович</dc:creator>
  <cp:lastModifiedBy>Щербаков Игорь Олегович</cp:lastModifiedBy>
  <cp:revision>72</cp:revision>
  <dcterms:created xsi:type="dcterms:W3CDTF">2017-11-14T03:39:28Z</dcterms:created>
  <dcterms:modified xsi:type="dcterms:W3CDTF">2019-04-26T12:28:08Z</dcterms:modified>
</cp:coreProperties>
</file>